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ink/ink1.xml" ContentType="application/inkml+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95" r:id="rId6"/>
    <p:sldId id="293" r:id="rId7"/>
    <p:sldId id="297" r:id="rId8"/>
    <p:sldId id="292" r:id="rId9"/>
    <p:sldId id="294" r:id="rId10"/>
    <p:sldId id="298" r:id="rId11"/>
    <p:sldId id="270" r:id="rId12"/>
    <p:sldId id="299" r:id="rId13"/>
    <p:sldId id="259" r:id="rId14"/>
    <p:sldId id="283" r:id="rId15"/>
    <p:sldId id="276" r:id="rId16"/>
    <p:sldId id="286" r:id="rId17"/>
    <p:sldId id="300" r:id="rId18"/>
    <p:sldId id="301" r:id="rId19"/>
    <p:sldId id="281" r:id="rId20"/>
    <p:sldId id="302" r:id="rId21"/>
    <p:sldId id="303" r:id="rId22"/>
    <p:sldId id="285" r:id="rId23"/>
    <p:sldId id="261" r:id="rId24"/>
    <p:sldId id="279" r:id="rId25"/>
    <p:sldId id="287" r:id="rId26"/>
    <p:sldId id="267" r:id="rId27"/>
    <p:sldId id="304" r:id="rId28"/>
    <p:sldId id="273" r:id="rId29"/>
    <p:sldId id="288" r:id="rId30"/>
    <p:sldId id="277" r:id="rId31"/>
    <p:sldId id="289" r:id="rId32"/>
    <p:sldId id="271" r:id="rId33"/>
    <p:sldId id="258" r:id="rId34"/>
    <p:sldId id="274" r:id="rId35"/>
    <p:sldId id="264" r:id="rId36"/>
  </p:sldIdLst>
  <p:sldSz cx="12192000" cy="6858000"/>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8112A44E-233E-41AA-976A-E84999726565}"/>
    <pc:docChg chg="custSel modSld">
      <pc:chgData name="Danny Young" userId="cb0f4ce2-eb4f-479e-8e8f-3beb257e632f" providerId="ADAL" clId="{8112A44E-233E-41AA-976A-E84999726565}" dt="2025-01-14T20:38:12.624" v="1" actId="478"/>
      <pc:docMkLst>
        <pc:docMk/>
      </pc:docMkLst>
      <pc:sldChg chg="delSp mod">
        <pc:chgData name="Danny Young" userId="cb0f4ce2-eb4f-479e-8e8f-3beb257e632f" providerId="ADAL" clId="{8112A44E-233E-41AA-976A-E84999726565}" dt="2025-01-14T20:38:12.624" v="1" actId="478"/>
        <pc:sldMkLst>
          <pc:docMk/>
          <pc:sldMk cId="0" sldId="276"/>
        </pc:sldMkLst>
        <pc:inkChg chg="del">
          <ac:chgData name="Danny Young" userId="cb0f4ce2-eb4f-479e-8e8f-3beb257e632f" providerId="ADAL" clId="{8112A44E-233E-41AA-976A-E84999726565}" dt="2025-01-14T20:38:12.624" v="1" actId="478"/>
          <ac:inkMkLst>
            <pc:docMk/>
            <pc:sldMk cId="0" sldId="276"/>
            <ac:inkMk id="7" creationId="{BA35775E-3BB1-5D98-68F7-B77AF1D04983}"/>
          </ac:inkMkLst>
        </pc:inkChg>
      </pc:sldChg>
      <pc:sldChg chg="delSp mod">
        <pc:chgData name="Danny Young" userId="cb0f4ce2-eb4f-479e-8e8f-3beb257e632f" providerId="ADAL" clId="{8112A44E-233E-41AA-976A-E84999726565}" dt="2025-01-14T18:12:13.423" v="0" actId="478"/>
        <pc:sldMkLst>
          <pc:docMk/>
          <pc:sldMk cId="1942509461" sldId="300"/>
        </pc:sldMkLst>
        <pc:inkChg chg="del">
          <ac:chgData name="Danny Young" userId="cb0f4ce2-eb4f-479e-8e8f-3beb257e632f" providerId="ADAL" clId="{8112A44E-233E-41AA-976A-E84999726565}" dt="2025-01-14T18:12:13.423" v="0" actId="478"/>
          <ac:inkMkLst>
            <pc:docMk/>
            <pc:sldMk cId="1942509461" sldId="300"/>
            <ac:inkMk id="3" creationId="{19EADDFA-BBFC-DD58-73DE-58B073AB6C55}"/>
          </ac:inkMkLst>
        </pc:inkChg>
      </pc:sldChg>
    </pc:docChg>
  </pc:docChgLst>
  <pc:docChgLst>
    <pc:chgData name="Danny Young" userId="cb0f4ce2-eb4f-479e-8e8f-3beb257e632f" providerId="ADAL" clId="{A3686A73-7299-4810-A78D-BB70AF4AAB8F}"/>
    <pc:docChg chg="custSel modSld">
      <pc:chgData name="Danny Young" userId="cb0f4ce2-eb4f-479e-8e8f-3beb257e632f" providerId="ADAL" clId="{A3686A73-7299-4810-A78D-BB70AF4AAB8F}" dt="2024-02-27T01:17:40.528" v="31"/>
      <pc:docMkLst>
        <pc:docMk/>
      </pc:docMkLst>
      <pc:sldChg chg="replTag">
        <pc:chgData name="Danny Young" userId="cb0f4ce2-eb4f-479e-8e8f-3beb257e632f" providerId="ADAL" clId="{A3686A73-7299-4810-A78D-BB70AF4AAB8F}" dt="2024-02-27T01:17:40.518" v="0"/>
        <pc:sldMkLst>
          <pc:docMk/>
          <pc:sldMk cId="0" sldId="256"/>
        </pc:sldMkLst>
      </pc:sldChg>
      <pc:sldChg chg="replTag">
        <pc:chgData name="Danny Young" userId="cb0f4ce2-eb4f-479e-8e8f-3beb257e632f" providerId="ADAL" clId="{A3686A73-7299-4810-A78D-BB70AF4AAB8F}" dt="2024-02-27T01:17:40.528" v="29"/>
        <pc:sldMkLst>
          <pc:docMk/>
          <pc:sldMk cId="0" sldId="258"/>
        </pc:sldMkLst>
      </pc:sldChg>
      <pc:sldChg chg="replTag">
        <pc:chgData name="Danny Young" userId="cb0f4ce2-eb4f-479e-8e8f-3beb257e632f" providerId="ADAL" clId="{A3686A73-7299-4810-A78D-BB70AF4AAB8F}" dt="2024-02-27T01:17:40.518" v="9"/>
        <pc:sldMkLst>
          <pc:docMk/>
          <pc:sldMk cId="652451683" sldId="259"/>
        </pc:sldMkLst>
      </pc:sldChg>
      <pc:sldChg chg="replTag">
        <pc:chgData name="Danny Young" userId="cb0f4ce2-eb4f-479e-8e8f-3beb257e632f" providerId="ADAL" clId="{A3686A73-7299-4810-A78D-BB70AF4AAB8F}" dt="2024-02-27T01:17:40.526" v="19"/>
        <pc:sldMkLst>
          <pc:docMk/>
          <pc:sldMk cId="0" sldId="261"/>
        </pc:sldMkLst>
      </pc:sldChg>
      <pc:sldChg chg="replTag">
        <pc:chgData name="Danny Young" userId="cb0f4ce2-eb4f-479e-8e8f-3beb257e632f" providerId="ADAL" clId="{A3686A73-7299-4810-A78D-BB70AF4AAB8F}" dt="2024-02-27T01:17:40.528" v="31"/>
        <pc:sldMkLst>
          <pc:docMk/>
          <pc:sldMk cId="0" sldId="264"/>
        </pc:sldMkLst>
      </pc:sldChg>
      <pc:sldChg chg="replTag">
        <pc:chgData name="Danny Young" userId="cb0f4ce2-eb4f-479e-8e8f-3beb257e632f" providerId="ADAL" clId="{A3686A73-7299-4810-A78D-BB70AF4AAB8F}" dt="2024-02-27T01:17:40.528" v="22"/>
        <pc:sldMkLst>
          <pc:docMk/>
          <pc:sldMk cId="1003065358" sldId="267"/>
        </pc:sldMkLst>
      </pc:sldChg>
      <pc:sldChg chg="replTag">
        <pc:chgData name="Danny Young" userId="cb0f4ce2-eb4f-479e-8e8f-3beb257e632f" providerId="ADAL" clId="{A3686A73-7299-4810-A78D-BB70AF4AAB8F}" dt="2024-02-27T01:17:40.518" v="7"/>
        <pc:sldMkLst>
          <pc:docMk/>
          <pc:sldMk cId="0" sldId="270"/>
        </pc:sldMkLst>
      </pc:sldChg>
      <pc:sldChg chg="replTag">
        <pc:chgData name="Danny Young" userId="cb0f4ce2-eb4f-479e-8e8f-3beb257e632f" providerId="ADAL" clId="{A3686A73-7299-4810-A78D-BB70AF4AAB8F}" dt="2024-02-27T01:17:40.528" v="28"/>
        <pc:sldMkLst>
          <pc:docMk/>
          <pc:sldMk cId="0" sldId="271"/>
        </pc:sldMkLst>
      </pc:sldChg>
      <pc:sldChg chg="replTag">
        <pc:chgData name="Danny Young" userId="cb0f4ce2-eb4f-479e-8e8f-3beb257e632f" providerId="ADAL" clId="{A3686A73-7299-4810-A78D-BB70AF4AAB8F}" dt="2024-02-27T01:17:40.528" v="24"/>
        <pc:sldMkLst>
          <pc:docMk/>
          <pc:sldMk cId="0" sldId="273"/>
        </pc:sldMkLst>
      </pc:sldChg>
      <pc:sldChg chg="replTag">
        <pc:chgData name="Danny Young" userId="cb0f4ce2-eb4f-479e-8e8f-3beb257e632f" providerId="ADAL" clId="{A3686A73-7299-4810-A78D-BB70AF4AAB8F}" dt="2024-02-27T01:17:40.528" v="30"/>
        <pc:sldMkLst>
          <pc:docMk/>
          <pc:sldMk cId="0" sldId="274"/>
        </pc:sldMkLst>
      </pc:sldChg>
      <pc:sldChg chg="replTag">
        <pc:chgData name="Danny Young" userId="cb0f4ce2-eb4f-479e-8e8f-3beb257e632f" providerId="ADAL" clId="{A3686A73-7299-4810-A78D-BB70AF4AAB8F}" dt="2024-02-27T01:17:40.518" v="11"/>
        <pc:sldMkLst>
          <pc:docMk/>
          <pc:sldMk cId="0" sldId="276"/>
        </pc:sldMkLst>
      </pc:sldChg>
      <pc:sldChg chg="replTag">
        <pc:chgData name="Danny Young" userId="cb0f4ce2-eb4f-479e-8e8f-3beb257e632f" providerId="ADAL" clId="{A3686A73-7299-4810-A78D-BB70AF4AAB8F}" dt="2024-02-27T01:17:40.528" v="26"/>
        <pc:sldMkLst>
          <pc:docMk/>
          <pc:sldMk cId="0" sldId="277"/>
        </pc:sldMkLst>
      </pc:sldChg>
      <pc:sldChg chg="replTag">
        <pc:chgData name="Danny Young" userId="cb0f4ce2-eb4f-479e-8e8f-3beb257e632f" providerId="ADAL" clId="{A3686A73-7299-4810-A78D-BB70AF4AAB8F}" dt="2024-02-27T01:17:40.528" v="20"/>
        <pc:sldMkLst>
          <pc:docMk/>
          <pc:sldMk cId="0" sldId="279"/>
        </pc:sldMkLst>
      </pc:sldChg>
      <pc:sldChg chg="replTag">
        <pc:chgData name="Danny Young" userId="cb0f4ce2-eb4f-479e-8e8f-3beb257e632f" providerId="ADAL" clId="{A3686A73-7299-4810-A78D-BB70AF4AAB8F}" dt="2024-02-27T01:17:40.518" v="15"/>
        <pc:sldMkLst>
          <pc:docMk/>
          <pc:sldMk cId="0" sldId="281"/>
        </pc:sldMkLst>
      </pc:sldChg>
      <pc:sldChg chg="replTag">
        <pc:chgData name="Danny Young" userId="cb0f4ce2-eb4f-479e-8e8f-3beb257e632f" providerId="ADAL" clId="{A3686A73-7299-4810-A78D-BB70AF4AAB8F}" dt="2024-02-27T01:17:40.518" v="10"/>
        <pc:sldMkLst>
          <pc:docMk/>
          <pc:sldMk cId="0" sldId="283"/>
        </pc:sldMkLst>
      </pc:sldChg>
      <pc:sldChg chg="replTag">
        <pc:chgData name="Danny Young" userId="cb0f4ce2-eb4f-479e-8e8f-3beb257e632f" providerId="ADAL" clId="{A3686A73-7299-4810-A78D-BB70AF4AAB8F}" dt="2024-02-27T01:17:40.526" v="18"/>
        <pc:sldMkLst>
          <pc:docMk/>
          <pc:sldMk cId="0" sldId="285"/>
        </pc:sldMkLst>
      </pc:sldChg>
      <pc:sldChg chg="replTag">
        <pc:chgData name="Danny Young" userId="cb0f4ce2-eb4f-479e-8e8f-3beb257e632f" providerId="ADAL" clId="{A3686A73-7299-4810-A78D-BB70AF4AAB8F}" dt="2024-02-27T01:17:40.518" v="12"/>
        <pc:sldMkLst>
          <pc:docMk/>
          <pc:sldMk cId="0" sldId="286"/>
        </pc:sldMkLst>
      </pc:sldChg>
      <pc:sldChg chg="replTag">
        <pc:chgData name="Danny Young" userId="cb0f4ce2-eb4f-479e-8e8f-3beb257e632f" providerId="ADAL" clId="{A3686A73-7299-4810-A78D-BB70AF4AAB8F}" dt="2024-02-27T01:17:40.528" v="21"/>
        <pc:sldMkLst>
          <pc:docMk/>
          <pc:sldMk cId="0" sldId="287"/>
        </pc:sldMkLst>
      </pc:sldChg>
      <pc:sldChg chg="replTag">
        <pc:chgData name="Danny Young" userId="cb0f4ce2-eb4f-479e-8e8f-3beb257e632f" providerId="ADAL" clId="{A3686A73-7299-4810-A78D-BB70AF4AAB8F}" dt="2024-02-27T01:17:40.528" v="25"/>
        <pc:sldMkLst>
          <pc:docMk/>
          <pc:sldMk cId="0" sldId="288"/>
        </pc:sldMkLst>
      </pc:sldChg>
      <pc:sldChg chg="replTag">
        <pc:chgData name="Danny Young" userId="cb0f4ce2-eb4f-479e-8e8f-3beb257e632f" providerId="ADAL" clId="{A3686A73-7299-4810-A78D-BB70AF4AAB8F}" dt="2024-02-27T01:17:40.528" v="27"/>
        <pc:sldMkLst>
          <pc:docMk/>
          <pc:sldMk cId="0" sldId="289"/>
        </pc:sldMkLst>
      </pc:sldChg>
      <pc:sldChg chg="replTag">
        <pc:chgData name="Danny Young" userId="cb0f4ce2-eb4f-479e-8e8f-3beb257e632f" providerId="ADAL" clId="{A3686A73-7299-4810-A78D-BB70AF4AAB8F}" dt="2024-02-27T01:17:40.518" v="4"/>
        <pc:sldMkLst>
          <pc:docMk/>
          <pc:sldMk cId="0" sldId="292"/>
        </pc:sldMkLst>
      </pc:sldChg>
      <pc:sldChg chg="replTag">
        <pc:chgData name="Danny Young" userId="cb0f4ce2-eb4f-479e-8e8f-3beb257e632f" providerId="ADAL" clId="{A3686A73-7299-4810-A78D-BB70AF4AAB8F}" dt="2024-02-27T01:17:40.518" v="2"/>
        <pc:sldMkLst>
          <pc:docMk/>
          <pc:sldMk cId="3571688829" sldId="293"/>
        </pc:sldMkLst>
      </pc:sldChg>
      <pc:sldChg chg="replTag">
        <pc:chgData name="Danny Young" userId="cb0f4ce2-eb4f-479e-8e8f-3beb257e632f" providerId="ADAL" clId="{A3686A73-7299-4810-A78D-BB70AF4AAB8F}" dt="2024-02-27T01:17:40.518" v="5"/>
        <pc:sldMkLst>
          <pc:docMk/>
          <pc:sldMk cId="2837751042" sldId="294"/>
        </pc:sldMkLst>
      </pc:sldChg>
      <pc:sldChg chg="replTag">
        <pc:chgData name="Danny Young" userId="cb0f4ce2-eb4f-479e-8e8f-3beb257e632f" providerId="ADAL" clId="{A3686A73-7299-4810-A78D-BB70AF4AAB8F}" dt="2024-02-27T01:17:40.518" v="1"/>
        <pc:sldMkLst>
          <pc:docMk/>
          <pc:sldMk cId="2677278830" sldId="295"/>
        </pc:sldMkLst>
      </pc:sldChg>
      <pc:sldChg chg="replTag">
        <pc:chgData name="Danny Young" userId="cb0f4ce2-eb4f-479e-8e8f-3beb257e632f" providerId="ADAL" clId="{A3686A73-7299-4810-A78D-BB70AF4AAB8F}" dt="2024-02-27T01:17:40.518" v="3"/>
        <pc:sldMkLst>
          <pc:docMk/>
          <pc:sldMk cId="1725185563" sldId="297"/>
        </pc:sldMkLst>
      </pc:sldChg>
      <pc:sldChg chg="replTag">
        <pc:chgData name="Danny Young" userId="cb0f4ce2-eb4f-479e-8e8f-3beb257e632f" providerId="ADAL" clId="{A3686A73-7299-4810-A78D-BB70AF4AAB8F}" dt="2024-02-27T01:17:40.518" v="6"/>
        <pc:sldMkLst>
          <pc:docMk/>
          <pc:sldMk cId="154544991" sldId="298"/>
        </pc:sldMkLst>
      </pc:sldChg>
      <pc:sldChg chg="replTag">
        <pc:chgData name="Danny Young" userId="cb0f4ce2-eb4f-479e-8e8f-3beb257e632f" providerId="ADAL" clId="{A3686A73-7299-4810-A78D-BB70AF4AAB8F}" dt="2024-02-27T01:17:40.518" v="8"/>
        <pc:sldMkLst>
          <pc:docMk/>
          <pc:sldMk cId="2811808885" sldId="299"/>
        </pc:sldMkLst>
      </pc:sldChg>
      <pc:sldChg chg="replTag">
        <pc:chgData name="Danny Young" userId="cb0f4ce2-eb4f-479e-8e8f-3beb257e632f" providerId="ADAL" clId="{A3686A73-7299-4810-A78D-BB70AF4AAB8F}" dt="2024-02-27T01:17:40.518" v="13"/>
        <pc:sldMkLst>
          <pc:docMk/>
          <pc:sldMk cId="1942509461" sldId="300"/>
        </pc:sldMkLst>
      </pc:sldChg>
      <pc:sldChg chg="replTag">
        <pc:chgData name="Danny Young" userId="cb0f4ce2-eb4f-479e-8e8f-3beb257e632f" providerId="ADAL" clId="{A3686A73-7299-4810-A78D-BB70AF4AAB8F}" dt="2024-02-27T01:17:40.518" v="14"/>
        <pc:sldMkLst>
          <pc:docMk/>
          <pc:sldMk cId="2066091937" sldId="301"/>
        </pc:sldMkLst>
      </pc:sldChg>
      <pc:sldChg chg="replTag">
        <pc:chgData name="Danny Young" userId="cb0f4ce2-eb4f-479e-8e8f-3beb257e632f" providerId="ADAL" clId="{A3686A73-7299-4810-A78D-BB70AF4AAB8F}" dt="2024-02-27T01:17:40.526" v="16"/>
        <pc:sldMkLst>
          <pc:docMk/>
          <pc:sldMk cId="1324439443" sldId="302"/>
        </pc:sldMkLst>
      </pc:sldChg>
      <pc:sldChg chg="replTag">
        <pc:chgData name="Danny Young" userId="cb0f4ce2-eb4f-479e-8e8f-3beb257e632f" providerId="ADAL" clId="{A3686A73-7299-4810-A78D-BB70AF4AAB8F}" dt="2024-02-27T01:17:40.526" v="17"/>
        <pc:sldMkLst>
          <pc:docMk/>
          <pc:sldMk cId="601761410" sldId="303"/>
        </pc:sldMkLst>
      </pc:sldChg>
      <pc:sldChg chg="replTag">
        <pc:chgData name="Danny Young" userId="cb0f4ce2-eb4f-479e-8e8f-3beb257e632f" providerId="ADAL" clId="{A3686A73-7299-4810-A78D-BB70AF4AAB8F}" dt="2024-02-27T01:17:40.528" v="23"/>
        <pc:sldMkLst>
          <pc:docMk/>
          <pc:sldMk cId="1592389468" sldId="304"/>
        </pc:sldMkLst>
      </pc:sldChg>
    </pc:docChg>
  </pc:docChgLst>
</pc:chgInfo>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4-01-19T22:41:08.143"/>
    </inkml:context>
    <inkml:brush xml:id="br0">
      <inkml:brushProperty name="width" value="0.05292" units="cm"/>
      <inkml:brushProperty name="height" value="0.05292" units="cm"/>
      <inkml:brushProperty name="color" value="#00B0F0"/>
    </inkml:brush>
  </inkml:definitions>
  <inkml:trace contextRef="#ctx0" brushRef="#br0">12007 7753 310 0,'-5'-8'108'15,"3"4"95"-15,-1 2-50 16,2 1-78-16,1-1-4 15,-1 1 42-15,0 0 34 16,1-3 38-16,2 0-7 16,5-2-52-16,5-1-32 15,11 1-44-15,5 0-13 16,15 2-12-16,6 4-2 0,16-1-1 16,4 1-2-16,-1 1 1 15,-6-2 1-15,-12-4-1 16,-5 4 1-16,-12-1 7 15,-3 1 3-15,-12 1 0 16,-8 0-2-16,-9 0 3 16,-2 0 3-16,-20 0-4 15,-11 1 1-15,-25 1-17 16,-9 2-7-16,-22-2 0 16,-5 0 2-16,-3-2 3 15,2 0-1-15,18 3-2 16,11-3-2-16,19 0-4 15,11 0-1-15,19 0-17 16,10 1-30-16,25 1-112 16,19 3-34-16,37-5 85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9D14EA-9364-457D-B230-FDC69F817D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21C28CAF-305A-4BBA-935B-58352478CB6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1A2842F-CFA7-4BEA-B386-F71D9B8381AA}" type="datetimeFigureOut">
              <a:rPr lang="en-CA"/>
              <a:pPr>
                <a:defRPr/>
              </a:pPr>
              <a:t>2025-01-14</a:t>
            </a:fld>
            <a:endParaRPr lang="en-CA"/>
          </a:p>
        </p:txBody>
      </p:sp>
      <p:sp>
        <p:nvSpPr>
          <p:cNvPr id="4" name="Slide Image Placeholder 3">
            <a:extLst>
              <a:ext uri="{FF2B5EF4-FFF2-40B4-BE49-F238E27FC236}">
                <a16:creationId xmlns:a16="http://schemas.microsoft.com/office/drawing/2014/main" id="{8C388283-B79F-45FD-A53F-38B7BA4BEA6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491EFF24-0A7C-4E3A-80F8-475AE2425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008A9801-6359-42DC-8DDE-0DB90F3FCD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3F61B368-E869-41A9-A630-E15E9CB5A5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8D4665-29C4-4B76-A6AB-57BA322F8D2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6961195-418F-4CAE-9E88-CE2F9E72F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A56C642-4EA7-4641-AB3D-E85DB4D0E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CAC584A2-9FD0-4E18-A1DA-697CFE3846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A7F7BD-55AA-41D2-AB6D-191276AC7D28}" type="slidenum">
              <a:rPr lang="en-CA" altLang="en-US" smtClean="0"/>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10</a:t>
            </a:fld>
            <a:endParaRPr lang="en-CA"/>
          </a:p>
        </p:txBody>
      </p:sp>
    </p:spTree>
    <p:extLst>
      <p:ext uri="{BB962C8B-B14F-4D97-AF65-F5344CB8AC3E}">
        <p14:creationId xmlns:p14="http://schemas.microsoft.com/office/powerpoint/2010/main" val="396912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11</a:t>
            </a:fld>
            <a:endParaRPr lang="en-CA" altLang="en-US"/>
          </a:p>
        </p:txBody>
      </p:sp>
    </p:spTree>
    <p:extLst>
      <p:ext uri="{BB962C8B-B14F-4D97-AF65-F5344CB8AC3E}">
        <p14:creationId xmlns:p14="http://schemas.microsoft.com/office/powerpoint/2010/main" val="3639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FB365D1-DAF0-4FDA-B068-A8990F27D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018A645-C85A-4282-92B6-CF7CA1121E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0883B368-3C3B-4AA7-927F-99C2523AA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201220-19D0-4FAA-AC8D-14341FF1701E}" type="slidenum">
              <a:rPr lang="en-CA" altLang="en-US" smtClean="0"/>
              <a:pPr/>
              <a:t>12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13</a:t>
            </a:fld>
            <a:endParaRPr lang="en-CA" altLang="en-US"/>
          </a:p>
        </p:txBody>
      </p:sp>
    </p:spTree>
    <p:extLst>
      <p:ext uri="{BB962C8B-B14F-4D97-AF65-F5344CB8AC3E}">
        <p14:creationId xmlns:p14="http://schemas.microsoft.com/office/powerpoint/2010/main" val="97244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14</a:t>
            </a:fld>
            <a:endParaRPr lang="en-CA" altLang="en-US"/>
          </a:p>
        </p:txBody>
      </p:sp>
    </p:spTree>
    <p:extLst>
      <p:ext uri="{BB962C8B-B14F-4D97-AF65-F5344CB8AC3E}">
        <p14:creationId xmlns:p14="http://schemas.microsoft.com/office/powerpoint/2010/main" val="571023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15</a:t>
            </a:fld>
            <a:endParaRPr lang="en-CA" altLang="en-US"/>
          </a:p>
        </p:txBody>
      </p:sp>
    </p:spTree>
    <p:extLst>
      <p:ext uri="{BB962C8B-B14F-4D97-AF65-F5344CB8AC3E}">
        <p14:creationId xmlns:p14="http://schemas.microsoft.com/office/powerpoint/2010/main" val="163130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0B11407-FC69-4CFB-8429-F665E397C7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E085734-6C51-49AA-909C-EBD300944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2532" name="Slide Number Placeholder 3">
            <a:extLst>
              <a:ext uri="{FF2B5EF4-FFF2-40B4-BE49-F238E27FC236}">
                <a16:creationId xmlns:a16="http://schemas.microsoft.com/office/drawing/2014/main" id="{4FF3D06C-BFFB-46E3-A808-7D1B7B315C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0F664E-4997-447C-9235-F0610C17B5E4}" type="slidenum">
              <a:rPr lang="en-CA" altLang="en-US" smtClean="0"/>
              <a:pPr/>
              <a:t>16</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17</a:t>
            </a:fld>
            <a:endParaRPr lang="en-CA" altLang="en-US"/>
          </a:p>
        </p:txBody>
      </p:sp>
    </p:spTree>
    <p:extLst>
      <p:ext uri="{BB962C8B-B14F-4D97-AF65-F5344CB8AC3E}">
        <p14:creationId xmlns:p14="http://schemas.microsoft.com/office/powerpoint/2010/main" val="157031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18</a:t>
            </a:fld>
            <a:endParaRPr lang="en-CA" altLang="en-US"/>
          </a:p>
        </p:txBody>
      </p:sp>
    </p:spTree>
    <p:extLst>
      <p:ext uri="{BB962C8B-B14F-4D97-AF65-F5344CB8AC3E}">
        <p14:creationId xmlns:p14="http://schemas.microsoft.com/office/powerpoint/2010/main" val="205546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19</a:t>
            </a:fld>
            <a:endParaRPr lang="en-CA" altLang="en-US"/>
          </a:p>
        </p:txBody>
      </p:sp>
    </p:spTree>
    <p:extLst>
      <p:ext uri="{BB962C8B-B14F-4D97-AF65-F5344CB8AC3E}">
        <p14:creationId xmlns:p14="http://schemas.microsoft.com/office/powerpoint/2010/main" val="287338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a:t>
            </a:fld>
            <a:endParaRPr lang="en-CA" altLang="en-US"/>
          </a:p>
        </p:txBody>
      </p:sp>
    </p:spTree>
    <p:extLst>
      <p:ext uri="{BB962C8B-B14F-4D97-AF65-F5344CB8AC3E}">
        <p14:creationId xmlns:p14="http://schemas.microsoft.com/office/powerpoint/2010/main" val="374488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8913FF4-C889-4ADD-AF7D-886CFBBAB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D1A8DE3-700A-4EB7-8F77-B68CBA93A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9C57CACB-2506-40FA-B22F-5CFCD5074F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0F876-E544-415A-8C32-F555834CCE40}" type="slidenum">
              <a:rPr lang="en-CA" altLang="en-US" smtClean="0"/>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D81A31-10D2-4972-9FD3-2809ED250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6F0BAD2-54B2-4088-9E2E-E047FF2CF9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965C6FC6-AB93-4EC3-9B8D-09E9E709C2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09B9C9-7F9E-4D40-93C0-A655CE24EB9A}" type="slidenum">
              <a:rPr lang="en-CA" altLang="en-US" smtClean="0"/>
              <a:pPr/>
              <a:t>21</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22</a:t>
            </a:fld>
            <a:endParaRPr lang="en-CA" altLang="en-US"/>
          </a:p>
        </p:txBody>
      </p:sp>
    </p:spTree>
    <p:extLst>
      <p:ext uri="{BB962C8B-B14F-4D97-AF65-F5344CB8AC3E}">
        <p14:creationId xmlns:p14="http://schemas.microsoft.com/office/powerpoint/2010/main" val="198248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23</a:t>
            </a:fld>
            <a:endParaRPr lang="en-CA" altLang="en-US"/>
          </a:p>
        </p:txBody>
      </p:sp>
    </p:spTree>
    <p:extLst>
      <p:ext uri="{BB962C8B-B14F-4D97-AF65-F5344CB8AC3E}">
        <p14:creationId xmlns:p14="http://schemas.microsoft.com/office/powerpoint/2010/main" val="229919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24</a:t>
            </a:fld>
            <a:endParaRPr lang="en-CA" altLang="en-US"/>
          </a:p>
        </p:txBody>
      </p:sp>
    </p:spTree>
    <p:extLst>
      <p:ext uri="{BB962C8B-B14F-4D97-AF65-F5344CB8AC3E}">
        <p14:creationId xmlns:p14="http://schemas.microsoft.com/office/powerpoint/2010/main" val="322352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46DD77-8FE9-4A9E-B975-959D30DB2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02918F9-9465-4620-8886-3EEB9F9D6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1748" name="Slide Number Placeholder 3">
            <a:extLst>
              <a:ext uri="{FF2B5EF4-FFF2-40B4-BE49-F238E27FC236}">
                <a16:creationId xmlns:a16="http://schemas.microsoft.com/office/drawing/2014/main" id="{72EEFD4A-0E94-461C-8518-F7241B40DE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6C577-D259-4538-AAF9-1061E642E7B1}" type="slidenum">
              <a:rPr lang="en-CA" altLang="en-US" smtClean="0"/>
              <a:pPr/>
              <a:t>25</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26</a:t>
            </a:fld>
            <a:endParaRPr lang="en-CA" altLang="en-US"/>
          </a:p>
        </p:txBody>
      </p:sp>
    </p:spTree>
    <p:extLst>
      <p:ext uri="{BB962C8B-B14F-4D97-AF65-F5344CB8AC3E}">
        <p14:creationId xmlns:p14="http://schemas.microsoft.com/office/powerpoint/2010/main" val="33991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05EAA7E-84E4-4B90-937F-27C739E4EC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CB9FFEE-A822-472A-8A7A-ED0C78DBEF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95329D9C-2164-4618-A9E0-B4BE7B9B9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74CD8B-DD28-4EA4-9624-F7E86F03F336}" type="slidenum">
              <a:rPr lang="en-CA" altLang="en-US" smtClean="0"/>
              <a:pPr/>
              <a:t>27</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28</a:t>
            </a:fld>
            <a:endParaRPr lang="en-CA" altLang="en-US"/>
          </a:p>
        </p:txBody>
      </p:sp>
    </p:spTree>
    <p:extLst>
      <p:ext uri="{BB962C8B-B14F-4D97-AF65-F5344CB8AC3E}">
        <p14:creationId xmlns:p14="http://schemas.microsoft.com/office/powerpoint/2010/main" val="4153664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FD37A78-79BC-452D-9DA2-5A227CAC5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6FB47C5-8557-4ADB-A925-70507F283B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7892" name="Slide Number Placeholder 3">
            <a:extLst>
              <a:ext uri="{FF2B5EF4-FFF2-40B4-BE49-F238E27FC236}">
                <a16:creationId xmlns:a16="http://schemas.microsoft.com/office/drawing/2014/main" id="{9D49D034-B324-410B-AA9B-E6371598B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3DAABB-569A-40BD-84E0-1F7B5C9B5E97}" type="slidenum">
              <a:rPr lang="en-CA" altLang="en-US" smtClean="0"/>
              <a:pPr/>
              <a:t>29</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3</a:t>
            </a:fld>
            <a:endParaRPr lang="en-CA" altLang="en-US"/>
          </a:p>
        </p:txBody>
      </p:sp>
    </p:spTree>
    <p:extLst>
      <p:ext uri="{BB962C8B-B14F-4D97-AF65-F5344CB8AC3E}">
        <p14:creationId xmlns:p14="http://schemas.microsoft.com/office/powerpoint/2010/main" val="3394681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DD92C0D-86D7-4769-AEF1-5A09D6AF2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4A933F1-5E3A-46C3-8F75-F0E71FD5EB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9940" name="Slide Number Placeholder 3">
            <a:extLst>
              <a:ext uri="{FF2B5EF4-FFF2-40B4-BE49-F238E27FC236}">
                <a16:creationId xmlns:a16="http://schemas.microsoft.com/office/drawing/2014/main" id="{A089C6EB-7995-4797-B806-D5A9A2333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55C672-400B-4CCF-84AB-9DF41CE70449}" type="slidenum">
              <a:rPr lang="en-CA" altLang="en-US" smtClean="0"/>
              <a:pPr/>
              <a:t>30</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EC5AEA4-795D-4F1E-B1B8-F22B0BE571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61C7602-6C1F-4449-BC30-1D3B78C9B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1988" name="Slide Number Placeholder 3">
            <a:extLst>
              <a:ext uri="{FF2B5EF4-FFF2-40B4-BE49-F238E27FC236}">
                <a16:creationId xmlns:a16="http://schemas.microsoft.com/office/drawing/2014/main" id="{7DA54692-8AF9-4735-939F-48A263A95F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FAF48D-4339-4546-BBD7-9347287B5BCA}" type="slidenum">
              <a:rPr lang="en-CA" altLang="en-US" smtClean="0"/>
              <a:pPr/>
              <a:t>31</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4375E7A-BFF1-49AC-B3F0-1D27AE12DC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2231402-53B6-4BE5-B112-DE7F6A519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4036" name="Slide Number Placeholder 3">
            <a:extLst>
              <a:ext uri="{FF2B5EF4-FFF2-40B4-BE49-F238E27FC236}">
                <a16:creationId xmlns:a16="http://schemas.microsoft.com/office/drawing/2014/main" id="{FBF8D144-F3D9-45CE-B937-C87E0D369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94B9A5-546F-450E-913C-CD8BCE121B69}" type="slidenum">
              <a:rPr lang="en-CA" altLang="en-US" smtClean="0"/>
              <a:pPr/>
              <a:t>32</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4</a:t>
            </a:fld>
            <a:endParaRPr lang="en-CA" altLang="en-US"/>
          </a:p>
        </p:txBody>
      </p:sp>
    </p:spTree>
    <p:extLst>
      <p:ext uri="{BB962C8B-B14F-4D97-AF65-F5344CB8AC3E}">
        <p14:creationId xmlns:p14="http://schemas.microsoft.com/office/powerpoint/2010/main" val="347841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5</a:t>
            </a:fld>
            <a:endParaRPr lang="en-CA" altLang="en-US"/>
          </a:p>
        </p:txBody>
      </p:sp>
    </p:spTree>
    <p:extLst>
      <p:ext uri="{BB962C8B-B14F-4D97-AF65-F5344CB8AC3E}">
        <p14:creationId xmlns:p14="http://schemas.microsoft.com/office/powerpoint/2010/main" val="195855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6</a:t>
            </a:fld>
            <a:endParaRPr lang="en-CA" altLang="en-US"/>
          </a:p>
        </p:txBody>
      </p:sp>
    </p:spTree>
    <p:extLst>
      <p:ext uri="{BB962C8B-B14F-4D97-AF65-F5344CB8AC3E}">
        <p14:creationId xmlns:p14="http://schemas.microsoft.com/office/powerpoint/2010/main" val="60900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7</a:t>
            </a:fld>
            <a:endParaRPr lang="en-CA" altLang="en-US"/>
          </a:p>
        </p:txBody>
      </p:sp>
    </p:spTree>
    <p:extLst>
      <p:ext uri="{BB962C8B-B14F-4D97-AF65-F5344CB8AC3E}">
        <p14:creationId xmlns:p14="http://schemas.microsoft.com/office/powerpoint/2010/main" val="338519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128F6BD-6864-407C-9BC9-6DE2F78E44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4FEE2A3-7198-48DE-9AA6-1772F396F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A49DF6D1-05F8-481D-88AE-AC5B6B586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3DC619-F3E7-4F9B-A9ED-079E5075DBB1}" type="slidenum">
              <a:rPr lang="en-CA" altLang="en-US" smtClean="0"/>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8D4665-29C4-4B76-A6AB-57BA322F8D22}" type="slidenum">
              <a:rPr lang="en-CA" altLang="en-US" smtClean="0"/>
              <a:pPr>
                <a:defRPr/>
              </a:pPr>
              <a:t>9</a:t>
            </a:fld>
            <a:endParaRPr lang="en-CA" altLang="en-US"/>
          </a:p>
        </p:txBody>
      </p:sp>
    </p:spTree>
    <p:extLst>
      <p:ext uri="{BB962C8B-B14F-4D97-AF65-F5344CB8AC3E}">
        <p14:creationId xmlns:p14="http://schemas.microsoft.com/office/powerpoint/2010/main" val="2545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2AE4C-CEBD-4B68-B87F-00ABEB7DC649}"/>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81DD782-6243-467B-BF4A-6B3121CB1B1D}"/>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B38203E-EB6C-4C6D-BD38-3125F7EC12A0}"/>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CCB0058-8CE5-4822-9F23-34A50412E77F}"/>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64209838-218B-4FED-8655-018F6B661B16}"/>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718E8896-C453-4C7B-9652-73600E283C23}"/>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F257F9EB-3ABD-4723-AC03-BA75CE011F2E}"/>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48EB8E2B-A766-4B3A-9302-20E0F835B73E}"/>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6B2C6D60-807C-4B98-A957-FE9E37FF0112}"/>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8F37FE37-BFBE-49D1-A88C-FE5B3F7CD6B9}"/>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CB486F14-5035-46DB-AEC4-F004B85419BB}"/>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E2E0784-4B6E-4AD0-997B-3C8E56EAA663}"/>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B1C4BCD-942B-4B95-80C5-8E567BCE8EA8}"/>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B05B2B2B-6B07-47C5-B39A-279280EAE53E}"/>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8E26A334-D88E-4703-AC0F-2E0243DCE444}"/>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97D3BBE4-7213-454D-90F9-0ECBE2E2D026}"/>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6321DC13-A860-40D6-BDAC-94A7AF349FFF}"/>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D5235C45-4500-4E7F-8ED4-85B0AF22A27F}" type="datetimeFigureOut">
              <a:rPr lang="en-CA"/>
              <a:pPr>
                <a:defRPr/>
              </a:pPr>
              <a:t>2025-01-14</a:t>
            </a:fld>
            <a:endParaRPr lang="en-CA"/>
          </a:p>
        </p:txBody>
      </p:sp>
      <p:sp>
        <p:nvSpPr>
          <p:cNvPr id="23" name="Footer Placeholder 16">
            <a:extLst>
              <a:ext uri="{FF2B5EF4-FFF2-40B4-BE49-F238E27FC236}">
                <a16:creationId xmlns:a16="http://schemas.microsoft.com/office/drawing/2014/main" id="{C9D9E3A5-2116-4184-9476-94C9C73ED968}"/>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C1B84597-C27E-4E65-859C-C9417A6FBDAD}"/>
              </a:ext>
            </a:extLst>
          </p:cNvPr>
          <p:cNvSpPr>
            <a:spLocks noGrp="1"/>
          </p:cNvSpPr>
          <p:nvPr>
            <p:ph type="sldNum" sz="quarter" idx="12"/>
          </p:nvPr>
        </p:nvSpPr>
        <p:spPr bwMode="auto">
          <a:xfrm>
            <a:off x="1766888" y="4929188"/>
            <a:ext cx="812800" cy="517525"/>
          </a:xfrm>
        </p:spPr>
        <p:txBody>
          <a:bodyPr/>
          <a:lstStyle>
            <a:lvl1pPr>
              <a:defRPr/>
            </a:lvl1pPr>
          </a:lstStyle>
          <a:p>
            <a:pPr>
              <a:defRPr/>
            </a:pPr>
            <a:fld id="{90E385A1-FDB2-4E1B-9FED-A1B2E97937DD}" type="slidenum">
              <a:rPr lang="en-CA" altLang="en-US"/>
              <a:pPr>
                <a:defRPr/>
              </a:pPr>
              <a:t>‹#›</a:t>
            </a:fld>
            <a:endParaRPr lang="en-CA" altLang="en-US"/>
          </a:p>
        </p:txBody>
      </p:sp>
    </p:spTree>
    <p:extLst>
      <p:ext uri="{BB962C8B-B14F-4D97-AF65-F5344CB8AC3E}">
        <p14:creationId xmlns:p14="http://schemas.microsoft.com/office/powerpoint/2010/main" val="6946731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DC91969-8888-42CE-BE73-4FCDA15BCA10}"/>
              </a:ext>
            </a:extLst>
          </p:cNvPr>
          <p:cNvSpPr>
            <a:spLocks noGrp="1"/>
          </p:cNvSpPr>
          <p:nvPr>
            <p:ph type="dt" sz="half" idx="10"/>
          </p:nvPr>
        </p:nvSpPr>
        <p:spPr/>
        <p:txBody>
          <a:bodyPr/>
          <a:lstStyle>
            <a:lvl1pPr>
              <a:defRPr/>
            </a:lvl1pPr>
          </a:lstStyle>
          <a:p>
            <a:pPr>
              <a:defRPr/>
            </a:pPr>
            <a:fld id="{1545329A-9F4B-4D62-8D7D-062E369A8116}" type="datetimeFigureOut">
              <a:rPr lang="en-CA"/>
              <a:pPr>
                <a:defRPr/>
              </a:pPr>
              <a:t>2025-01-14</a:t>
            </a:fld>
            <a:endParaRPr lang="en-CA"/>
          </a:p>
        </p:txBody>
      </p:sp>
      <p:sp>
        <p:nvSpPr>
          <p:cNvPr id="5" name="Footer Placeholder 2">
            <a:extLst>
              <a:ext uri="{FF2B5EF4-FFF2-40B4-BE49-F238E27FC236}">
                <a16:creationId xmlns:a16="http://schemas.microsoft.com/office/drawing/2014/main" id="{579A0602-D4DE-4C4C-A8C8-67A465DF315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B3E9E30A-04FB-4FF6-9BB1-F6366A80D2C1}"/>
              </a:ext>
            </a:extLst>
          </p:cNvPr>
          <p:cNvSpPr>
            <a:spLocks noGrp="1"/>
          </p:cNvSpPr>
          <p:nvPr>
            <p:ph type="sldNum" sz="quarter" idx="12"/>
          </p:nvPr>
        </p:nvSpPr>
        <p:spPr/>
        <p:txBody>
          <a:bodyPr/>
          <a:lstStyle>
            <a:lvl1pPr>
              <a:defRPr/>
            </a:lvl1pPr>
          </a:lstStyle>
          <a:p>
            <a:pPr>
              <a:defRPr/>
            </a:pPr>
            <a:fld id="{FAE5CFED-A5EA-4AB6-834B-22C340E7461A}" type="slidenum">
              <a:rPr lang="en-CA" altLang="en-US"/>
              <a:pPr>
                <a:defRPr/>
              </a:pPr>
              <a:t>‹#›</a:t>
            </a:fld>
            <a:endParaRPr lang="en-CA" altLang="en-US"/>
          </a:p>
        </p:txBody>
      </p:sp>
    </p:spTree>
    <p:extLst>
      <p:ext uri="{BB962C8B-B14F-4D97-AF65-F5344CB8AC3E}">
        <p14:creationId xmlns:p14="http://schemas.microsoft.com/office/powerpoint/2010/main" val="214788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D4A4E5-ED33-4810-AF7A-EA94074E6ECD}"/>
              </a:ext>
            </a:extLst>
          </p:cNvPr>
          <p:cNvSpPr>
            <a:spLocks noGrp="1"/>
          </p:cNvSpPr>
          <p:nvPr>
            <p:ph type="dt" sz="half" idx="10"/>
          </p:nvPr>
        </p:nvSpPr>
        <p:spPr/>
        <p:txBody>
          <a:bodyPr/>
          <a:lstStyle>
            <a:lvl1pPr>
              <a:defRPr/>
            </a:lvl1pPr>
          </a:lstStyle>
          <a:p>
            <a:pPr>
              <a:defRPr/>
            </a:pPr>
            <a:fld id="{1D27D8BB-A2FD-4695-A2FC-114E66C15DBB}" type="datetimeFigureOut">
              <a:rPr lang="en-CA"/>
              <a:pPr>
                <a:defRPr/>
              </a:pPr>
              <a:t>2025-01-14</a:t>
            </a:fld>
            <a:endParaRPr lang="en-CA"/>
          </a:p>
        </p:txBody>
      </p:sp>
      <p:sp>
        <p:nvSpPr>
          <p:cNvPr id="5" name="Footer Placeholder 2">
            <a:extLst>
              <a:ext uri="{FF2B5EF4-FFF2-40B4-BE49-F238E27FC236}">
                <a16:creationId xmlns:a16="http://schemas.microsoft.com/office/drawing/2014/main" id="{4533B443-EC4F-4A4B-AEF8-1B9545CFDB5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64C8B805-EE1C-4C10-8F38-9D371C477576}"/>
              </a:ext>
            </a:extLst>
          </p:cNvPr>
          <p:cNvSpPr>
            <a:spLocks noGrp="1"/>
          </p:cNvSpPr>
          <p:nvPr>
            <p:ph type="sldNum" sz="quarter" idx="12"/>
          </p:nvPr>
        </p:nvSpPr>
        <p:spPr/>
        <p:txBody>
          <a:bodyPr/>
          <a:lstStyle>
            <a:lvl1pPr>
              <a:defRPr/>
            </a:lvl1pPr>
          </a:lstStyle>
          <a:p>
            <a:pPr>
              <a:defRPr/>
            </a:pPr>
            <a:fld id="{B6EE32FE-D506-498B-869C-52CBAD67485E}" type="slidenum">
              <a:rPr lang="en-CA" altLang="en-US"/>
              <a:pPr>
                <a:defRPr/>
              </a:pPr>
              <a:t>‹#›</a:t>
            </a:fld>
            <a:endParaRPr lang="en-CA" altLang="en-US"/>
          </a:p>
        </p:txBody>
      </p:sp>
    </p:spTree>
    <p:extLst>
      <p:ext uri="{BB962C8B-B14F-4D97-AF65-F5344CB8AC3E}">
        <p14:creationId xmlns:p14="http://schemas.microsoft.com/office/powerpoint/2010/main" val="396192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0EB7A46B-D6A2-47A3-9261-2A5252462D74}"/>
              </a:ext>
            </a:extLst>
          </p:cNvPr>
          <p:cNvSpPr>
            <a:spLocks noGrp="1"/>
          </p:cNvSpPr>
          <p:nvPr>
            <p:ph type="dt" sz="half" idx="10"/>
          </p:nvPr>
        </p:nvSpPr>
        <p:spPr/>
        <p:txBody>
          <a:bodyPr rtlCol="0"/>
          <a:lstStyle>
            <a:lvl1pPr>
              <a:defRPr/>
            </a:lvl1pPr>
          </a:lstStyle>
          <a:p>
            <a:pPr>
              <a:defRPr/>
            </a:pPr>
            <a:fld id="{3CCB762F-7F3D-420F-86C1-9709F932F346}" type="datetimeFigureOut">
              <a:rPr lang="en-CA"/>
              <a:pPr>
                <a:defRPr/>
              </a:pPr>
              <a:t>2025-01-14</a:t>
            </a:fld>
            <a:endParaRPr lang="en-CA"/>
          </a:p>
        </p:txBody>
      </p:sp>
      <p:sp>
        <p:nvSpPr>
          <p:cNvPr id="5" name="Slide Number Placeholder 8">
            <a:extLst>
              <a:ext uri="{FF2B5EF4-FFF2-40B4-BE49-F238E27FC236}">
                <a16:creationId xmlns:a16="http://schemas.microsoft.com/office/drawing/2014/main" id="{FFE07948-9767-43FA-AF08-9DB22ECA1CCB}"/>
              </a:ext>
            </a:extLst>
          </p:cNvPr>
          <p:cNvSpPr>
            <a:spLocks noGrp="1"/>
          </p:cNvSpPr>
          <p:nvPr>
            <p:ph type="sldNum" sz="quarter" idx="11"/>
          </p:nvPr>
        </p:nvSpPr>
        <p:spPr/>
        <p:txBody>
          <a:bodyPr/>
          <a:lstStyle>
            <a:lvl1pPr>
              <a:defRPr/>
            </a:lvl1pPr>
          </a:lstStyle>
          <a:p>
            <a:pPr>
              <a:defRPr/>
            </a:pPr>
            <a:fld id="{39541963-E924-4F04-93C2-03411CD2816C}"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669FE437-3D8F-42BC-B5D9-86FA80C6A1A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8981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468375-5CCE-48C9-9828-99A4C25AF2C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CDAA1CF-A7AA-439F-9163-8B7522234F7D}"/>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F7A9047-203B-4067-943F-548F1596CD1F}"/>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69B95DB-3D3A-445B-9E2E-03AA367C554A}"/>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0B51FA9-5FF6-4C73-9F02-A086595E232C}"/>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BE3591BA-175B-49BC-930A-2DAA4DB12E51}"/>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2A36A225-8B37-40D6-A03D-286528312F8A}"/>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009D26CD-793E-470D-AAEA-1B8FD1FAFB65}"/>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91815F15-913A-4431-B54A-F3932DC4B287}"/>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288A3B15-AB5A-4D25-8A4D-56AC997CA0E2}"/>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913B370D-12EC-405B-B97E-FCD1BB35F732}"/>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1CF204B3-1B96-4F43-8EA1-9CE1A3DBDA26}"/>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7D694198-C4FB-48C6-9F28-B254201833B9}"/>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1CFCDDB1-88B8-4DC1-809A-0799DC88CA65}"/>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9029CD11-F425-49CC-A075-7C7E3032217F}"/>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78DB56B3-A50C-4564-AE6B-1A886618A11C}"/>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07BC3192-7751-4CE9-9541-58661BA276AA}"/>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D86378A4-5467-42C0-863D-A40A8CA4EDC1}" type="datetimeFigureOut">
              <a:rPr lang="en-CA"/>
              <a:pPr>
                <a:defRPr/>
              </a:pPr>
              <a:t>2025-01-14</a:t>
            </a:fld>
            <a:endParaRPr lang="en-CA"/>
          </a:p>
        </p:txBody>
      </p:sp>
      <p:sp>
        <p:nvSpPr>
          <p:cNvPr id="21" name="Footer Placeholder 4">
            <a:extLst>
              <a:ext uri="{FF2B5EF4-FFF2-40B4-BE49-F238E27FC236}">
                <a16:creationId xmlns:a16="http://schemas.microsoft.com/office/drawing/2014/main" id="{8AD83E76-7B9C-4412-BD3D-382EE7EB52BD}"/>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5589E5EB-54AA-4BA2-BBCC-8DE25CC136E1}"/>
              </a:ext>
            </a:extLst>
          </p:cNvPr>
          <p:cNvSpPr>
            <a:spLocks noGrp="1"/>
          </p:cNvSpPr>
          <p:nvPr>
            <p:ph type="sldNum" sz="quarter" idx="12"/>
          </p:nvPr>
        </p:nvSpPr>
        <p:spPr bwMode="auto">
          <a:xfrm>
            <a:off x="1785938" y="4929188"/>
            <a:ext cx="812800" cy="517525"/>
          </a:xfrm>
        </p:spPr>
        <p:txBody>
          <a:bodyPr/>
          <a:lstStyle>
            <a:lvl1pPr>
              <a:defRPr/>
            </a:lvl1pPr>
          </a:lstStyle>
          <a:p>
            <a:pPr>
              <a:defRPr/>
            </a:pPr>
            <a:fld id="{5FC3B6A4-144E-4286-B212-B71A7B8C4255}" type="slidenum">
              <a:rPr lang="en-CA" altLang="en-US"/>
              <a:pPr>
                <a:defRPr/>
              </a:pPr>
              <a:t>‹#›</a:t>
            </a:fld>
            <a:endParaRPr lang="en-CA" altLang="en-US"/>
          </a:p>
        </p:txBody>
      </p:sp>
    </p:spTree>
    <p:extLst>
      <p:ext uri="{BB962C8B-B14F-4D97-AF65-F5344CB8AC3E}">
        <p14:creationId xmlns:p14="http://schemas.microsoft.com/office/powerpoint/2010/main" val="1032065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2680475-3F47-4BCF-B8C8-F00F0F41CA78}"/>
              </a:ext>
            </a:extLst>
          </p:cNvPr>
          <p:cNvSpPr>
            <a:spLocks noGrp="1"/>
          </p:cNvSpPr>
          <p:nvPr>
            <p:ph type="dt" sz="half" idx="10"/>
          </p:nvPr>
        </p:nvSpPr>
        <p:spPr/>
        <p:txBody>
          <a:bodyPr/>
          <a:lstStyle>
            <a:lvl1pPr>
              <a:defRPr/>
            </a:lvl1pPr>
          </a:lstStyle>
          <a:p>
            <a:pPr>
              <a:defRPr/>
            </a:pPr>
            <a:fld id="{8E23C871-84DA-4307-9929-E390109F98A1}" type="datetimeFigureOut">
              <a:rPr lang="en-CA"/>
              <a:pPr>
                <a:defRPr/>
              </a:pPr>
              <a:t>2025-01-14</a:t>
            </a:fld>
            <a:endParaRPr lang="en-CA"/>
          </a:p>
        </p:txBody>
      </p:sp>
      <p:sp>
        <p:nvSpPr>
          <p:cNvPr id="6" name="Footer Placeholder 2">
            <a:extLst>
              <a:ext uri="{FF2B5EF4-FFF2-40B4-BE49-F238E27FC236}">
                <a16:creationId xmlns:a16="http://schemas.microsoft.com/office/drawing/2014/main" id="{BBB47CE5-0B26-440B-9BB2-F3D7407CEB0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423BFB09-62C2-4FA0-964E-D19BC330A89D}"/>
              </a:ext>
            </a:extLst>
          </p:cNvPr>
          <p:cNvSpPr>
            <a:spLocks noGrp="1"/>
          </p:cNvSpPr>
          <p:nvPr>
            <p:ph type="sldNum" sz="quarter" idx="12"/>
          </p:nvPr>
        </p:nvSpPr>
        <p:spPr/>
        <p:txBody>
          <a:bodyPr/>
          <a:lstStyle>
            <a:lvl1pPr>
              <a:defRPr/>
            </a:lvl1pPr>
          </a:lstStyle>
          <a:p>
            <a:pPr>
              <a:defRPr/>
            </a:pPr>
            <a:fld id="{206DD403-CB37-4461-A102-35DEED5C4D97}" type="slidenum">
              <a:rPr lang="en-CA" altLang="en-US"/>
              <a:pPr>
                <a:defRPr/>
              </a:pPr>
              <a:t>‹#›</a:t>
            </a:fld>
            <a:endParaRPr lang="en-CA" altLang="en-US"/>
          </a:p>
        </p:txBody>
      </p:sp>
    </p:spTree>
    <p:extLst>
      <p:ext uri="{BB962C8B-B14F-4D97-AF65-F5344CB8AC3E}">
        <p14:creationId xmlns:p14="http://schemas.microsoft.com/office/powerpoint/2010/main" val="240992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5C0F0BC1-7E73-4A40-9731-938F30DF2617}"/>
              </a:ext>
            </a:extLst>
          </p:cNvPr>
          <p:cNvSpPr>
            <a:spLocks noGrp="1"/>
          </p:cNvSpPr>
          <p:nvPr>
            <p:ph type="dt" sz="half" idx="10"/>
          </p:nvPr>
        </p:nvSpPr>
        <p:spPr/>
        <p:txBody>
          <a:bodyPr/>
          <a:lstStyle>
            <a:lvl1pPr>
              <a:defRPr/>
            </a:lvl1pPr>
          </a:lstStyle>
          <a:p>
            <a:pPr>
              <a:defRPr/>
            </a:pPr>
            <a:fld id="{0AAE99F9-E555-4735-905F-615CB8E4516F}" type="datetimeFigureOut">
              <a:rPr lang="en-CA"/>
              <a:pPr>
                <a:defRPr/>
              </a:pPr>
              <a:t>2025-01-14</a:t>
            </a:fld>
            <a:endParaRPr lang="en-CA"/>
          </a:p>
        </p:txBody>
      </p:sp>
      <p:sp>
        <p:nvSpPr>
          <p:cNvPr id="8" name="Footer Placeholder 2">
            <a:extLst>
              <a:ext uri="{FF2B5EF4-FFF2-40B4-BE49-F238E27FC236}">
                <a16:creationId xmlns:a16="http://schemas.microsoft.com/office/drawing/2014/main" id="{4FF3F90E-A6C6-4AB1-B100-C32D6CCA2349}"/>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B0BB253E-EEA1-43A4-9449-D365F807BFF9}"/>
              </a:ext>
            </a:extLst>
          </p:cNvPr>
          <p:cNvSpPr>
            <a:spLocks noGrp="1"/>
          </p:cNvSpPr>
          <p:nvPr>
            <p:ph type="sldNum" sz="quarter" idx="12"/>
          </p:nvPr>
        </p:nvSpPr>
        <p:spPr/>
        <p:txBody>
          <a:bodyPr/>
          <a:lstStyle>
            <a:lvl1pPr>
              <a:defRPr/>
            </a:lvl1pPr>
          </a:lstStyle>
          <a:p>
            <a:pPr>
              <a:defRPr/>
            </a:pPr>
            <a:fld id="{F5A76B16-42EE-4528-B2F5-69C1F8102D52}" type="slidenum">
              <a:rPr lang="en-CA" altLang="en-US"/>
              <a:pPr>
                <a:defRPr/>
              </a:pPr>
              <a:t>‹#›</a:t>
            </a:fld>
            <a:endParaRPr lang="en-CA" altLang="en-US"/>
          </a:p>
        </p:txBody>
      </p:sp>
    </p:spTree>
    <p:extLst>
      <p:ext uri="{BB962C8B-B14F-4D97-AF65-F5344CB8AC3E}">
        <p14:creationId xmlns:p14="http://schemas.microsoft.com/office/powerpoint/2010/main" val="212601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5AF7DB62-E354-4494-9492-8D96840DBFB8}"/>
              </a:ext>
            </a:extLst>
          </p:cNvPr>
          <p:cNvSpPr>
            <a:spLocks noGrp="1"/>
          </p:cNvSpPr>
          <p:nvPr>
            <p:ph type="dt" sz="half" idx="10"/>
          </p:nvPr>
        </p:nvSpPr>
        <p:spPr/>
        <p:txBody>
          <a:bodyPr rtlCol="0"/>
          <a:lstStyle>
            <a:lvl1pPr>
              <a:defRPr/>
            </a:lvl1pPr>
          </a:lstStyle>
          <a:p>
            <a:pPr>
              <a:defRPr/>
            </a:pPr>
            <a:fld id="{61588EFF-2CFD-4D72-94EA-235C161F8F99}" type="datetimeFigureOut">
              <a:rPr lang="en-CA"/>
              <a:pPr>
                <a:defRPr/>
              </a:pPr>
              <a:t>2025-01-14</a:t>
            </a:fld>
            <a:endParaRPr lang="en-CA"/>
          </a:p>
        </p:txBody>
      </p:sp>
      <p:sp>
        <p:nvSpPr>
          <p:cNvPr id="4" name="Slide Number Placeholder 6">
            <a:extLst>
              <a:ext uri="{FF2B5EF4-FFF2-40B4-BE49-F238E27FC236}">
                <a16:creationId xmlns:a16="http://schemas.microsoft.com/office/drawing/2014/main" id="{DF28D32B-C248-4FC1-A4E4-D1E2EA7276F5}"/>
              </a:ext>
            </a:extLst>
          </p:cNvPr>
          <p:cNvSpPr>
            <a:spLocks noGrp="1"/>
          </p:cNvSpPr>
          <p:nvPr>
            <p:ph type="sldNum" sz="quarter" idx="11"/>
          </p:nvPr>
        </p:nvSpPr>
        <p:spPr/>
        <p:txBody>
          <a:bodyPr/>
          <a:lstStyle>
            <a:lvl1pPr>
              <a:defRPr/>
            </a:lvl1pPr>
          </a:lstStyle>
          <a:p>
            <a:pPr>
              <a:defRPr/>
            </a:pPr>
            <a:fld id="{3852A17B-F95C-48B1-BEFD-686849439ECC}"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68E22B73-C275-4D45-9DA0-81B71EAC3D5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07817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4D4BACD-1F6E-4F5A-8791-EC6A24EAE6D8}"/>
              </a:ext>
            </a:extLst>
          </p:cNvPr>
          <p:cNvSpPr>
            <a:spLocks noGrp="1"/>
          </p:cNvSpPr>
          <p:nvPr>
            <p:ph type="dt" sz="half" idx="10"/>
          </p:nvPr>
        </p:nvSpPr>
        <p:spPr/>
        <p:txBody>
          <a:bodyPr/>
          <a:lstStyle>
            <a:lvl1pPr>
              <a:defRPr/>
            </a:lvl1pPr>
          </a:lstStyle>
          <a:p>
            <a:pPr>
              <a:defRPr/>
            </a:pPr>
            <a:fld id="{6D9817B3-7E3F-4149-A447-A7A16492E25C}" type="datetimeFigureOut">
              <a:rPr lang="en-CA"/>
              <a:pPr>
                <a:defRPr/>
              </a:pPr>
              <a:t>2025-01-14</a:t>
            </a:fld>
            <a:endParaRPr lang="en-CA"/>
          </a:p>
        </p:txBody>
      </p:sp>
      <p:sp>
        <p:nvSpPr>
          <p:cNvPr id="3" name="Footer Placeholder 2">
            <a:extLst>
              <a:ext uri="{FF2B5EF4-FFF2-40B4-BE49-F238E27FC236}">
                <a16:creationId xmlns:a16="http://schemas.microsoft.com/office/drawing/2014/main" id="{A2DEDC90-8BBE-49AB-A196-1AF8F7F6F6F4}"/>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4FA6AEF5-14DA-419C-81FE-0D12CA146C7C}"/>
              </a:ext>
            </a:extLst>
          </p:cNvPr>
          <p:cNvSpPr>
            <a:spLocks noGrp="1"/>
          </p:cNvSpPr>
          <p:nvPr>
            <p:ph type="sldNum" sz="quarter" idx="12"/>
          </p:nvPr>
        </p:nvSpPr>
        <p:spPr/>
        <p:txBody>
          <a:bodyPr/>
          <a:lstStyle>
            <a:lvl1pPr>
              <a:defRPr/>
            </a:lvl1pPr>
          </a:lstStyle>
          <a:p>
            <a:pPr>
              <a:defRPr/>
            </a:pPr>
            <a:fld id="{DC791E34-85EC-4E5A-92E1-679AEA4735CC}" type="slidenum">
              <a:rPr lang="en-CA" altLang="en-US"/>
              <a:pPr>
                <a:defRPr/>
              </a:pPr>
              <a:t>‹#›</a:t>
            </a:fld>
            <a:endParaRPr lang="en-CA" altLang="en-US"/>
          </a:p>
        </p:txBody>
      </p:sp>
    </p:spTree>
    <p:extLst>
      <p:ext uri="{BB962C8B-B14F-4D97-AF65-F5344CB8AC3E}">
        <p14:creationId xmlns:p14="http://schemas.microsoft.com/office/powerpoint/2010/main" val="62772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4D72D98-B721-49F4-AABE-4CC9F58D0F86}"/>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15A9A033-19CC-4E3C-8161-E4220AB6C648}"/>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0EDB142E-F479-4397-836C-3334A02BCDCD}"/>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CCCEBC1E-8700-47C9-94D6-5962C37FECC8}"/>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0F6D5243-3F8B-4869-A8A4-FDE64C86C4C6}"/>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E194F173-E040-4A47-922B-3C5E765C71D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1623451E-2662-444E-874D-A57D7BE20869}"/>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32EBAADC-7D6E-4540-B3E5-D3FA0456BD11}"/>
              </a:ext>
            </a:extLst>
          </p:cNvPr>
          <p:cNvSpPr>
            <a:spLocks noGrp="1"/>
          </p:cNvSpPr>
          <p:nvPr>
            <p:ph type="dt" sz="half" idx="10"/>
          </p:nvPr>
        </p:nvSpPr>
        <p:spPr/>
        <p:txBody>
          <a:bodyPr rtlCol="0"/>
          <a:lstStyle>
            <a:lvl1pPr>
              <a:defRPr/>
            </a:lvl1pPr>
          </a:lstStyle>
          <a:p>
            <a:pPr>
              <a:defRPr/>
            </a:pPr>
            <a:fld id="{54F7D910-06DF-4207-8AC7-36047F96491F}" type="datetimeFigureOut">
              <a:rPr lang="en-CA"/>
              <a:pPr>
                <a:defRPr/>
              </a:pPr>
              <a:t>2025-01-14</a:t>
            </a:fld>
            <a:endParaRPr lang="en-CA"/>
          </a:p>
        </p:txBody>
      </p:sp>
      <p:sp>
        <p:nvSpPr>
          <p:cNvPr id="13" name="Slide Number Placeholder 21">
            <a:extLst>
              <a:ext uri="{FF2B5EF4-FFF2-40B4-BE49-F238E27FC236}">
                <a16:creationId xmlns:a16="http://schemas.microsoft.com/office/drawing/2014/main" id="{91C94681-26D7-4CA6-A35A-2C6205B7DC26}"/>
              </a:ext>
            </a:extLst>
          </p:cNvPr>
          <p:cNvSpPr>
            <a:spLocks noGrp="1"/>
          </p:cNvSpPr>
          <p:nvPr>
            <p:ph type="sldNum" sz="quarter" idx="11"/>
          </p:nvPr>
        </p:nvSpPr>
        <p:spPr/>
        <p:txBody>
          <a:bodyPr/>
          <a:lstStyle>
            <a:lvl1pPr>
              <a:defRPr/>
            </a:lvl1pPr>
          </a:lstStyle>
          <a:p>
            <a:pPr>
              <a:defRPr/>
            </a:pPr>
            <a:fld id="{160BF7AB-1245-48A6-8B39-8376E1779454}"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7AF45F81-B7BB-4C10-ADDB-A047122122F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67462797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DC315CD-FCF3-4513-A266-E0CFB28AB786}"/>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9251B1C4-87F8-44DD-A37E-CB1DE41C66CF}"/>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CAB974D2-5CE4-49AD-9DD6-12527E450D1F}"/>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8B1EB7B1-8019-4DD7-A472-8CC9CEA1844A}"/>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E8C60EE9-20DE-4E2E-8D01-A04B68D71F1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D9CC3680-3514-454E-BA51-17DA8E66B4BD}"/>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0DF1245F-470A-4211-A8ED-401D086511E3}"/>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36FF6500-544E-42C7-A193-01738B50BF3C}"/>
              </a:ext>
            </a:extLst>
          </p:cNvPr>
          <p:cNvSpPr>
            <a:spLocks noGrp="1"/>
          </p:cNvSpPr>
          <p:nvPr>
            <p:ph type="dt" sz="half" idx="10"/>
          </p:nvPr>
        </p:nvSpPr>
        <p:spPr/>
        <p:txBody>
          <a:bodyPr rtlCol="0"/>
          <a:lstStyle>
            <a:lvl1pPr>
              <a:defRPr/>
            </a:lvl1pPr>
          </a:lstStyle>
          <a:p>
            <a:pPr>
              <a:defRPr/>
            </a:pPr>
            <a:fld id="{BFCFACF9-3EF3-43A8-94E8-A5455E045568}" type="datetimeFigureOut">
              <a:rPr lang="en-CA"/>
              <a:pPr>
                <a:defRPr/>
              </a:pPr>
              <a:t>2025-01-14</a:t>
            </a:fld>
            <a:endParaRPr lang="en-CA"/>
          </a:p>
        </p:txBody>
      </p:sp>
      <p:sp>
        <p:nvSpPr>
          <p:cNvPr id="13" name="Slide Number Placeholder 17">
            <a:extLst>
              <a:ext uri="{FF2B5EF4-FFF2-40B4-BE49-F238E27FC236}">
                <a16:creationId xmlns:a16="http://schemas.microsoft.com/office/drawing/2014/main" id="{B9EF1E6F-E856-4FB5-A2C9-D981086F91FB}"/>
              </a:ext>
            </a:extLst>
          </p:cNvPr>
          <p:cNvSpPr>
            <a:spLocks noGrp="1"/>
          </p:cNvSpPr>
          <p:nvPr>
            <p:ph type="sldNum" sz="quarter" idx="11"/>
          </p:nvPr>
        </p:nvSpPr>
        <p:spPr/>
        <p:txBody>
          <a:bodyPr/>
          <a:lstStyle>
            <a:lvl1pPr>
              <a:defRPr/>
            </a:lvl1pPr>
          </a:lstStyle>
          <a:p>
            <a:pPr>
              <a:defRPr/>
            </a:pPr>
            <a:fld id="{5C2ECC8B-89F3-49D0-8772-EC1869CC830B}"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4877F322-E712-473F-B283-E37D2EE05B1A}"/>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14257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2A3CD8F9-A8F4-42DD-B17C-2AAA0EAD3A81}"/>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4F3885D8-A043-4F5D-9477-3A84BBF7D2F7}"/>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E27067C3-FF44-4AA8-AB43-AC526E3789FA}"/>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CC7C4D1-1B71-43E0-99BB-7BF2F0F957EB}"/>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5E950DE-1D4F-44CB-99A0-40004BE1D72D}" type="datetimeFigureOut">
              <a:rPr lang="en-CA"/>
              <a:pPr>
                <a:defRPr/>
              </a:pPr>
              <a:t>2025-01-14</a:t>
            </a:fld>
            <a:endParaRPr lang="en-CA"/>
          </a:p>
        </p:txBody>
      </p:sp>
      <p:sp>
        <p:nvSpPr>
          <p:cNvPr id="3" name="Footer Placeholder 2">
            <a:extLst>
              <a:ext uri="{FF2B5EF4-FFF2-40B4-BE49-F238E27FC236}">
                <a16:creationId xmlns:a16="http://schemas.microsoft.com/office/drawing/2014/main" id="{75001EFD-0075-4AE7-9D1A-2FD7C3DB0652}"/>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1E742DB7-90FF-4BD6-8086-80C8F44D30E2}"/>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61AA355C-9854-4018-8A99-A98A68D907B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00F9460E-A06D-4D6B-B221-97D3FC11DE23}"/>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72AF9E89-3413-4358-B89E-AF3AA98DDB5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92039471-481B-4408-A0E2-A8E067063F01}"/>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37CBE58D-F93D-4AFF-9DF1-923FD28524A7}"/>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983551BB-0DCA-45C3-A490-23D316C39D7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18" r:id="rId4"/>
    <p:sldLayoutId id="2147484019" r:id="rId5"/>
    <p:sldLayoutId id="2147484026" r:id="rId6"/>
    <p:sldLayoutId id="2147484020" r:id="rId7"/>
    <p:sldLayoutId id="2147484027" r:id="rId8"/>
    <p:sldLayoutId id="2147484028" r:id="rId9"/>
    <p:sldLayoutId id="2147484021" r:id="rId10"/>
    <p:sldLayoutId id="214748402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9.bin"/><Relationship Id="rId3" Type="http://schemas.openxmlformats.org/officeDocument/2006/relationships/notesSlide" Target="../notesSlides/notesSlide11.xml"/><Relationship Id="rId7" Type="http://schemas.openxmlformats.org/officeDocument/2006/relationships/oleObject" Target="../embeddings/oleObject36.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tags" Target="../tags/tag12.xml"/><Relationship Id="rId6" Type="http://schemas.openxmlformats.org/officeDocument/2006/relationships/image" Target="../media/image41.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image" Target="../media/image40.png"/><Relationship Id="rId9" Type="http://schemas.openxmlformats.org/officeDocument/2006/relationships/oleObject" Target="../embeddings/oleObject37.bin"/><Relationship Id="rId14" Type="http://schemas.openxmlformats.org/officeDocument/2006/relationships/image" Target="../media/image4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2.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oleObject" Target="../embeddings/oleObject41.bin"/><Relationship Id="rId11" Type="http://schemas.openxmlformats.org/officeDocument/2006/relationships/image" Target="../media/image51.wmf"/><Relationship Id="rId5" Type="http://schemas.openxmlformats.org/officeDocument/2006/relationships/image" Target="../media/image48.png"/><Relationship Id="rId10" Type="http://schemas.openxmlformats.org/officeDocument/2006/relationships/oleObject" Target="../embeddings/oleObject43.bin"/><Relationship Id="rId4" Type="http://schemas.openxmlformats.org/officeDocument/2006/relationships/image" Target="../media/image47.png"/><Relationship Id="rId9" Type="http://schemas.openxmlformats.org/officeDocument/2006/relationships/image" Target="../media/image5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9.png"/><Relationship Id="rId5" Type="http://schemas.openxmlformats.org/officeDocument/2006/relationships/customXml" Target="../ink/ink1.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8.bin"/><Relationship Id="rId18" Type="http://schemas.openxmlformats.org/officeDocument/2006/relationships/image" Target="../media/image68.wmf"/><Relationship Id="rId26" Type="http://schemas.openxmlformats.org/officeDocument/2006/relationships/image" Target="../media/image72.wmf"/><Relationship Id="rId3" Type="http://schemas.openxmlformats.org/officeDocument/2006/relationships/notesSlide" Target="../notesSlides/notesSlide19.xml"/><Relationship Id="rId21" Type="http://schemas.openxmlformats.org/officeDocument/2006/relationships/oleObject" Target="../embeddings/oleObject52.bin"/><Relationship Id="rId7" Type="http://schemas.openxmlformats.org/officeDocument/2006/relationships/oleObject" Target="../embeddings/oleObject45.bin"/><Relationship Id="rId12" Type="http://schemas.openxmlformats.org/officeDocument/2006/relationships/image" Target="../media/image65.wmf"/><Relationship Id="rId17" Type="http://schemas.openxmlformats.org/officeDocument/2006/relationships/oleObject" Target="../embeddings/oleObject50.bin"/><Relationship Id="rId25"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tags" Target="../tags/tag20.xml"/><Relationship Id="rId6" Type="http://schemas.openxmlformats.org/officeDocument/2006/relationships/image" Target="../media/image62.wmf"/><Relationship Id="rId11" Type="http://schemas.openxmlformats.org/officeDocument/2006/relationships/oleObject" Target="../embeddings/oleObject47.bin"/><Relationship Id="rId24" Type="http://schemas.openxmlformats.org/officeDocument/2006/relationships/image" Target="../media/image71.w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3.bin"/><Relationship Id="rId10" Type="http://schemas.openxmlformats.org/officeDocument/2006/relationships/image" Target="../media/image64.wmf"/><Relationship Id="rId19" Type="http://schemas.openxmlformats.org/officeDocument/2006/relationships/oleObject" Target="../embeddings/oleObject51.bin"/><Relationship Id="rId4" Type="http://schemas.openxmlformats.org/officeDocument/2006/relationships/image" Target="../media/image61.png"/><Relationship Id="rId9" Type="http://schemas.openxmlformats.org/officeDocument/2006/relationships/oleObject" Target="../embeddings/oleObject46.bin"/><Relationship Id="rId14" Type="http://schemas.openxmlformats.org/officeDocument/2006/relationships/image" Target="../media/image66.wmf"/><Relationship Id="rId22" Type="http://schemas.openxmlformats.org/officeDocument/2006/relationships/image" Target="../media/image70.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oleObject" Target="../embeddings/oleObject56.bin"/><Relationship Id="rId5" Type="http://schemas.openxmlformats.org/officeDocument/2006/relationships/image" Target="../media/image73.wmf"/><Relationship Id="rId4" Type="http://schemas.openxmlformats.org/officeDocument/2006/relationships/oleObject" Target="../embeddings/oleObject5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9.wmf"/><Relationship Id="rId3" Type="http://schemas.openxmlformats.org/officeDocument/2006/relationships/notesSlide" Target="../notesSlides/notesSlide21.xml"/><Relationship Id="rId7" Type="http://schemas.openxmlformats.org/officeDocument/2006/relationships/image" Target="../media/image76.wmf"/><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oleObject" Target="../embeddings/oleObject57.bin"/><Relationship Id="rId11" Type="http://schemas.openxmlformats.org/officeDocument/2006/relationships/image" Target="../media/image78.wmf"/><Relationship Id="rId5" Type="http://schemas.openxmlformats.org/officeDocument/2006/relationships/image" Target="../media/image75.png"/><Relationship Id="rId10" Type="http://schemas.openxmlformats.org/officeDocument/2006/relationships/oleObject" Target="../embeddings/oleObject59.bin"/><Relationship Id="rId4" Type="http://schemas.openxmlformats.org/officeDocument/2006/relationships/image" Target="../media/image48.png"/><Relationship Id="rId9" Type="http://schemas.openxmlformats.org/officeDocument/2006/relationships/image" Target="../media/image77.wmf"/></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22.xml"/><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81.png"/><Relationship Id="rId5" Type="http://schemas.openxmlformats.org/officeDocument/2006/relationships/image" Target="../media/image80.wmf"/><Relationship Id="rId4" Type="http://schemas.openxmlformats.org/officeDocument/2006/relationships/oleObject" Target="../embeddings/oleObject61.bin"/><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89.wmf"/><Relationship Id="rId3" Type="http://schemas.openxmlformats.org/officeDocument/2006/relationships/notesSlide" Target="../notesSlides/notesSlide25.xml"/><Relationship Id="rId7" Type="http://schemas.openxmlformats.org/officeDocument/2006/relationships/image" Target="../media/image86.wmf"/><Relationship Id="rId12"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oleObject" Target="../embeddings/oleObject63.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87.wmf"/><Relationship Id="rId14" Type="http://schemas.openxmlformats.org/officeDocument/2006/relationships/oleObject" Target="../embeddings/oleObject6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95.wmf"/><Relationship Id="rId3" Type="http://schemas.openxmlformats.org/officeDocument/2006/relationships/notesSlide" Target="../notesSlides/notesSlide26.xml"/><Relationship Id="rId7" Type="http://schemas.openxmlformats.org/officeDocument/2006/relationships/image" Target="../media/image92.wmf"/><Relationship Id="rId12"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69.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9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100.wmf"/><Relationship Id="rId3" Type="http://schemas.openxmlformats.org/officeDocument/2006/relationships/notesSlide" Target="../notesSlides/notesSlide27.xml"/><Relationship Id="rId7" Type="http://schemas.openxmlformats.org/officeDocument/2006/relationships/image" Target="../media/image97.wmf"/><Relationship Id="rId12"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oleObject" Target="../embeddings/oleObject74.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8.wmf"/><Relationship Id="rId14" Type="http://schemas.openxmlformats.org/officeDocument/2006/relationships/oleObject" Target="../embeddings/oleObject7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oleObject" Target="../embeddings/oleObject80.bin"/><Relationship Id="rId5" Type="http://schemas.openxmlformats.org/officeDocument/2006/relationships/image" Target="../media/image102.wmf"/><Relationship Id="rId4" Type="http://schemas.openxmlformats.org/officeDocument/2006/relationships/oleObject" Target="../embeddings/oleObject79.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30.xml"/><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oleObject" Target="../embeddings/oleObject82.bin"/><Relationship Id="rId5" Type="http://schemas.openxmlformats.org/officeDocument/2006/relationships/image" Target="../media/image104.wmf"/><Relationship Id="rId4" Type="http://schemas.openxmlformats.org/officeDocument/2006/relationships/oleObject" Target="../embeddings/oleObject81.bin"/><Relationship Id="rId9" Type="http://schemas.openxmlformats.org/officeDocument/2006/relationships/image" Target="../media/image106.wmf"/></Relationships>
</file>

<file path=ppt/slides/_rels/slide31.xml.rels><?xml version="1.0" encoding="UTF-8" standalone="yes"?>
<Relationships xmlns="http://schemas.openxmlformats.org/package/2006/relationships"><Relationship Id="rId13" Type="http://schemas.openxmlformats.org/officeDocument/2006/relationships/image" Target="../media/image111.wmf"/><Relationship Id="rId18" Type="http://schemas.openxmlformats.org/officeDocument/2006/relationships/oleObject" Target="../embeddings/oleObject90.bin"/><Relationship Id="rId26" Type="http://schemas.openxmlformats.org/officeDocument/2006/relationships/oleObject" Target="../embeddings/oleObject94.bin"/><Relationship Id="rId3" Type="http://schemas.openxmlformats.org/officeDocument/2006/relationships/notesSlide" Target="../notesSlides/notesSlide31.xml"/><Relationship Id="rId21" Type="http://schemas.openxmlformats.org/officeDocument/2006/relationships/image" Target="../media/image115.wmf"/><Relationship Id="rId34" Type="http://schemas.openxmlformats.org/officeDocument/2006/relationships/image" Target="../media/image123.wmf"/><Relationship Id="rId7" Type="http://schemas.openxmlformats.org/officeDocument/2006/relationships/oleObject" Target="../embeddings/oleObject84.bin"/><Relationship Id="rId12" Type="http://schemas.openxmlformats.org/officeDocument/2006/relationships/oleObject" Target="../embeddings/oleObject87.bin"/><Relationship Id="rId17" Type="http://schemas.openxmlformats.org/officeDocument/2006/relationships/image" Target="../media/image113.wmf"/><Relationship Id="rId25" Type="http://schemas.openxmlformats.org/officeDocument/2006/relationships/image" Target="../media/image117.wmf"/><Relationship Id="rId33"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oleObject" Target="../embeddings/oleObject89.bin"/><Relationship Id="rId20" Type="http://schemas.openxmlformats.org/officeDocument/2006/relationships/oleObject" Target="../embeddings/oleObject91.bin"/><Relationship Id="rId29" Type="http://schemas.openxmlformats.org/officeDocument/2006/relationships/image" Target="../media/image119.wmf"/><Relationship Id="rId1" Type="http://schemas.openxmlformats.org/officeDocument/2006/relationships/tags" Target="../tags/tag32.xml"/><Relationship Id="rId6" Type="http://schemas.openxmlformats.org/officeDocument/2006/relationships/image" Target="../media/image108.png"/><Relationship Id="rId11" Type="http://schemas.openxmlformats.org/officeDocument/2006/relationships/oleObject" Target="../embeddings/oleObject86.bin"/><Relationship Id="rId24" Type="http://schemas.openxmlformats.org/officeDocument/2006/relationships/oleObject" Target="../embeddings/oleObject93.bin"/><Relationship Id="rId32" Type="http://schemas.openxmlformats.org/officeDocument/2006/relationships/image" Target="../media/image122.png"/><Relationship Id="rId5" Type="http://schemas.openxmlformats.org/officeDocument/2006/relationships/image" Target="../media/image107.png"/><Relationship Id="rId15" Type="http://schemas.openxmlformats.org/officeDocument/2006/relationships/image" Target="../media/image112.wmf"/><Relationship Id="rId23" Type="http://schemas.openxmlformats.org/officeDocument/2006/relationships/image" Target="../media/image116.wmf"/><Relationship Id="rId28" Type="http://schemas.openxmlformats.org/officeDocument/2006/relationships/oleObject" Target="../embeddings/oleObject95.bin"/><Relationship Id="rId10" Type="http://schemas.openxmlformats.org/officeDocument/2006/relationships/image" Target="../media/image110.wmf"/><Relationship Id="rId19" Type="http://schemas.openxmlformats.org/officeDocument/2006/relationships/image" Target="../media/image114.wmf"/><Relationship Id="rId31" Type="http://schemas.openxmlformats.org/officeDocument/2006/relationships/image" Target="../media/image121.png"/><Relationship Id="rId4" Type="http://schemas.openxmlformats.org/officeDocument/2006/relationships/image" Target="../media/image112.png"/><Relationship Id="rId9" Type="http://schemas.openxmlformats.org/officeDocument/2006/relationships/oleObject" Target="../embeddings/oleObject85.bin"/><Relationship Id="rId14" Type="http://schemas.openxmlformats.org/officeDocument/2006/relationships/oleObject" Target="../embeddings/oleObject88.bin"/><Relationship Id="rId22" Type="http://schemas.openxmlformats.org/officeDocument/2006/relationships/oleObject" Target="../embeddings/oleObject92.bin"/><Relationship Id="rId27" Type="http://schemas.openxmlformats.org/officeDocument/2006/relationships/image" Target="../media/image118.wmf"/><Relationship Id="rId30" Type="http://schemas.openxmlformats.org/officeDocument/2006/relationships/image" Target="../media/image120.png"/><Relationship Id="rId8" Type="http://schemas.openxmlformats.org/officeDocument/2006/relationships/image" Target="../media/image10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32.xml"/><Relationship Id="rId7"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oleObject" Target="../embeddings/oleObject98.bin"/><Relationship Id="rId5" Type="http://schemas.openxmlformats.org/officeDocument/2006/relationships/image" Target="../media/image124.wmf"/><Relationship Id="rId4" Type="http://schemas.openxmlformats.org/officeDocument/2006/relationships/oleObject" Target="../embeddings/oleObject97.bin"/><Relationship Id="rId9" Type="http://schemas.openxmlformats.org/officeDocument/2006/relationships/image" Target="../media/image1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0.wmf"/><Relationship Id="rId1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image" Target="../media/image17.wmf"/><Relationship Id="rId12" Type="http://schemas.openxmlformats.org/officeDocument/2006/relationships/oleObject" Target="../embeddings/oleObject15.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tags" Target="../tags/tag8.xml"/><Relationship Id="rId6" Type="http://schemas.openxmlformats.org/officeDocument/2006/relationships/oleObject" Target="../embeddings/oleObject12.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4.bin"/><Relationship Id="rId19"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image" Target="../media/image18.wmf"/><Relationship Id="rId1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3" Type="http://schemas.openxmlformats.org/officeDocument/2006/relationships/image" Target="../media/image28.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notesSlide" Target="../notesSlides/notesSlide8.xml"/><Relationship Id="rId21" Type="http://schemas.openxmlformats.org/officeDocument/2006/relationships/image" Target="../media/image32.wmf"/><Relationship Id="rId34" Type="http://schemas.openxmlformats.org/officeDocument/2006/relationships/image" Target="../media/image38.wmf"/><Relationship Id="rId7" Type="http://schemas.openxmlformats.org/officeDocument/2006/relationships/image" Target="../media/image25.wmf"/><Relationship Id="rId12" Type="http://schemas.openxmlformats.org/officeDocument/2006/relationships/oleObject" Target="../embeddings/oleObject23.bin"/><Relationship Id="rId17" Type="http://schemas.openxmlformats.org/officeDocument/2006/relationships/image" Target="../media/image30.wmf"/><Relationship Id="rId25" Type="http://schemas.openxmlformats.org/officeDocument/2006/relationships/image" Target="../media/image34.wmf"/><Relationship Id="rId33"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oleObject" Target="../embeddings/oleObject32.bin"/><Relationship Id="rId1" Type="http://schemas.openxmlformats.org/officeDocument/2006/relationships/tags" Target="../tags/tag9.xml"/><Relationship Id="rId6" Type="http://schemas.openxmlformats.org/officeDocument/2006/relationships/oleObject" Target="../embeddings/oleObject20.bin"/><Relationship Id="rId11" Type="http://schemas.openxmlformats.org/officeDocument/2006/relationships/image" Target="../media/image27.wmf"/><Relationship Id="rId24" Type="http://schemas.openxmlformats.org/officeDocument/2006/relationships/oleObject" Target="../embeddings/oleObject29.bin"/><Relationship Id="rId32" Type="http://schemas.openxmlformats.org/officeDocument/2006/relationships/image" Target="../media/image37.wmf"/><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31.wmf"/><Relationship Id="rId31" Type="http://schemas.openxmlformats.org/officeDocument/2006/relationships/oleObject" Target="../embeddings/oleObject33.bin"/><Relationship Id="rId4" Type="http://schemas.openxmlformats.org/officeDocument/2006/relationships/oleObject" Target="../embeddings/oleObject19.bin"/><Relationship Id="rId9" Type="http://schemas.openxmlformats.org/officeDocument/2006/relationships/image" Target="../media/image26.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35.wmf"/><Relationship Id="rId30" Type="http://schemas.openxmlformats.org/officeDocument/2006/relationships/image" Target="../media/image36.wmf"/><Relationship Id="rId8"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DE47-56D0-4394-B20B-12B63DDC32B9}"/>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10.1 </a:t>
            </a:r>
            <a:br>
              <a:rPr lang="en-CA" dirty="0"/>
            </a:br>
            <a:r>
              <a:rPr lang="en-CA" dirty="0"/>
              <a:t>Estimating with Confidence</a:t>
            </a:r>
            <a:br>
              <a:rPr lang="en-CA" dirty="0"/>
            </a:br>
            <a:r>
              <a:rPr lang="en-CA" dirty="0"/>
              <a:t>&amp; Confidence Intervals</a:t>
            </a:r>
          </a:p>
        </p:txBody>
      </p:sp>
      <p:sp>
        <p:nvSpPr>
          <p:cNvPr id="9219" name="Subtitle 2">
            <a:extLst>
              <a:ext uri="{FF2B5EF4-FFF2-40B4-BE49-F238E27FC236}">
                <a16:creationId xmlns:a16="http://schemas.microsoft.com/office/drawing/2014/main" id="{A8324B45-A5C0-45D6-992F-321009777FA1}"/>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8678F-5352-4F82-AB59-88422B8E109C}"/>
              </a:ext>
            </a:extLst>
          </p:cNvPr>
          <p:cNvSpPr>
            <a:spLocks noGrp="1"/>
          </p:cNvSpPr>
          <p:nvPr>
            <p:ph idx="1"/>
          </p:nvPr>
        </p:nvSpPr>
        <p:spPr>
          <a:xfrm>
            <a:off x="169932" y="150701"/>
            <a:ext cx="10983686" cy="5483745"/>
          </a:xfrm>
        </p:spPr>
        <p:txBody>
          <a:bodyPr/>
          <a:lstStyle/>
          <a:p>
            <a:pPr marL="0" indent="0">
              <a:buNone/>
            </a:pPr>
            <a:r>
              <a:rPr lang="en-CA" dirty="0"/>
              <a:t>Ex: The report of a sample survey of 1,014 adults says “With 90% confidence, between 37% and 44% of all Canadians are married”.  What does the phrase 90% confidence mean? </a:t>
            </a:r>
          </a:p>
          <a:p>
            <a:pPr marL="514350" indent="-514350">
              <a:buAutoNum type="alphaLcParenR"/>
            </a:pPr>
            <a:r>
              <a:rPr lang="en-CA" dirty="0"/>
              <a:t>We can be 90% confident that the method used to get the interval always gives the right answer</a:t>
            </a:r>
          </a:p>
          <a:p>
            <a:pPr marL="514350" indent="-514350">
              <a:buAutoNum type="alphaLcParenR"/>
            </a:pPr>
            <a:r>
              <a:rPr lang="en-CA" dirty="0"/>
              <a:t>We are 90% confident that the true proportion of Canadians that are married is between 37% to 44%.</a:t>
            </a:r>
          </a:p>
          <a:p>
            <a:pPr marL="514350" indent="-514350">
              <a:buAutoNum type="alphaLcParenR"/>
            </a:pPr>
            <a:r>
              <a:rPr lang="en-CA" dirty="0"/>
              <a:t>The probability that between 37% and 44% of the Canadian population that is married is about 90%.</a:t>
            </a:r>
          </a:p>
          <a:p>
            <a:pPr marL="514350" indent="-514350">
              <a:buAutoNum type="alphaLcParenR"/>
            </a:pPr>
            <a:r>
              <a:rPr lang="en-CA" dirty="0"/>
              <a:t>The method used to get the interval from 37% to 44%, when used over and over, produces intervals which include the true population percentage about 90% of the time</a:t>
            </a:r>
          </a:p>
          <a:p>
            <a:pPr marL="514350" indent="-514350">
              <a:buAutoNum type="alphaLcParenR"/>
            </a:pPr>
            <a:r>
              <a:rPr lang="en-CA" dirty="0"/>
              <a:t>95% of all Canadians will be married between 37% and 44% of the time</a:t>
            </a:r>
          </a:p>
        </p:txBody>
      </p:sp>
      <p:sp>
        <p:nvSpPr>
          <p:cNvPr id="5" name="TextBox 4">
            <a:extLst>
              <a:ext uri="{FF2B5EF4-FFF2-40B4-BE49-F238E27FC236}">
                <a16:creationId xmlns:a16="http://schemas.microsoft.com/office/drawing/2014/main" id="{BE82A7CE-7A36-4D24-A46C-ECA8876AD87F}"/>
              </a:ext>
            </a:extLst>
          </p:cNvPr>
          <p:cNvSpPr txBox="1"/>
          <p:nvPr/>
        </p:nvSpPr>
        <p:spPr>
          <a:xfrm>
            <a:off x="182902" y="5937858"/>
            <a:ext cx="11127123" cy="769441"/>
          </a:xfrm>
          <a:prstGeom prst="rect">
            <a:avLst/>
          </a:prstGeom>
          <a:noFill/>
        </p:spPr>
        <p:txBody>
          <a:bodyPr wrap="square" rtlCol="0">
            <a:spAutoFit/>
          </a:bodyPr>
          <a:lstStyle/>
          <a:p>
            <a:r>
              <a:rPr lang="en-CA" sz="2200" dirty="0">
                <a:solidFill>
                  <a:srgbClr val="FF0000"/>
                </a:solidFill>
              </a:rPr>
              <a:t>We are confident in the method used to create the confidence interval, “Not” confident in the interval.  So the best answer is “D”</a:t>
            </a:r>
          </a:p>
        </p:txBody>
      </p:sp>
    </p:spTree>
    <p:custDataLst>
      <p:tags r:id="rId1"/>
    </p:custDataLst>
    <p:extLst>
      <p:ext uri="{BB962C8B-B14F-4D97-AF65-F5344CB8AC3E}">
        <p14:creationId xmlns:p14="http://schemas.microsoft.com/office/powerpoint/2010/main" val="6524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510B-576F-41FB-A9EE-DA618C988C26}"/>
              </a:ext>
            </a:extLst>
          </p:cNvPr>
          <p:cNvSpPr>
            <a:spLocks noGrp="1"/>
          </p:cNvSpPr>
          <p:nvPr>
            <p:ph type="title"/>
          </p:nvPr>
        </p:nvSpPr>
        <p:spPr>
          <a:xfrm>
            <a:off x="382588" y="254000"/>
            <a:ext cx="10326687" cy="528638"/>
          </a:xfrm>
        </p:spPr>
        <p:txBody>
          <a:bodyPr/>
          <a:lstStyle/>
          <a:p>
            <a:pPr>
              <a:defRPr/>
            </a:pPr>
            <a:r>
              <a:rPr lang="en-CA" sz="2400" dirty="0"/>
              <a:t>Finding the Critical Z-score (Z*) for the Confidence Interval</a:t>
            </a:r>
          </a:p>
        </p:txBody>
      </p:sp>
      <p:sp>
        <p:nvSpPr>
          <p:cNvPr id="15363" name="Content Placeholder 2">
            <a:extLst>
              <a:ext uri="{FF2B5EF4-FFF2-40B4-BE49-F238E27FC236}">
                <a16:creationId xmlns:a16="http://schemas.microsoft.com/office/drawing/2014/main" id="{5D3DB3A5-2D6D-43D1-B300-F31285DC39EC}"/>
              </a:ext>
            </a:extLst>
          </p:cNvPr>
          <p:cNvSpPr>
            <a:spLocks noGrp="1"/>
          </p:cNvSpPr>
          <p:nvPr>
            <p:ph sz="quarter" idx="1"/>
          </p:nvPr>
        </p:nvSpPr>
        <p:spPr>
          <a:xfrm>
            <a:off x="338138" y="2128044"/>
            <a:ext cx="11164887" cy="692150"/>
          </a:xfrm>
        </p:spPr>
        <p:txBody>
          <a:bodyPr/>
          <a:lstStyle/>
          <a:p>
            <a:r>
              <a:rPr lang="en-CA" altLang="en-US" sz="2100"/>
              <a:t>A 95% confidence interval means that the middle area of the density curve is 95%</a:t>
            </a:r>
          </a:p>
        </p:txBody>
      </p:sp>
      <p:pic>
        <p:nvPicPr>
          <p:cNvPr id="15364" name="Picture 4">
            <a:extLst>
              <a:ext uri="{FF2B5EF4-FFF2-40B4-BE49-F238E27FC236}">
                <a16:creationId xmlns:a16="http://schemas.microsoft.com/office/drawing/2014/main" id="{C372AF5B-ED21-4E44-AA3F-6F455437A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938" y="3386932"/>
            <a:ext cx="48355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458F3A7-7ED7-4712-9E80-71D31535BBCE}"/>
              </a:ext>
            </a:extLst>
          </p:cNvPr>
          <p:cNvSpPr txBox="1"/>
          <p:nvPr/>
        </p:nvSpPr>
        <p:spPr>
          <a:xfrm>
            <a:off x="1647825" y="3718719"/>
            <a:ext cx="1909763" cy="647700"/>
          </a:xfrm>
          <a:prstGeom prst="rect">
            <a:avLst/>
          </a:prstGeom>
          <a:noFill/>
        </p:spPr>
        <p:txBody>
          <a:bodyPr>
            <a:spAutoFit/>
          </a:bodyPr>
          <a:lstStyle/>
          <a:p>
            <a:pPr eaLnBrk="1" hangingPunct="1">
              <a:defRPr/>
            </a:pPr>
            <a:r>
              <a:rPr lang="en-CA" dirty="0">
                <a:solidFill>
                  <a:srgbClr val="FF0000"/>
                </a:solidFill>
                <a:latin typeface="+mj-lt"/>
                <a:cs typeface="Arial" charset="0"/>
              </a:rPr>
              <a:t>Area on the end will be 2.5%</a:t>
            </a:r>
          </a:p>
        </p:txBody>
      </p:sp>
      <p:sp>
        <p:nvSpPr>
          <p:cNvPr id="8" name="TextBox 7">
            <a:extLst>
              <a:ext uri="{FF2B5EF4-FFF2-40B4-BE49-F238E27FC236}">
                <a16:creationId xmlns:a16="http://schemas.microsoft.com/office/drawing/2014/main" id="{CE83C2C9-E550-4EE9-BC9D-000D65AD6385}"/>
              </a:ext>
            </a:extLst>
          </p:cNvPr>
          <p:cNvSpPr txBox="1"/>
          <p:nvPr/>
        </p:nvSpPr>
        <p:spPr>
          <a:xfrm>
            <a:off x="8350250" y="3828257"/>
            <a:ext cx="1911350" cy="646112"/>
          </a:xfrm>
          <a:prstGeom prst="rect">
            <a:avLst/>
          </a:prstGeom>
          <a:noFill/>
        </p:spPr>
        <p:txBody>
          <a:bodyPr>
            <a:spAutoFit/>
          </a:bodyPr>
          <a:lstStyle/>
          <a:p>
            <a:pPr eaLnBrk="1" hangingPunct="1">
              <a:defRPr/>
            </a:pPr>
            <a:r>
              <a:rPr lang="en-CA" dirty="0">
                <a:solidFill>
                  <a:srgbClr val="FF0000"/>
                </a:solidFill>
                <a:latin typeface="+mj-lt"/>
                <a:cs typeface="Arial" charset="0"/>
              </a:rPr>
              <a:t>Area on the end will be 2.5%</a:t>
            </a:r>
          </a:p>
        </p:txBody>
      </p:sp>
      <p:sp>
        <p:nvSpPr>
          <p:cNvPr id="11" name="Content Placeholder 2">
            <a:extLst>
              <a:ext uri="{FF2B5EF4-FFF2-40B4-BE49-F238E27FC236}">
                <a16:creationId xmlns:a16="http://schemas.microsoft.com/office/drawing/2014/main" id="{11F545FB-ADA5-444D-A4E0-B81026D6E4D5}"/>
              </a:ext>
            </a:extLst>
          </p:cNvPr>
          <p:cNvSpPr txBox="1">
            <a:spLocks/>
          </p:cNvSpPr>
          <p:nvPr/>
        </p:nvSpPr>
        <p:spPr bwMode="auto">
          <a:xfrm>
            <a:off x="658813" y="5198270"/>
            <a:ext cx="8683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A 90% Conf Interval will have a middle area of 90%:</a:t>
            </a:r>
          </a:p>
        </p:txBody>
      </p:sp>
      <p:sp>
        <p:nvSpPr>
          <p:cNvPr id="15368" name="Content Placeholder 2">
            <a:extLst>
              <a:ext uri="{FF2B5EF4-FFF2-40B4-BE49-F238E27FC236}">
                <a16:creationId xmlns:a16="http://schemas.microsoft.com/office/drawing/2014/main" id="{59A39816-A1F0-4A2E-8BFD-6D2AC4114102}"/>
              </a:ext>
            </a:extLst>
          </p:cNvPr>
          <p:cNvSpPr txBox="1">
            <a:spLocks/>
          </p:cNvSpPr>
          <p:nvPr/>
        </p:nvSpPr>
        <p:spPr bwMode="auto">
          <a:xfrm>
            <a:off x="300038" y="821532"/>
            <a:ext cx="8683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To find the z-score, we can use either Ti-83 or z-score table:</a:t>
            </a:r>
          </a:p>
        </p:txBody>
      </p:sp>
      <p:sp>
        <p:nvSpPr>
          <p:cNvPr id="14" name="Freeform: Shape 13">
            <a:extLst>
              <a:ext uri="{FF2B5EF4-FFF2-40B4-BE49-F238E27FC236}">
                <a16:creationId xmlns:a16="http://schemas.microsoft.com/office/drawing/2014/main" id="{1AF972BF-0D4B-47CC-8687-9CB597F661DA}"/>
              </a:ext>
            </a:extLst>
          </p:cNvPr>
          <p:cNvSpPr/>
          <p:nvPr/>
        </p:nvSpPr>
        <p:spPr>
          <a:xfrm>
            <a:off x="3114675" y="4002882"/>
            <a:ext cx="1441450" cy="804862"/>
          </a:xfrm>
          <a:custGeom>
            <a:avLst/>
            <a:gdLst>
              <a:gd name="connsiteX0" fmla="*/ 0 w 1440912"/>
              <a:gd name="connsiteY0" fmla="*/ 135117 h 806116"/>
              <a:gd name="connsiteX1" fmla="*/ 1217008 w 1440912"/>
              <a:gd name="connsiteY1" fmla="*/ 49598 h 806116"/>
              <a:gd name="connsiteX2" fmla="*/ 1440674 w 1440912"/>
              <a:gd name="connsiteY2" fmla="*/ 806116 h 806116"/>
              <a:gd name="connsiteX3" fmla="*/ 1440674 w 1440912"/>
              <a:gd name="connsiteY3" fmla="*/ 806116 h 806116"/>
            </a:gdLst>
            <a:ahLst/>
            <a:cxnLst>
              <a:cxn ang="0">
                <a:pos x="connsiteX0" y="connsiteY0"/>
              </a:cxn>
              <a:cxn ang="0">
                <a:pos x="connsiteX1" y="connsiteY1"/>
              </a:cxn>
              <a:cxn ang="0">
                <a:pos x="connsiteX2" y="connsiteY2"/>
              </a:cxn>
              <a:cxn ang="0">
                <a:pos x="connsiteX3" y="connsiteY3"/>
              </a:cxn>
            </a:cxnLst>
            <a:rect l="l" t="t" r="r" b="b"/>
            <a:pathLst>
              <a:path w="1440912" h="806116">
                <a:moveTo>
                  <a:pt x="0" y="135117"/>
                </a:moveTo>
                <a:cubicBezTo>
                  <a:pt x="488448" y="36441"/>
                  <a:pt x="976896" y="-62235"/>
                  <a:pt x="1217008" y="49598"/>
                </a:cubicBezTo>
                <a:cubicBezTo>
                  <a:pt x="1457120" y="161431"/>
                  <a:pt x="1440674" y="806116"/>
                  <a:pt x="1440674" y="806116"/>
                </a:cubicBezTo>
                <a:lnTo>
                  <a:pt x="1440674" y="806116"/>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Freeform: Shape 14">
            <a:extLst>
              <a:ext uri="{FF2B5EF4-FFF2-40B4-BE49-F238E27FC236}">
                <a16:creationId xmlns:a16="http://schemas.microsoft.com/office/drawing/2014/main" id="{E801C1F6-B229-4B3D-AB6E-94FA7A28CE44}"/>
              </a:ext>
            </a:extLst>
          </p:cNvPr>
          <p:cNvSpPr/>
          <p:nvPr/>
        </p:nvSpPr>
        <p:spPr>
          <a:xfrm flipH="1">
            <a:off x="7116763" y="4002882"/>
            <a:ext cx="1263650" cy="804862"/>
          </a:xfrm>
          <a:custGeom>
            <a:avLst/>
            <a:gdLst>
              <a:gd name="connsiteX0" fmla="*/ 0 w 1440912"/>
              <a:gd name="connsiteY0" fmla="*/ 135117 h 806116"/>
              <a:gd name="connsiteX1" fmla="*/ 1217008 w 1440912"/>
              <a:gd name="connsiteY1" fmla="*/ 49598 h 806116"/>
              <a:gd name="connsiteX2" fmla="*/ 1440674 w 1440912"/>
              <a:gd name="connsiteY2" fmla="*/ 806116 h 806116"/>
              <a:gd name="connsiteX3" fmla="*/ 1440674 w 1440912"/>
              <a:gd name="connsiteY3" fmla="*/ 806116 h 806116"/>
            </a:gdLst>
            <a:ahLst/>
            <a:cxnLst>
              <a:cxn ang="0">
                <a:pos x="connsiteX0" y="connsiteY0"/>
              </a:cxn>
              <a:cxn ang="0">
                <a:pos x="connsiteX1" y="connsiteY1"/>
              </a:cxn>
              <a:cxn ang="0">
                <a:pos x="connsiteX2" y="connsiteY2"/>
              </a:cxn>
              <a:cxn ang="0">
                <a:pos x="connsiteX3" y="connsiteY3"/>
              </a:cxn>
            </a:cxnLst>
            <a:rect l="l" t="t" r="r" b="b"/>
            <a:pathLst>
              <a:path w="1440912" h="806116">
                <a:moveTo>
                  <a:pt x="0" y="135117"/>
                </a:moveTo>
                <a:cubicBezTo>
                  <a:pt x="488448" y="36441"/>
                  <a:pt x="976896" y="-62235"/>
                  <a:pt x="1217008" y="49598"/>
                </a:cubicBezTo>
                <a:cubicBezTo>
                  <a:pt x="1457120" y="161431"/>
                  <a:pt x="1440674" y="806116"/>
                  <a:pt x="1440674" y="806116"/>
                </a:cubicBezTo>
                <a:lnTo>
                  <a:pt x="1440674" y="806116"/>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TextBox 17">
            <a:extLst>
              <a:ext uri="{FF2B5EF4-FFF2-40B4-BE49-F238E27FC236}">
                <a16:creationId xmlns:a16="http://schemas.microsoft.com/office/drawing/2014/main" id="{C0CF64F9-B933-426D-BFB1-4F228401BA32}"/>
              </a:ext>
            </a:extLst>
          </p:cNvPr>
          <p:cNvSpPr txBox="1"/>
          <p:nvPr/>
        </p:nvSpPr>
        <p:spPr>
          <a:xfrm>
            <a:off x="5456238" y="3860007"/>
            <a:ext cx="798512" cy="431800"/>
          </a:xfrm>
          <a:prstGeom prst="rect">
            <a:avLst/>
          </a:prstGeom>
          <a:solidFill>
            <a:schemeClr val="bg1">
              <a:lumMod val="65000"/>
            </a:schemeClr>
          </a:solidFill>
        </p:spPr>
        <p:txBody>
          <a:bodyPr>
            <a:spAutoFit/>
          </a:bodyPr>
          <a:lstStyle/>
          <a:p>
            <a:pPr eaLnBrk="1" hangingPunct="1">
              <a:defRPr/>
            </a:pPr>
            <a:r>
              <a:rPr lang="en-CA" sz="2200" dirty="0">
                <a:latin typeface="+mj-lt"/>
                <a:cs typeface="Arial" charset="0"/>
              </a:rPr>
              <a:t>90%</a:t>
            </a:r>
          </a:p>
        </p:txBody>
      </p:sp>
      <p:sp>
        <p:nvSpPr>
          <p:cNvPr id="19" name="TextBox 18">
            <a:extLst>
              <a:ext uri="{FF2B5EF4-FFF2-40B4-BE49-F238E27FC236}">
                <a16:creationId xmlns:a16="http://schemas.microsoft.com/office/drawing/2014/main" id="{06D6CBBF-7538-4D3E-A0BA-49C2B1F7B009}"/>
              </a:ext>
            </a:extLst>
          </p:cNvPr>
          <p:cNvSpPr txBox="1"/>
          <p:nvPr/>
        </p:nvSpPr>
        <p:spPr>
          <a:xfrm>
            <a:off x="2436813" y="4075907"/>
            <a:ext cx="601662" cy="431800"/>
          </a:xfrm>
          <a:prstGeom prst="rect">
            <a:avLst/>
          </a:prstGeom>
          <a:solidFill>
            <a:schemeClr val="bg1"/>
          </a:solidFill>
        </p:spPr>
        <p:txBody>
          <a:bodyPr>
            <a:spAutoFit/>
          </a:bodyPr>
          <a:lstStyle/>
          <a:p>
            <a:pPr eaLnBrk="1" hangingPunct="1">
              <a:defRPr/>
            </a:pPr>
            <a:r>
              <a:rPr lang="en-CA" sz="2200" dirty="0">
                <a:solidFill>
                  <a:srgbClr val="FF0000"/>
                </a:solidFill>
                <a:latin typeface="+mj-lt"/>
                <a:cs typeface="Arial" charset="0"/>
              </a:rPr>
              <a:t>5%</a:t>
            </a:r>
          </a:p>
        </p:txBody>
      </p:sp>
      <p:sp>
        <p:nvSpPr>
          <p:cNvPr id="20" name="TextBox 19">
            <a:extLst>
              <a:ext uri="{FF2B5EF4-FFF2-40B4-BE49-F238E27FC236}">
                <a16:creationId xmlns:a16="http://schemas.microsoft.com/office/drawing/2014/main" id="{4131B311-3BD1-4ECC-848A-7481699489CB}"/>
              </a:ext>
            </a:extLst>
          </p:cNvPr>
          <p:cNvSpPr txBox="1"/>
          <p:nvPr/>
        </p:nvSpPr>
        <p:spPr>
          <a:xfrm>
            <a:off x="9134475" y="4101307"/>
            <a:ext cx="601663" cy="431800"/>
          </a:xfrm>
          <a:prstGeom prst="rect">
            <a:avLst/>
          </a:prstGeom>
          <a:solidFill>
            <a:schemeClr val="bg1"/>
          </a:solidFill>
        </p:spPr>
        <p:txBody>
          <a:bodyPr>
            <a:spAutoFit/>
          </a:bodyPr>
          <a:lstStyle/>
          <a:p>
            <a:pPr eaLnBrk="1" hangingPunct="1">
              <a:defRPr/>
            </a:pPr>
            <a:r>
              <a:rPr lang="en-CA" sz="2200" dirty="0">
                <a:solidFill>
                  <a:srgbClr val="FF0000"/>
                </a:solidFill>
                <a:latin typeface="+mj-lt"/>
                <a:cs typeface="Arial" charset="0"/>
              </a:rPr>
              <a:t>5%</a:t>
            </a:r>
          </a:p>
        </p:txBody>
      </p:sp>
      <p:graphicFrame>
        <p:nvGraphicFramePr>
          <p:cNvPr id="21" name="Object 5">
            <a:extLst>
              <a:ext uri="{FF2B5EF4-FFF2-40B4-BE49-F238E27FC236}">
                <a16:creationId xmlns:a16="http://schemas.microsoft.com/office/drawing/2014/main" id="{54CB0F82-885B-4B0D-A79D-E3DD68C3E921}"/>
              </a:ext>
            </a:extLst>
          </p:cNvPr>
          <p:cNvGraphicFramePr>
            <a:graphicFrameLocks noChangeAspect="1"/>
          </p:cNvGraphicFramePr>
          <p:nvPr>
            <p:extLst>
              <p:ext uri="{D42A27DB-BD31-4B8C-83A1-F6EECF244321}">
                <p14:modId xmlns:p14="http://schemas.microsoft.com/office/powerpoint/2010/main" val="3259440800"/>
              </p:ext>
            </p:extLst>
          </p:nvPr>
        </p:nvGraphicFramePr>
        <p:xfrm>
          <a:off x="2297702" y="2659063"/>
          <a:ext cx="3279775" cy="468312"/>
        </p:xfrm>
        <a:graphic>
          <a:graphicData uri="http://schemas.openxmlformats.org/presentationml/2006/ole">
            <mc:AlternateContent xmlns:mc="http://schemas.openxmlformats.org/markup-compatibility/2006">
              <mc:Choice xmlns:v="urn:schemas-microsoft-com:vml" Requires="v">
                <p:oleObj name="Equation" r:id="rId5" imgW="1777229" imgH="253890" progId="Equation.DSMT4">
                  <p:embed/>
                </p:oleObj>
              </mc:Choice>
              <mc:Fallback>
                <p:oleObj name="Equation" r:id="rId5" imgW="1777229" imgH="253890" progId="Equation.DSMT4">
                  <p:embed/>
                  <p:pic>
                    <p:nvPicPr>
                      <p:cNvPr id="21" name="Object 5">
                        <a:extLst>
                          <a:ext uri="{FF2B5EF4-FFF2-40B4-BE49-F238E27FC236}">
                            <a16:creationId xmlns:a16="http://schemas.microsoft.com/office/drawing/2014/main" id="{54CB0F82-885B-4B0D-A79D-E3DD68C3E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702" y="2659063"/>
                        <a:ext cx="3279775"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5">
            <a:extLst>
              <a:ext uri="{FF2B5EF4-FFF2-40B4-BE49-F238E27FC236}">
                <a16:creationId xmlns:a16="http://schemas.microsoft.com/office/drawing/2014/main" id="{50B8340F-2D9A-4D91-8EA5-D1DDAC7C411C}"/>
              </a:ext>
            </a:extLst>
          </p:cNvPr>
          <p:cNvGraphicFramePr>
            <a:graphicFrameLocks noChangeAspect="1"/>
          </p:cNvGraphicFramePr>
          <p:nvPr>
            <p:extLst>
              <p:ext uri="{D42A27DB-BD31-4B8C-83A1-F6EECF244321}">
                <p14:modId xmlns:p14="http://schemas.microsoft.com/office/powerpoint/2010/main" val="514486889"/>
              </p:ext>
            </p:extLst>
          </p:nvPr>
        </p:nvGraphicFramePr>
        <p:xfrm>
          <a:off x="6347414" y="2705100"/>
          <a:ext cx="1500188" cy="328613"/>
        </p:xfrm>
        <a:graphic>
          <a:graphicData uri="http://schemas.openxmlformats.org/presentationml/2006/ole">
            <mc:AlternateContent xmlns:mc="http://schemas.openxmlformats.org/markup-compatibility/2006">
              <mc:Choice xmlns:v="urn:schemas-microsoft-com:vml" Requires="v">
                <p:oleObj name="Equation" r:id="rId7" imgW="812447" imgH="177723" progId="Equation.DSMT4">
                  <p:embed/>
                </p:oleObj>
              </mc:Choice>
              <mc:Fallback>
                <p:oleObj name="Equation" r:id="rId7" imgW="812447" imgH="177723" progId="Equation.DSMT4">
                  <p:embed/>
                  <p:pic>
                    <p:nvPicPr>
                      <p:cNvPr id="22" name="Object 5">
                        <a:extLst>
                          <a:ext uri="{FF2B5EF4-FFF2-40B4-BE49-F238E27FC236}">
                            <a16:creationId xmlns:a16="http://schemas.microsoft.com/office/drawing/2014/main" id="{50B8340F-2D9A-4D91-8EA5-D1DDAC7C41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7414" y="2705100"/>
                        <a:ext cx="1500188"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5">
            <a:extLst>
              <a:ext uri="{FF2B5EF4-FFF2-40B4-BE49-F238E27FC236}">
                <a16:creationId xmlns:a16="http://schemas.microsoft.com/office/drawing/2014/main" id="{FB4F312C-0EB5-4C53-B9E6-D18B523C0273}"/>
              </a:ext>
            </a:extLst>
          </p:cNvPr>
          <p:cNvGraphicFramePr>
            <a:graphicFrameLocks noChangeAspect="1"/>
          </p:cNvGraphicFramePr>
          <p:nvPr>
            <p:extLst>
              <p:ext uri="{D42A27DB-BD31-4B8C-83A1-F6EECF244321}">
                <p14:modId xmlns:p14="http://schemas.microsoft.com/office/powerpoint/2010/main" val="2935501806"/>
              </p:ext>
            </p:extLst>
          </p:nvPr>
        </p:nvGraphicFramePr>
        <p:xfrm>
          <a:off x="848315" y="2643189"/>
          <a:ext cx="1336675" cy="469900"/>
        </p:xfrm>
        <a:graphic>
          <a:graphicData uri="http://schemas.openxmlformats.org/presentationml/2006/ole">
            <mc:AlternateContent xmlns:mc="http://schemas.openxmlformats.org/markup-compatibility/2006">
              <mc:Choice xmlns:v="urn:schemas-microsoft-com:vml" Requires="v">
                <p:oleObj name="Equation" r:id="rId9" imgW="723586" imgH="253890" progId="Equation.DSMT4">
                  <p:embed/>
                </p:oleObj>
              </mc:Choice>
              <mc:Fallback>
                <p:oleObj name="Equation" r:id="rId9" imgW="723586" imgH="253890" progId="Equation.DSMT4">
                  <p:embed/>
                  <p:pic>
                    <p:nvPicPr>
                      <p:cNvPr id="25" name="Object 5">
                        <a:extLst>
                          <a:ext uri="{FF2B5EF4-FFF2-40B4-BE49-F238E27FC236}">
                            <a16:creationId xmlns:a16="http://schemas.microsoft.com/office/drawing/2014/main" id="{FB4F312C-0EB5-4C53-B9E6-D18B523C0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315" y="2643189"/>
                        <a:ext cx="13366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5">
            <a:extLst>
              <a:ext uri="{FF2B5EF4-FFF2-40B4-BE49-F238E27FC236}">
                <a16:creationId xmlns:a16="http://schemas.microsoft.com/office/drawing/2014/main" id="{715735CA-9925-4D8F-ACE6-318029EE07D7}"/>
              </a:ext>
            </a:extLst>
          </p:cNvPr>
          <p:cNvGraphicFramePr>
            <a:graphicFrameLocks noChangeAspect="1"/>
          </p:cNvGraphicFramePr>
          <p:nvPr>
            <p:extLst>
              <p:ext uri="{D42A27DB-BD31-4B8C-83A1-F6EECF244321}">
                <p14:modId xmlns:p14="http://schemas.microsoft.com/office/powerpoint/2010/main" val="2252509339"/>
              </p:ext>
            </p:extLst>
          </p:nvPr>
        </p:nvGraphicFramePr>
        <p:xfrm>
          <a:off x="2347913" y="5693571"/>
          <a:ext cx="3281362" cy="468313"/>
        </p:xfrm>
        <a:graphic>
          <a:graphicData uri="http://schemas.openxmlformats.org/presentationml/2006/ole">
            <mc:AlternateContent xmlns:mc="http://schemas.openxmlformats.org/markup-compatibility/2006">
              <mc:Choice xmlns:v="urn:schemas-microsoft-com:vml" Requires="v">
                <p:oleObj name="Equation" r:id="rId11" imgW="1777229" imgH="253890" progId="Equation.DSMT4">
                  <p:embed/>
                </p:oleObj>
              </mc:Choice>
              <mc:Fallback>
                <p:oleObj name="Equation" r:id="rId11" imgW="1777229" imgH="253890" progId="Equation.DSMT4">
                  <p:embed/>
                  <p:pic>
                    <p:nvPicPr>
                      <p:cNvPr id="28" name="Object 5">
                        <a:extLst>
                          <a:ext uri="{FF2B5EF4-FFF2-40B4-BE49-F238E27FC236}">
                            <a16:creationId xmlns:a16="http://schemas.microsoft.com/office/drawing/2014/main" id="{715735CA-9925-4D8F-ACE6-318029EE07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7913" y="5693571"/>
                        <a:ext cx="3281362"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5">
            <a:extLst>
              <a:ext uri="{FF2B5EF4-FFF2-40B4-BE49-F238E27FC236}">
                <a16:creationId xmlns:a16="http://schemas.microsoft.com/office/drawing/2014/main" id="{7938A379-2D77-4376-B1A2-CC05E703E49F}"/>
              </a:ext>
            </a:extLst>
          </p:cNvPr>
          <p:cNvGraphicFramePr>
            <a:graphicFrameLocks noChangeAspect="1"/>
          </p:cNvGraphicFramePr>
          <p:nvPr>
            <p:extLst>
              <p:ext uri="{D42A27DB-BD31-4B8C-83A1-F6EECF244321}">
                <p14:modId xmlns:p14="http://schemas.microsoft.com/office/powerpoint/2010/main" val="2786273951"/>
              </p:ext>
            </p:extLst>
          </p:nvPr>
        </p:nvGraphicFramePr>
        <p:xfrm>
          <a:off x="6296025" y="5752309"/>
          <a:ext cx="1641475" cy="328612"/>
        </p:xfrm>
        <a:graphic>
          <a:graphicData uri="http://schemas.openxmlformats.org/presentationml/2006/ole">
            <mc:AlternateContent xmlns:mc="http://schemas.openxmlformats.org/markup-compatibility/2006">
              <mc:Choice xmlns:v="urn:schemas-microsoft-com:vml" Requires="v">
                <p:oleObj name="Equation" r:id="rId13" imgW="888614" imgH="177723" progId="Equation.DSMT4">
                  <p:embed/>
                </p:oleObj>
              </mc:Choice>
              <mc:Fallback>
                <p:oleObj name="Equation" r:id="rId13" imgW="888614" imgH="177723" progId="Equation.DSMT4">
                  <p:embed/>
                  <p:pic>
                    <p:nvPicPr>
                      <p:cNvPr id="29" name="Object 5">
                        <a:extLst>
                          <a:ext uri="{FF2B5EF4-FFF2-40B4-BE49-F238E27FC236}">
                            <a16:creationId xmlns:a16="http://schemas.microsoft.com/office/drawing/2014/main" id="{7938A379-2D77-4376-B1A2-CC05E703E4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6025" y="5752309"/>
                        <a:ext cx="164147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5">
            <a:extLst>
              <a:ext uri="{FF2B5EF4-FFF2-40B4-BE49-F238E27FC236}">
                <a16:creationId xmlns:a16="http://schemas.microsoft.com/office/drawing/2014/main" id="{6E257642-C6BA-45BB-AC2D-1C7597DE9E77}"/>
              </a:ext>
            </a:extLst>
          </p:cNvPr>
          <p:cNvGraphicFramePr>
            <a:graphicFrameLocks noChangeAspect="1"/>
          </p:cNvGraphicFramePr>
          <p:nvPr>
            <p:extLst>
              <p:ext uri="{D42A27DB-BD31-4B8C-83A1-F6EECF244321}">
                <p14:modId xmlns:p14="http://schemas.microsoft.com/office/powerpoint/2010/main" val="2762858376"/>
              </p:ext>
            </p:extLst>
          </p:nvPr>
        </p:nvGraphicFramePr>
        <p:xfrm>
          <a:off x="884737" y="5650709"/>
          <a:ext cx="1336675" cy="469900"/>
        </p:xfrm>
        <a:graphic>
          <a:graphicData uri="http://schemas.openxmlformats.org/presentationml/2006/ole">
            <mc:AlternateContent xmlns:mc="http://schemas.openxmlformats.org/markup-compatibility/2006">
              <mc:Choice xmlns:v="urn:schemas-microsoft-com:vml" Requires="v">
                <p:oleObj name="Equation" r:id="rId15" imgW="723586" imgH="253890" progId="Equation.DSMT4">
                  <p:embed/>
                </p:oleObj>
              </mc:Choice>
              <mc:Fallback>
                <p:oleObj name="Equation" r:id="rId15" imgW="723586" imgH="253890" progId="Equation.DSMT4">
                  <p:embed/>
                  <p:pic>
                    <p:nvPicPr>
                      <p:cNvPr id="30" name="Object 5">
                        <a:extLst>
                          <a:ext uri="{FF2B5EF4-FFF2-40B4-BE49-F238E27FC236}">
                            <a16:creationId xmlns:a16="http://schemas.microsoft.com/office/drawing/2014/main" id="{6E257642-C6BA-45BB-AC2D-1C7597DE9E7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4737" y="5650709"/>
                        <a:ext cx="13366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2">
            <a:extLst>
              <a:ext uri="{FF2B5EF4-FFF2-40B4-BE49-F238E27FC236}">
                <a16:creationId xmlns:a16="http://schemas.microsoft.com/office/drawing/2014/main" id="{06F78770-3FB9-A8F8-989C-1C9E2EBD5FBD}"/>
              </a:ext>
            </a:extLst>
          </p:cNvPr>
          <p:cNvSpPr txBox="1">
            <a:spLocks/>
          </p:cNvSpPr>
          <p:nvPr/>
        </p:nvSpPr>
        <p:spPr bwMode="auto">
          <a:xfrm>
            <a:off x="319088" y="1250157"/>
            <a:ext cx="11406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The level of confidence is the area in the middle, when using </a:t>
            </a:r>
            <a:r>
              <a:rPr lang="en-CA" altLang="en-US" sz="2100" dirty="0" err="1"/>
              <a:t>InvNorm</a:t>
            </a:r>
            <a:r>
              <a:rPr lang="en-CA" altLang="en-US" sz="2100" dirty="0"/>
              <a:t>, make sure to use the left or right tail!!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linds(horizontal)">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9F9F-0359-46F7-8796-1922EB39AB02}"/>
              </a:ext>
            </a:extLst>
          </p:cNvPr>
          <p:cNvSpPr>
            <a:spLocks noGrp="1"/>
          </p:cNvSpPr>
          <p:nvPr>
            <p:ph type="title"/>
          </p:nvPr>
        </p:nvSpPr>
        <p:spPr>
          <a:xfrm>
            <a:off x="296091" y="-31750"/>
            <a:ext cx="11242766" cy="598488"/>
          </a:xfrm>
        </p:spPr>
        <p:txBody>
          <a:bodyPr>
            <a:normAutofit/>
          </a:bodyPr>
          <a:lstStyle/>
          <a:p>
            <a:pPr>
              <a:defRPr/>
            </a:pPr>
            <a:r>
              <a:rPr lang="en-CA" dirty="0"/>
              <a:t>Using Chart to Find   z-value for Confidence Interval</a:t>
            </a:r>
          </a:p>
        </p:txBody>
      </p:sp>
      <p:pic>
        <p:nvPicPr>
          <p:cNvPr id="16387" name="Picture 2">
            <a:extLst>
              <a:ext uri="{FF2B5EF4-FFF2-40B4-BE49-F238E27FC236}">
                <a16:creationId xmlns:a16="http://schemas.microsoft.com/office/drawing/2014/main" id="{BDFA49AF-F335-4F41-9FB4-22AFDB99B09A}"/>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97050" y="958850"/>
            <a:ext cx="3351213" cy="3063875"/>
          </a:xfrm>
          <a:noFill/>
        </p:spPr>
      </p:pic>
      <p:sp>
        <p:nvSpPr>
          <p:cNvPr id="4" name="TextBox 3">
            <a:extLst>
              <a:ext uri="{FF2B5EF4-FFF2-40B4-BE49-F238E27FC236}">
                <a16:creationId xmlns:a16="http://schemas.microsoft.com/office/drawing/2014/main" id="{8E9A26F6-8129-4B49-AB04-2C2412A74FAE}"/>
              </a:ext>
            </a:extLst>
          </p:cNvPr>
          <p:cNvSpPr txBox="1"/>
          <p:nvPr/>
        </p:nvSpPr>
        <p:spPr>
          <a:xfrm>
            <a:off x="5451475" y="863600"/>
            <a:ext cx="5386388" cy="754063"/>
          </a:xfrm>
          <a:prstGeom prst="rect">
            <a:avLst/>
          </a:prstGeom>
          <a:noFill/>
        </p:spPr>
        <p:txBody>
          <a:bodyPr>
            <a:spAutoFit/>
          </a:bodyPr>
          <a:lstStyle/>
          <a:p>
            <a:pPr eaLnBrk="1" hangingPunct="1">
              <a:defRPr/>
            </a:pPr>
            <a:r>
              <a:rPr lang="en-CA" dirty="0">
                <a:solidFill>
                  <a:srgbClr val="FF0000"/>
                </a:solidFill>
                <a:latin typeface="+mj-lt"/>
                <a:cs typeface="Arial" charset="0"/>
              </a:rPr>
              <a:t>A 68% CI, means that each tail is 16%, so your range will be </a:t>
            </a:r>
            <a:r>
              <a:rPr lang="en-CA" sz="2500" i="1" dirty="0">
                <a:solidFill>
                  <a:srgbClr val="FF0000"/>
                </a:solidFill>
                <a:latin typeface="+mj-lt"/>
                <a:cs typeface="Arial" charset="0"/>
              </a:rPr>
              <a:t>x</a:t>
            </a:r>
            <a:r>
              <a:rPr lang="en-CA" dirty="0">
                <a:solidFill>
                  <a:srgbClr val="FF0000"/>
                </a:solidFill>
                <a:latin typeface="+mj-lt"/>
                <a:cs typeface="Arial" charset="0"/>
              </a:rPr>
              <a:t> plus or minus one SD</a:t>
            </a:r>
          </a:p>
        </p:txBody>
      </p:sp>
      <p:sp>
        <p:nvSpPr>
          <p:cNvPr id="5" name="TextBox 4">
            <a:extLst>
              <a:ext uri="{FF2B5EF4-FFF2-40B4-BE49-F238E27FC236}">
                <a16:creationId xmlns:a16="http://schemas.microsoft.com/office/drawing/2014/main" id="{49339A88-46CB-435E-B892-0FF740A0BEBD}"/>
              </a:ext>
            </a:extLst>
          </p:cNvPr>
          <p:cNvSpPr txBox="1"/>
          <p:nvPr/>
        </p:nvSpPr>
        <p:spPr>
          <a:xfrm>
            <a:off x="5451475" y="1652588"/>
            <a:ext cx="5386388" cy="754062"/>
          </a:xfrm>
          <a:prstGeom prst="rect">
            <a:avLst/>
          </a:prstGeom>
          <a:noFill/>
        </p:spPr>
        <p:txBody>
          <a:bodyPr>
            <a:spAutoFit/>
          </a:bodyPr>
          <a:lstStyle/>
          <a:p>
            <a:pPr eaLnBrk="1" hangingPunct="1">
              <a:defRPr/>
            </a:pPr>
            <a:r>
              <a:rPr lang="en-CA" dirty="0">
                <a:solidFill>
                  <a:srgbClr val="FF0000"/>
                </a:solidFill>
                <a:latin typeface="+mj-lt"/>
                <a:cs typeface="Arial" charset="0"/>
              </a:rPr>
              <a:t>A 95% CI, has 2.5% in each tail and your range will be </a:t>
            </a:r>
            <a:r>
              <a:rPr lang="en-CA" sz="2500" i="1" dirty="0">
                <a:solidFill>
                  <a:srgbClr val="FF0000"/>
                </a:solidFill>
                <a:latin typeface="+mj-lt"/>
                <a:cs typeface="Arial" charset="0"/>
              </a:rPr>
              <a:t>x</a:t>
            </a:r>
            <a:r>
              <a:rPr lang="en-CA" dirty="0">
                <a:solidFill>
                  <a:srgbClr val="FF0000"/>
                </a:solidFill>
                <a:latin typeface="+mj-lt"/>
                <a:cs typeface="Arial" charset="0"/>
              </a:rPr>
              <a:t> plus or minus two SD</a:t>
            </a:r>
          </a:p>
        </p:txBody>
      </p:sp>
      <p:sp>
        <p:nvSpPr>
          <p:cNvPr id="6" name="TextBox 5">
            <a:extLst>
              <a:ext uri="{FF2B5EF4-FFF2-40B4-BE49-F238E27FC236}">
                <a16:creationId xmlns:a16="http://schemas.microsoft.com/office/drawing/2014/main" id="{A05414A2-806D-4F10-A7A3-D89629F60410}"/>
              </a:ext>
            </a:extLst>
          </p:cNvPr>
          <p:cNvSpPr txBox="1"/>
          <p:nvPr/>
        </p:nvSpPr>
        <p:spPr>
          <a:xfrm>
            <a:off x="5461000" y="2482850"/>
            <a:ext cx="5386388" cy="754063"/>
          </a:xfrm>
          <a:prstGeom prst="rect">
            <a:avLst/>
          </a:prstGeom>
          <a:noFill/>
        </p:spPr>
        <p:txBody>
          <a:bodyPr>
            <a:spAutoFit/>
          </a:bodyPr>
          <a:lstStyle/>
          <a:p>
            <a:pPr eaLnBrk="1" hangingPunct="1">
              <a:defRPr/>
            </a:pPr>
            <a:r>
              <a:rPr lang="en-CA" dirty="0">
                <a:solidFill>
                  <a:srgbClr val="FF0000"/>
                </a:solidFill>
                <a:latin typeface="+mj-lt"/>
                <a:cs typeface="Arial" charset="0"/>
              </a:rPr>
              <a:t>A 99.7% CI, your range will be </a:t>
            </a:r>
            <a:r>
              <a:rPr lang="en-CA" sz="2500" i="1" dirty="0">
                <a:solidFill>
                  <a:srgbClr val="FF0000"/>
                </a:solidFill>
                <a:latin typeface="+mj-lt"/>
                <a:cs typeface="Arial" charset="0"/>
              </a:rPr>
              <a:t>x</a:t>
            </a:r>
            <a:r>
              <a:rPr lang="en-CA" dirty="0">
                <a:solidFill>
                  <a:srgbClr val="FF0000"/>
                </a:solidFill>
                <a:latin typeface="+mj-lt"/>
                <a:cs typeface="Arial" charset="0"/>
              </a:rPr>
              <a:t> plus or minus three SD</a:t>
            </a:r>
          </a:p>
        </p:txBody>
      </p:sp>
      <p:pic>
        <p:nvPicPr>
          <p:cNvPr id="3" name="Picture 2">
            <a:extLst>
              <a:ext uri="{FF2B5EF4-FFF2-40B4-BE49-F238E27FC236}">
                <a16:creationId xmlns:a16="http://schemas.microsoft.com/office/drawing/2014/main" id="{648ACF78-72D8-4914-A270-33966EFDE8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588963"/>
            <a:ext cx="5297487"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5">
            <a:extLst>
              <a:ext uri="{FF2B5EF4-FFF2-40B4-BE49-F238E27FC236}">
                <a16:creationId xmlns:a16="http://schemas.microsoft.com/office/drawing/2014/main" id="{A30E9F60-0F6B-4374-986E-81BF33FF6D2A}"/>
              </a:ext>
            </a:extLst>
          </p:cNvPr>
          <p:cNvGraphicFramePr>
            <a:graphicFrameLocks noChangeAspect="1"/>
          </p:cNvGraphicFramePr>
          <p:nvPr/>
        </p:nvGraphicFramePr>
        <p:xfrm>
          <a:off x="1797050" y="4108450"/>
          <a:ext cx="2927350" cy="492125"/>
        </p:xfrm>
        <a:graphic>
          <a:graphicData uri="http://schemas.openxmlformats.org/presentationml/2006/ole">
            <mc:AlternateContent xmlns:mc="http://schemas.openxmlformats.org/markup-compatibility/2006">
              <mc:Choice xmlns:v="urn:schemas-microsoft-com:vml" Requires="v">
                <p:oleObj name="Equation" r:id="rId6" imgW="1586811" imgH="266584" progId="Equation.DSMT4">
                  <p:embed/>
                </p:oleObj>
              </mc:Choice>
              <mc:Fallback>
                <p:oleObj name="Equation" r:id="rId6" imgW="1586811" imgH="266584" progId="Equation.DSMT4">
                  <p:embed/>
                  <p:pic>
                    <p:nvPicPr>
                      <p:cNvPr id="8" name="Object 5">
                        <a:extLst>
                          <a:ext uri="{FF2B5EF4-FFF2-40B4-BE49-F238E27FC236}">
                            <a16:creationId xmlns:a16="http://schemas.microsoft.com/office/drawing/2014/main" id="{A30E9F60-0F6B-4374-986E-81BF33FF6D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050" y="4108450"/>
                        <a:ext cx="29273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ED354271-CE60-423B-A53D-534A1A4D68CF}"/>
              </a:ext>
            </a:extLst>
          </p:cNvPr>
          <p:cNvGraphicFramePr>
            <a:graphicFrameLocks noChangeAspect="1"/>
          </p:cNvGraphicFramePr>
          <p:nvPr/>
        </p:nvGraphicFramePr>
        <p:xfrm>
          <a:off x="1797050" y="4643438"/>
          <a:ext cx="2927350" cy="488950"/>
        </p:xfrm>
        <a:graphic>
          <a:graphicData uri="http://schemas.openxmlformats.org/presentationml/2006/ole">
            <mc:AlternateContent xmlns:mc="http://schemas.openxmlformats.org/markup-compatibility/2006">
              <mc:Choice xmlns:v="urn:schemas-microsoft-com:vml" Requires="v">
                <p:oleObj name="Equation" r:id="rId8" imgW="1586811" imgH="266584" progId="Equation.DSMT4">
                  <p:embed/>
                </p:oleObj>
              </mc:Choice>
              <mc:Fallback>
                <p:oleObj name="Equation" r:id="rId8" imgW="1586811" imgH="266584" progId="Equation.DSMT4">
                  <p:embed/>
                  <p:pic>
                    <p:nvPicPr>
                      <p:cNvPr id="9" name="Object 5">
                        <a:extLst>
                          <a:ext uri="{FF2B5EF4-FFF2-40B4-BE49-F238E27FC236}">
                            <a16:creationId xmlns:a16="http://schemas.microsoft.com/office/drawing/2014/main" id="{ED354271-CE60-423B-A53D-534A1A4D68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7050" y="4643438"/>
                        <a:ext cx="29273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48FB7543-EED9-413F-88EE-D0AEAA1041F1}"/>
              </a:ext>
            </a:extLst>
          </p:cNvPr>
          <p:cNvSpPr txBox="1"/>
          <p:nvPr/>
        </p:nvSpPr>
        <p:spPr>
          <a:xfrm>
            <a:off x="1749425" y="5108575"/>
            <a:ext cx="6991350" cy="646113"/>
          </a:xfrm>
          <a:prstGeom prst="rect">
            <a:avLst/>
          </a:prstGeom>
          <a:noFill/>
        </p:spPr>
        <p:txBody>
          <a:bodyPr>
            <a:spAutoFit/>
          </a:bodyPr>
          <a:lstStyle/>
          <a:p>
            <a:pPr eaLnBrk="1" hangingPunct="1">
              <a:defRPr/>
            </a:pPr>
            <a:r>
              <a:rPr lang="en-CA" dirty="0">
                <a:solidFill>
                  <a:srgbClr val="FF0000"/>
                </a:solidFill>
                <a:latin typeface="+mj-lt"/>
                <a:cs typeface="Arial" charset="0"/>
              </a:rPr>
              <a:t>A z-score table can be used to find Z*.  Be mindful that a 90% confidence has two tails, each tail will be 5%</a:t>
            </a:r>
          </a:p>
        </p:txBody>
      </p:sp>
      <p:graphicFrame>
        <p:nvGraphicFramePr>
          <p:cNvPr id="11" name="Object 5">
            <a:extLst>
              <a:ext uri="{FF2B5EF4-FFF2-40B4-BE49-F238E27FC236}">
                <a16:creationId xmlns:a16="http://schemas.microsoft.com/office/drawing/2014/main" id="{503B2F3B-6773-449D-BFB9-CA2E39A14D7E}"/>
              </a:ext>
            </a:extLst>
          </p:cNvPr>
          <p:cNvGraphicFramePr>
            <a:graphicFrameLocks noChangeAspect="1"/>
          </p:cNvGraphicFramePr>
          <p:nvPr/>
        </p:nvGraphicFramePr>
        <p:xfrm>
          <a:off x="1747838" y="5702300"/>
          <a:ext cx="3302000" cy="468313"/>
        </p:xfrm>
        <a:graphic>
          <a:graphicData uri="http://schemas.openxmlformats.org/presentationml/2006/ole">
            <mc:AlternateContent xmlns:mc="http://schemas.openxmlformats.org/markup-compatibility/2006">
              <mc:Choice xmlns:v="urn:schemas-microsoft-com:vml" Requires="v">
                <p:oleObj name="Equation" r:id="rId10" imgW="1790700" imgH="254000" progId="Equation.DSMT4">
                  <p:embed/>
                </p:oleObj>
              </mc:Choice>
              <mc:Fallback>
                <p:oleObj name="Equation" r:id="rId10" imgW="1790700" imgH="254000" progId="Equation.DSMT4">
                  <p:embed/>
                  <p:pic>
                    <p:nvPicPr>
                      <p:cNvPr id="11" name="Object 5">
                        <a:extLst>
                          <a:ext uri="{FF2B5EF4-FFF2-40B4-BE49-F238E27FC236}">
                            <a16:creationId xmlns:a16="http://schemas.microsoft.com/office/drawing/2014/main" id="{503B2F3B-6773-449D-BFB9-CA2E39A14D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7838" y="5702300"/>
                        <a:ext cx="3302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1F5EA88D-2C4D-4331-8775-4DFF30A35745}"/>
              </a:ext>
            </a:extLst>
          </p:cNvPr>
          <p:cNvSpPr txBox="1"/>
          <p:nvPr/>
        </p:nvSpPr>
        <p:spPr>
          <a:xfrm>
            <a:off x="1747838" y="6069013"/>
            <a:ext cx="6992937" cy="368300"/>
          </a:xfrm>
          <a:prstGeom prst="rect">
            <a:avLst/>
          </a:prstGeom>
          <a:noFill/>
        </p:spPr>
        <p:txBody>
          <a:bodyPr>
            <a:spAutoFit/>
          </a:bodyPr>
          <a:lstStyle/>
          <a:p>
            <a:pPr eaLnBrk="1" hangingPunct="1">
              <a:defRPr/>
            </a:pPr>
            <a:r>
              <a:rPr lang="en-CA" dirty="0">
                <a:solidFill>
                  <a:srgbClr val="FF0000"/>
                </a:solidFill>
                <a:latin typeface="+mj-lt"/>
                <a:cs typeface="Arial" charset="0"/>
              </a:rPr>
              <a:t>Using a Ti-83 is the easiest!  Just plug in the tail area for Z*</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1B9D3936-8C19-4AB9-A00C-F8190651EF52}"/>
              </a:ext>
            </a:extLst>
          </p:cNvPr>
          <p:cNvSpPr>
            <a:spLocks noGrp="1"/>
          </p:cNvSpPr>
          <p:nvPr>
            <p:ph sz="quarter" idx="1"/>
          </p:nvPr>
        </p:nvSpPr>
        <p:spPr>
          <a:xfrm>
            <a:off x="284163" y="100013"/>
            <a:ext cx="11358562" cy="912812"/>
          </a:xfrm>
        </p:spPr>
        <p:txBody>
          <a:bodyPr/>
          <a:lstStyle/>
          <a:p>
            <a:pPr marL="0" indent="0">
              <a:buFont typeface="Wingdings" panose="05000000000000000000" pitchFamily="2" charset="2"/>
              <a:buNone/>
            </a:pPr>
            <a:r>
              <a:rPr lang="en-CA" altLang="en-US" dirty="0"/>
              <a:t>Ex: Find the critical Z value for each of the following percentage of confidence levels</a:t>
            </a:r>
          </a:p>
        </p:txBody>
      </p:sp>
      <p:sp>
        <p:nvSpPr>
          <p:cNvPr id="18435" name="Content Placeholder 2">
            <a:extLst>
              <a:ext uri="{FF2B5EF4-FFF2-40B4-BE49-F238E27FC236}">
                <a16:creationId xmlns:a16="http://schemas.microsoft.com/office/drawing/2014/main" id="{CC720A82-E664-40BC-AC46-FD08EBB22BBD}"/>
              </a:ext>
            </a:extLst>
          </p:cNvPr>
          <p:cNvSpPr txBox="1">
            <a:spLocks/>
          </p:cNvSpPr>
          <p:nvPr/>
        </p:nvSpPr>
        <p:spPr bwMode="auto">
          <a:xfrm>
            <a:off x="506413" y="800100"/>
            <a:ext cx="8575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a) 90%	   b) 99.9%	        c) 95%	           d) 99.999%</a:t>
            </a:r>
          </a:p>
        </p:txBody>
      </p:sp>
      <p:sp>
        <p:nvSpPr>
          <p:cNvPr id="8" name="TextBox 7">
            <a:extLst>
              <a:ext uri="{FF2B5EF4-FFF2-40B4-BE49-F238E27FC236}">
                <a16:creationId xmlns:a16="http://schemas.microsoft.com/office/drawing/2014/main" id="{37175159-5DD7-467D-A232-A448DB01F4BE}"/>
              </a:ext>
            </a:extLst>
          </p:cNvPr>
          <p:cNvSpPr txBox="1"/>
          <p:nvPr/>
        </p:nvSpPr>
        <p:spPr>
          <a:xfrm>
            <a:off x="5075238" y="1739900"/>
            <a:ext cx="5386387" cy="1201738"/>
          </a:xfrm>
          <a:prstGeom prst="rect">
            <a:avLst/>
          </a:prstGeom>
          <a:noFill/>
        </p:spPr>
        <p:txBody>
          <a:bodyPr>
            <a:spAutoFit/>
          </a:bodyPr>
          <a:lstStyle/>
          <a:p>
            <a:pPr eaLnBrk="1" hangingPunct="1">
              <a:defRPr/>
            </a:pPr>
            <a:r>
              <a:rPr lang="en-CA" dirty="0">
                <a:solidFill>
                  <a:srgbClr val="FF0000"/>
                </a:solidFill>
                <a:latin typeface="+mj-lt"/>
                <a:cs typeface="Arial" charset="0"/>
              </a:rPr>
              <a:t>Use the tail to find the critical z-score.  If we want a 90% confidence interval, the middle area is 90%.  Then the tail will be 5% each.  On a Ti83, use the </a:t>
            </a:r>
            <a:r>
              <a:rPr lang="en-CA" dirty="0" err="1">
                <a:solidFill>
                  <a:srgbClr val="FF0000"/>
                </a:solidFill>
                <a:latin typeface="+mj-lt"/>
                <a:cs typeface="Arial" charset="0"/>
              </a:rPr>
              <a:t>InvNorm</a:t>
            </a:r>
            <a:r>
              <a:rPr lang="en-CA" dirty="0">
                <a:solidFill>
                  <a:srgbClr val="FF0000"/>
                </a:solidFill>
                <a:latin typeface="+mj-lt"/>
                <a:cs typeface="Arial" charset="0"/>
              </a:rPr>
              <a:t> of 0.05.  </a:t>
            </a:r>
          </a:p>
        </p:txBody>
      </p:sp>
      <p:pic>
        <p:nvPicPr>
          <p:cNvPr id="2" name="Picture 1">
            <a:extLst>
              <a:ext uri="{FF2B5EF4-FFF2-40B4-BE49-F238E27FC236}">
                <a16:creationId xmlns:a16="http://schemas.microsoft.com/office/drawing/2014/main" id="{208B6CDE-65A2-4786-9492-C62B13F4D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3108325"/>
            <a:ext cx="2524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1B003C2-6581-4F41-A823-05A6C90A1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525" y="3090863"/>
            <a:ext cx="30289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AA082CC-DC46-4F5B-B865-AAC9F1921830}"/>
              </a:ext>
            </a:extLst>
          </p:cNvPr>
          <p:cNvSpPr txBox="1"/>
          <p:nvPr/>
        </p:nvSpPr>
        <p:spPr>
          <a:xfrm>
            <a:off x="312738" y="1719263"/>
            <a:ext cx="3232150" cy="369887"/>
          </a:xfrm>
          <a:prstGeom prst="rect">
            <a:avLst/>
          </a:prstGeom>
          <a:noFill/>
        </p:spPr>
        <p:txBody>
          <a:bodyPr>
            <a:spAutoFit/>
          </a:bodyPr>
          <a:lstStyle/>
          <a:p>
            <a:pPr eaLnBrk="1" hangingPunct="1">
              <a:defRPr/>
            </a:pPr>
            <a:r>
              <a:rPr lang="en-CA" dirty="0">
                <a:solidFill>
                  <a:srgbClr val="FF0000"/>
                </a:solidFill>
                <a:latin typeface="+mj-lt"/>
                <a:cs typeface="Arial" charset="0"/>
              </a:rPr>
              <a:t>a) </a:t>
            </a:r>
            <a:r>
              <a:rPr lang="en-CA" dirty="0" err="1">
                <a:solidFill>
                  <a:srgbClr val="FF0000"/>
                </a:solidFill>
                <a:latin typeface="+mj-lt"/>
                <a:cs typeface="Arial" charset="0"/>
              </a:rPr>
              <a:t>invNorm</a:t>
            </a:r>
            <a:r>
              <a:rPr lang="en-CA" dirty="0">
                <a:solidFill>
                  <a:srgbClr val="FF0000"/>
                </a:solidFill>
                <a:latin typeface="+mj-lt"/>
                <a:cs typeface="Arial" charset="0"/>
              </a:rPr>
              <a:t>(0.05)= 1.6449</a:t>
            </a:r>
          </a:p>
        </p:txBody>
      </p:sp>
      <p:sp>
        <p:nvSpPr>
          <p:cNvPr id="12" name="TextBox 11">
            <a:extLst>
              <a:ext uri="{FF2B5EF4-FFF2-40B4-BE49-F238E27FC236}">
                <a16:creationId xmlns:a16="http://schemas.microsoft.com/office/drawing/2014/main" id="{E8F0A348-E11B-411C-9AC1-C65AC312766B}"/>
              </a:ext>
            </a:extLst>
          </p:cNvPr>
          <p:cNvSpPr txBox="1"/>
          <p:nvPr/>
        </p:nvSpPr>
        <p:spPr>
          <a:xfrm>
            <a:off x="369888" y="2386013"/>
            <a:ext cx="3232150" cy="369887"/>
          </a:xfrm>
          <a:prstGeom prst="rect">
            <a:avLst/>
          </a:prstGeom>
          <a:noFill/>
        </p:spPr>
        <p:txBody>
          <a:bodyPr>
            <a:spAutoFit/>
          </a:bodyPr>
          <a:lstStyle/>
          <a:p>
            <a:pPr eaLnBrk="1" hangingPunct="1">
              <a:defRPr/>
            </a:pPr>
            <a:r>
              <a:rPr lang="en-CA" dirty="0">
                <a:solidFill>
                  <a:srgbClr val="FF0000"/>
                </a:solidFill>
                <a:latin typeface="+mj-lt"/>
                <a:cs typeface="Arial" charset="0"/>
              </a:rPr>
              <a:t>b) </a:t>
            </a:r>
            <a:r>
              <a:rPr lang="en-CA" dirty="0" err="1">
                <a:solidFill>
                  <a:srgbClr val="FF0000"/>
                </a:solidFill>
                <a:latin typeface="+mj-lt"/>
                <a:cs typeface="Arial" charset="0"/>
              </a:rPr>
              <a:t>invNorm</a:t>
            </a:r>
            <a:r>
              <a:rPr lang="en-CA" dirty="0">
                <a:solidFill>
                  <a:srgbClr val="FF0000"/>
                </a:solidFill>
                <a:latin typeface="+mj-lt"/>
                <a:cs typeface="Arial" charset="0"/>
              </a:rPr>
              <a:t>(0.0005)= 3.29</a:t>
            </a:r>
          </a:p>
        </p:txBody>
      </p:sp>
      <p:sp>
        <p:nvSpPr>
          <p:cNvPr id="13" name="TextBox 12">
            <a:extLst>
              <a:ext uri="{FF2B5EF4-FFF2-40B4-BE49-F238E27FC236}">
                <a16:creationId xmlns:a16="http://schemas.microsoft.com/office/drawing/2014/main" id="{B28B4D80-A1D9-4C7B-84D2-52CEF33EDB4C}"/>
              </a:ext>
            </a:extLst>
          </p:cNvPr>
          <p:cNvSpPr txBox="1"/>
          <p:nvPr/>
        </p:nvSpPr>
        <p:spPr>
          <a:xfrm>
            <a:off x="407988" y="3052763"/>
            <a:ext cx="3232150" cy="369887"/>
          </a:xfrm>
          <a:prstGeom prst="rect">
            <a:avLst/>
          </a:prstGeom>
          <a:noFill/>
        </p:spPr>
        <p:txBody>
          <a:bodyPr>
            <a:spAutoFit/>
          </a:bodyPr>
          <a:lstStyle/>
          <a:p>
            <a:pPr eaLnBrk="1" hangingPunct="1">
              <a:defRPr/>
            </a:pPr>
            <a:r>
              <a:rPr lang="en-CA" dirty="0">
                <a:solidFill>
                  <a:srgbClr val="FF0000"/>
                </a:solidFill>
                <a:latin typeface="+mj-lt"/>
                <a:cs typeface="Arial" charset="0"/>
              </a:rPr>
              <a:t>c) </a:t>
            </a:r>
            <a:r>
              <a:rPr lang="en-CA" dirty="0" err="1">
                <a:solidFill>
                  <a:srgbClr val="FF0000"/>
                </a:solidFill>
                <a:latin typeface="+mj-lt"/>
                <a:cs typeface="Arial" charset="0"/>
              </a:rPr>
              <a:t>invNorm</a:t>
            </a:r>
            <a:r>
              <a:rPr lang="en-CA" dirty="0">
                <a:solidFill>
                  <a:srgbClr val="FF0000"/>
                </a:solidFill>
                <a:latin typeface="+mj-lt"/>
                <a:cs typeface="Arial" charset="0"/>
              </a:rPr>
              <a:t>(0.025)= 1.959</a:t>
            </a:r>
          </a:p>
        </p:txBody>
      </p:sp>
      <p:sp>
        <p:nvSpPr>
          <p:cNvPr id="14" name="TextBox 13">
            <a:extLst>
              <a:ext uri="{FF2B5EF4-FFF2-40B4-BE49-F238E27FC236}">
                <a16:creationId xmlns:a16="http://schemas.microsoft.com/office/drawing/2014/main" id="{EEA16766-3CF5-40A6-81E6-4FAEA1648068}"/>
              </a:ext>
            </a:extLst>
          </p:cNvPr>
          <p:cNvSpPr txBox="1"/>
          <p:nvPr/>
        </p:nvSpPr>
        <p:spPr>
          <a:xfrm>
            <a:off x="436563" y="3719513"/>
            <a:ext cx="4575175" cy="369887"/>
          </a:xfrm>
          <a:prstGeom prst="rect">
            <a:avLst/>
          </a:prstGeom>
          <a:noFill/>
        </p:spPr>
        <p:txBody>
          <a:bodyPr>
            <a:spAutoFit/>
          </a:bodyPr>
          <a:lstStyle/>
          <a:p>
            <a:pPr eaLnBrk="1" hangingPunct="1">
              <a:defRPr/>
            </a:pPr>
            <a:r>
              <a:rPr lang="en-CA" dirty="0">
                <a:solidFill>
                  <a:srgbClr val="FF0000"/>
                </a:solidFill>
                <a:latin typeface="+mj-lt"/>
                <a:cs typeface="Arial" charset="0"/>
              </a:rPr>
              <a:t>d) </a:t>
            </a:r>
            <a:r>
              <a:rPr lang="en-CA" dirty="0" err="1">
                <a:solidFill>
                  <a:srgbClr val="FF0000"/>
                </a:solidFill>
                <a:latin typeface="+mj-lt"/>
                <a:cs typeface="Arial" charset="0"/>
              </a:rPr>
              <a:t>invNorm</a:t>
            </a:r>
            <a:r>
              <a:rPr lang="en-CA" dirty="0">
                <a:solidFill>
                  <a:srgbClr val="FF0000"/>
                </a:solidFill>
                <a:latin typeface="+mj-lt"/>
                <a:cs typeface="Arial" charset="0"/>
              </a:rPr>
              <a:t>(0.000005)= 1.95417</a:t>
            </a:r>
          </a:p>
        </p:txBody>
      </p:sp>
      <p:pic>
        <p:nvPicPr>
          <p:cNvPr id="4" name="Picture 3">
            <a:extLst>
              <a:ext uri="{FF2B5EF4-FFF2-40B4-BE49-F238E27FC236}">
                <a16:creationId xmlns:a16="http://schemas.microsoft.com/office/drawing/2014/main" id="{58BC5F7C-2017-0791-4444-4E2CF373FB7D}"/>
              </a:ext>
            </a:extLst>
          </p:cNvPr>
          <p:cNvPicPr>
            <a:picLocks noChangeAspect="1"/>
          </p:cNvPicPr>
          <p:nvPr/>
        </p:nvPicPr>
        <p:blipFill>
          <a:blip r:embed="rId6"/>
          <a:stretch>
            <a:fillRect/>
          </a:stretch>
        </p:blipFill>
        <p:spPr>
          <a:xfrm>
            <a:off x="284163" y="5048250"/>
            <a:ext cx="10123487" cy="145444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B854-B678-10F2-82A2-ACB9F48E0B6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2B555F5-80A0-FCC5-1FB0-C679599F2C12}"/>
              </a:ext>
            </a:extLst>
          </p:cNvPr>
          <p:cNvPicPr>
            <a:picLocks noChangeAspect="1"/>
          </p:cNvPicPr>
          <p:nvPr/>
        </p:nvPicPr>
        <p:blipFill>
          <a:blip r:embed="rId4"/>
          <a:stretch>
            <a:fillRect/>
          </a:stretch>
        </p:blipFill>
        <p:spPr>
          <a:xfrm>
            <a:off x="266056" y="199791"/>
            <a:ext cx="11735444" cy="4267434"/>
          </a:xfrm>
          <a:prstGeom prst="rect">
            <a:avLst/>
          </a:prstGeom>
        </p:spPr>
      </p:pic>
    </p:spTree>
    <p:custDataLst>
      <p:tags r:id="rId1"/>
    </p:custDataLst>
    <p:extLst>
      <p:ext uri="{BB962C8B-B14F-4D97-AF65-F5344CB8AC3E}">
        <p14:creationId xmlns:p14="http://schemas.microsoft.com/office/powerpoint/2010/main" val="194250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73476-25FA-2157-FCA4-746520609E20}"/>
              </a:ext>
            </a:extLst>
          </p:cNvPr>
          <p:cNvPicPr>
            <a:picLocks noChangeAspect="1"/>
          </p:cNvPicPr>
          <p:nvPr/>
        </p:nvPicPr>
        <p:blipFill>
          <a:blip r:embed="rId4"/>
          <a:stretch>
            <a:fillRect/>
          </a:stretch>
        </p:blipFill>
        <p:spPr>
          <a:xfrm>
            <a:off x="609600" y="384048"/>
            <a:ext cx="9516803" cy="5944430"/>
          </a:xfrm>
          <a:prstGeom prst="rect">
            <a:avLst/>
          </a:prstGeom>
        </p:spPr>
      </p:pic>
      <p:sp>
        <p:nvSpPr>
          <p:cNvPr id="5" name="Rectangle 4">
            <a:extLst>
              <a:ext uri="{FF2B5EF4-FFF2-40B4-BE49-F238E27FC236}">
                <a16:creationId xmlns:a16="http://schemas.microsoft.com/office/drawing/2014/main" id="{874A58EF-A1D3-8BAF-4744-57D591FE9AF9}"/>
              </a:ext>
            </a:extLst>
          </p:cNvPr>
          <p:cNvSpPr/>
          <p:nvPr/>
        </p:nvSpPr>
        <p:spPr>
          <a:xfrm>
            <a:off x="609598" y="384048"/>
            <a:ext cx="9516803" cy="107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106EC3-F390-01AE-2B44-85E5E0AFE6E2}"/>
              </a:ext>
            </a:extLst>
          </p:cNvPr>
          <p:cNvSpPr/>
          <p:nvPr/>
        </p:nvSpPr>
        <p:spPr>
          <a:xfrm>
            <a:off x="609600" y="1571625"/>
            <a:ext cx="9516803"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31100F-E1F8-0BEB-E3AD-EC549C11D94D}"/>
              </a:ext>
            </a:extLst>
          </p:cNvPr>
          <p:cNvSpPr/>
          <p:nvPr/>
        </p:nvSpPr>
        <p:spPr>
          <a:xfrm>
            <a:off x="609599" y="2375785"/>
            <a:ext cx="9516803" cy="1053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7EC982-12E9-E700-9B41-8455873C166C}"/>
              </a:ext>
            </a:extLst>
          </p:cNvPr>
          <p:cNvSpPr/>
          <p:nvPr/>
        </p:nvSpPr>
        <p:spPr>
          <a:xfrm>
            <a:off x="609599" y="3481260"/>
            <a:ext cx="9516803" cy="1053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3F36C4-9BE7-95FE-81A7-E0A32928F4B0}"/>
              </a:ext>
            </a:extLst>
          </p:cNvPr>
          <p:cNvSpPr/>
          <p:nvPr/>
        </p:nvSpPr>
        <p:spPr>
          <a:xfrm>
            <a:off x="609599" y="4590002"/>
            <a:ext cx="9516803"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2FCA9A-3191-B817-355B-CC4F3E41FABE}"/>
              </a:ext>
            </a:extLst>
          </p:cNvPr>
          <p:cNvSpPr/>
          <p:nvPr/>
        </p:nvSpPr>
        <p:spPr>
          <a:xfrm>
            <a:off x="609598" y="5406180"/>
            <a:ext cx="9516803" cy="1053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E909EC2-30DA-D0B4-5F45-CF9565FB9BA3}"/>
                  </a:ext>
                </a:extLst>
              </p14:cNvPr>
              <p14:cNvContentPartPr/>
              <p14:nvPr/>
            </p14:nvContentPartPr>
            <p14:xfrm>
              <a:off x="4254120" y="2767320"/>
              <a:ext cx="285480" cy="24120"/>
            </p14:xfrm>
          </p:contentPart>
        </mc:Choice>
        <mc:Fallback xmlns="">
          <p:pic>
            <p:nvPicPr>
              <p:cNvPr id="2" name="Ink 1">
                <a:extLst>
                  <a:ext uri="{FF2B5EF4-FFF2-40B4-BE49-F238E27FC236}">
                    <a16:creationId xmlns:a16="http://schemas.microsoft.com/office/drawing/2014/main" id="{7E909EC2-30DA-D0B4-5F45-CF9565FB9BA3}"/>
                  </a:ext>
                </a:extLst>
              </p:cNvPr>
              <p:cNvPicPr/>
              <p:nvPr/>
            </p:nvPicPr>
            <p:blipFill>
              <a:blip r:embed="rId6"/>
              <a:stretch>
                <a:fillRect/>
              </a:stretch>
            </p:blipFill>
            <p:spPr>
              <a:xfrm>
                <a:off x="4244760" y="2757960"/>
                <a:ext cx="304200" cy="42840"/>
              </a:xfrm>
              <a:prstGeom prst="rect">
                <a:avLst/>
              </a:prstGeom>
            </p:spPr>
          </p:pic>
        </mc:Fallback>
      </mc:AlternateContent>
    </p:spTree>
    <p:custDataLst>
      <p:tags r:id="rId1"/>
    </p:custDataLst>
    <p:extLst>
      <p:ext uri="{BB962C8B-B14F-4D97-AF65-F5344CB8AC3E}">
        <p14:creationId xmlns:p14="http://schemas.microsoft.com/office/powerpoint/2010/main" val="20660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7DBA-7FDD-44B1-AFEC-3E75A5AED8DF}"/>
              </a:ext>
            </a:extLst>
          </p:cNvPr>
          <p:cNvSpPr>
            <a:spLocks noGrp="1"/>
          </p:cNvSpPr>
          <p:nvPr>
            <p:ph type="title"/>
          </p:nvPr>
        </p:nvSpPr>
        <p:spPr>
          <a:xfrm>
            <a:off x="396875" y="274638"/>
            <a:ext cx="9698038" cy="582612"/>
          </a:xfrm>
        </p:spPr>
        <p:txBody>
          <a:bodyPr/>
          <a:lstStyle/>
          <a:p>
            <a:pPr>
              <a:defRPr/>
            </a:pPr>
            <a:r>
              <a:rPr lang="en-CA" dirty="0"/>
              <a:t>Things to Know about Confidence Intervals</a:t>
            </a:r>
          </a:p>
        </p:txBody>
      </p:sp>
      <p:sp>
        <p:nvSpPr>
          <p:cNvPr id="3" name="Content Placeholder 2">
            <a:extLst>
              <a:ext uri="{FF2B5EF4-FFF2-40B4-BE49-F238E27FC236}">
                <a16:creationId xmlns:a16="http://schemas.microsoft.com/office/drawing/2014/main" id="{28CAB651-EBEC-460E-8F6B-20BF549B1C75}"/>
              </a:ext>
            </a:extLst>
          </p:cNvPr>
          <p:cNvSpPr>
            <a:spLocks noGrp="1"/>
          </p:cNvSpPr>
          <p:nvPr>
            <p:ph sz="quarter" idx="1"/>
          </p:nvPr>
        </p:nvSpPr>
        <p:spPr>
          <a:xfrm>
            <a:off x="346075" y="1069975"/>
            <a:ext cx="11317288" cy="1724025"/>
          </a:xfrm>
        </p:spPr>
        <p:txBody>
          <a:bodyPr/>
          <a:lstStyle/>
          <a:p>
            <a:r>
              <a:rPr lang="en-CA" altLang="en-US" sz="2100" dirty="0"/>
              <a:t>The Conf. </a:t>
            </a:r>
            <a:r>
              <a:rPr lang="en-CA" altLang="en-US" sz="2100" dirty="0" err="1"/>
              <a:t>Intv</a:t>
            </a:r>
            <a:r>
              <a:rPr lang="en-CA" altLang="en-US" sz="2100" dirty="0"/>
              <a:t>. is centered at the sample mean, therefore it could vary in range from sample to sample</a:t>
            </a:r>
          </a:p>
          <a:p>
            <a:r>
              <a:rPr lang="en-CA" altLang="en-US" sz="2100" dirty="0"/>
              <a:t>The Conf. </a:t>
            </a:r>
            <a:r>
              <a:rPr lang="en-CA" altLang="en-US" sz="2100" dirty="0" err="1"/>
              <a:t>Intv</a:t>
            </a:r>
            <a:r>
              <a:rPr lang="en-CA" altLang="en-US" sz="2100" dirty="0"/>
              <a:t>. is a range of values [</a:t>
            </a:r>
            <a:r>
              <a:rPr lang="en-CA" altLang="en-US" sz="2100" dirty="0" err="1"/>
              <a:t>a,b</a:t>
            </a:r>
            <a:r>
              <a:rPr lang="en-CA" altLang="en-US" sz="2100" dirty="0"/>
              <a:t>]</a:t>
            </a:r>
          </a:p>
          <a:p>
            <a:r>
              <a:rPr lang="en-CA" altLang="en-US" sz="2100" dirty="0"/>
              <a:t>The confidence is in the “method” used to create the C.I. not in the actual interval!!</a:t>
            </a:r>
            <a:endParaRPr lang="en-CA" altLang="en-US" sz="1800" dirty="0"/>
          </a:p>
        </p:txBody>
      </p:sp>
      <p:sp>
        <p:nvSpPr>
          <p:cNvPr id="18" name="Content Placeholder 2">
            <a:extLst>
              <a:ext uri="{FF2B5EF4-FFF2-40B4-BE49-F238E27FC236}">
                <a16:creationId xmlns:a16="http://schemas.microsoft.com/office/drawing/2014/main" id="{A443187D-7077-48C0-A5AF-F0E1EDD3F991}"/>
              </a:ext>
            </a:extLst>
          </p:cNvPr>
          <p:cNvSpPr txBox="1">
            <a:spLocks/>
          </p:cNvSpPr>
          <p:nvPr/>
        </p:nvSpPr>
        <p:spPr bwMode="auto">
          <a:xfrm>
            <a:off x="427038" y="2806700"/>
            <a:ext cx="861536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Q: How do we increase a confidence interval? </a:t>
            </a:r>
            <a:endParaRPr lang="en-CA" altLang="en-US" sz="1800"/>
          </a:p>
        </p:txBody>
      </p:sp>
      <p:sp>
        <p:nvSpPr>
          <p:cNvPr id="21" name="Content Placeholder 2">
            <a:extLst>
              <a:ext uri="{FF2B5EF4-FFF2-40B4-BE49-F238E27FC236}">
                <a16:creationId xmlns:a16="http://schemas.microsoft.com/office/drawing/2014/main" id="{3B2C2D43-7764-442E-B98E-C1ABE05BD655}"/>
              </a:ext>
            </a:extLst>
          </p:cNvPr>
          <p:cNvSpPr txBox="1">
            <a:spLocks/>
          </p:cNvSpPr>
          <p:nvPr/>
        </p:nvSpPr>
        <p:spPr bwMode="auto">
          <a:xfrm>
            <a:off x="1171575" y="3303588"/>
            <a:ext cx="299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Bigger z value </a:t>
            </a:r>
            <a:r>
              <a:rPr lang="en-CA" altLang="en-US" sz="2100">
                <a:sym typeface="Wingdings" panose="05000000000000000000" pitchFamily="2" charset="2"/>
              </a:rPr>
              <a:t> </a:t>
            </a:r>
            <a:endParaRPr lang="en-CA" altLang="en-US" sz="2100"/>
          </a:p>
        </p:txBody>
      </p:sp>
      <p:sp>
        <p:nvSpPr>
          <p:cNvPr id="22" name="Content Placeholder 2">
            <a:extLst>
              <a:ext uri="{FF2B5EF4-FFF2-40B4-BE49-F238E27FC236}">
                <a16:creationId xmlns:a16="http://schemas.microsoft.com/office/drawing/2014/main" id="{9D0E8C14-8665-4936-9F00-423E22D0B4AC}"/>
              </a:ext>
            </a:extLst>
          </p:cNvPr>
          <p:cNvSpPr txBox="1">
            <a:spLocks/>
          </p:cNvSpPr>
          <p:nvPr/>
        </p:nvSpPr>
        <p:spPr bwMode="auto">
          <a:xfrm>
            <a:off x="3675063" y="3265488"/>
            <a:ext cx="7078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More standard errors </a:t>
            </a:r>
            <a:r>
              <a:rPr lang="en-CA" altLang="en-US" sz="2100" dirty="0">
                <a:sym typeface="Wingdings" panose="05000000000000000000" pitchFamily="2" charset="2"/>
              </a:rPr>
              <a:t> </a:t>
            </a:r>
            <a:r>
              <a:rPr lang="en-CA" altLang="en-US" sz="2100" dirty="0"/>
              <a:t>Bigger Margin of Error</a:t>
            </a:r>
          </a:p>
        </p:txBody>
      </p:sp>
      <p:sp>
        <p:nvSpPr>
          <p:cNvPr id="23" name="Content Placeholder 2">
            <a:extLst>
              <a:ext uri="{FF2B5EF4-FFF2-40B4-BE49-F238E27FC236}">
                <a16:creationId xmlns:a16="http://schemas.microsoft.com/office/drawing/2014/main" id="{36138C6C-26C3-4AB1-9A32-791B1E3882C4}"/>
              </a:ext>
            </a:extLst>
          </p:cNvPr>
          <p:cNvSpPr txBox="1">
            <a:spLocks/>
          </p:cNvSpPr>
          <p:nvPr/>
        </p:nvSpPr>
        <p:spPr bwMode="auto">
          <a:xfrm>
            <a:off x="1160463" y="3775075"/>
            <a:ext cx="299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Bigger SD value </a:t>
            </a:r>
            <a:r>
              <a:rPr lang="en-CA" altLang="en-US" sz="2100" dirty="0">
                <a:sym typeface="Wingdings" panose="05000000000000000000" pitchFamily="2" charset="2"/>
              </a:rPr>
              <a:t> </a:t>
            </a:r>
            <a:endParaRPr lang="en-CA" altLang="en-US" sz="2100" dirty="0"/>
          </a:p>
        </p:txBody>
      </p:sp>
      <p:sp>
        <p:nvSpPr>
          <p:cNvPr id="24" name="Content Placeholder 2">
            <a:extLst>
              <a:ext uri="{FF2B5EF4-FFF2-40B4-BE49-F238E27FC236}">
                <a16:creationId xmlns:a16="http://schemas.microsoft.com/office/drawing/2014/main" id="{4FC1D5F8-7D03-4A81-B923-4888A2931899}"/>
              </a:ext>
            </a:extLst>
          </p:cNvPr>
          <p:cNvSpPr txBox="1">
            <a:spLocks/>
          </p:cNvSpPr>
          <p:nvPr/>
        </p:nvSpPr>
        <p:spPr bwMode="auto">
          <a:xfrm>
            <a:off x="3827463" y="3778250"/>
            <a:ext cx="7204074"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Standard errors increased </a:t>
            </a:r>
            <a:r>
              <a:rPr lang="en-CA" altLang="en-US" sz="2100" dirty="0">
                <a:sym typeface="Wingdings" panose="05000000000000000000" pitchFamily="2" charset="2"/>
              </a:rPr>
              <a:t> </a:t>
            </a:r>
            <a:r>
              <a:rPr lang="en-CA" altLang="en-US" sz="2100" dirty="0"/>
              <a:t>Bigger Margin of Error</a:t>
            </a:r>
          </a:p>
        </p:txBody>
      </p:sp>
      <p:sp>
        <p:nvSpPr>
          <p:cNvPr id="25" name="Content Placeholder 2">
            <a:extLst>
              <a:ext uri="{FF2B5EF4-FFF2-40B4-BE49-F238E27FC236}">
                <a16:creationId xmlns:a16="http://schemas.microsoft.com/office/drawing/2014/main" id="{D5F39F2B-8C44-4860-A2BE-B0FF1F278018}"/>
              </a:ext>
            </a:extLst>
          </p:cNvPr>
          <p:cNvSpPr txBox="1">
            <a:spLocks/>
          </p:cNvSpPr>
          <p:nvPr/>
        </p:nvSpPr>
        <p:spPr bwMode="auto">
          <a:xfrm>
            <a:off x="971604" y="4287838"/>
            <a:ext cx="3417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Decrease sample size </a:t>
            </a:r>
            <a:r>
              <a:rPr lang="en-CA" altLang="en-US" sz="2100" dirty="0">
                <a:sym typeface="Wingdings" panose="05000000000000000000" pitchFamily="2" charset="2"/>
              </a:rPr>
              <a:t> </a:t>
            </a:r>
            <a:endParaRPr lang="en-CA" altLang="en-US" sz="2100" dirty="0"/>
          </a:p>
        </p:txBody>
      </p:sp>
      <p:sp>
        <p:nvSpPr>
          <p:cNvPr id="26" name="Content Placeholder 2">
            <a:extLst>
              <a:ext uri="{FF2B5EF4-FFF2-40B4-BE49-F238E27FC236}">
                <a16:creationId xmlns:a16="http://schemas.microsoft.com/office/drawing/2014/main" id="{1F6EF1BA-A6C4-4038-A1E5-2E74099672FC}"/>
              </a:ext>
            </a:extLst>
          </p:cNvPr>
          <p:cNvSpPr txBox="1">
            <a:spLocks/>
          </p:cNvSpPr>
          <p:nvPr/>
        </p:nvSpPr>
        <p:spPr bwMode="auto">
          <a:xfrm>
            <a:off x="4248150" y="4289425"/>
            <a:ext cx="720407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Standard error is increased </a:t>
            </a:r>
            <a:r>
              <a:rPr lang="en-CA" altLang="en-US" sz="2100">
                <a:sym typeface="Wingdings" panose="05000000000000000000" pitchFamily="2" charset="2"/>
              </a:rPr>
              <a:t> </a:t>
            </a:r>
            <a:r>
              <a:rPr lang="en-CA" altLang="en-US" sz="2100"/>
              <a:t>Bigger </a:t>
            </a:r>
            <a:r>
              <a:rPr lang="en-CA" altLang="en-US" sz="2100" dirty="0"/>
              <a:t>Margin of Error</a:t>
            </a:r>
          </a:p>
        </p:txBody>
      </p:sp>
      <p:sp>
        <p:nvSpPr>
          <p:cNvPr id="12" name="Content Placeholder 2">
            <a:extLst>
              <a:ext uri="{FF2B5EF4-FFF2-40B4-BE49-F238E27FC236}">
                <a16:creationId xmlns:a16="http://schemas.microsoft.com/office/drawing/2014/main" id="{D4642E2E-0405-49C5-AB45-2B3F914D8F33}"/>
              </a:ext>
            </a:extLst>
          </p:cNvPr>
          <p:cNvSpPr txBox="1">
            <a:spLocks/>
          </p:cNvSpPr>
          <p:nvPr/>
        </p:nvSpPr>
        <p:spPr bwMode="auto">
          <a:xfrm>
            <a:off x="346075" y="4877593"/>
            <a:ext cx="10877550" cy="158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Concluding sentence to write after creating a Conf. Int : we are “C” % confident that our interval from “a” to “b” will capture the [parameter].</a:t>
            </a:r>
          </a:p>
          <a:p>
            <a:r>
              <a:rPr lang="en-CA" altLang="en-US" sz="2100" dirty="0"/>
              <a:t>In context, we are confident that the method if repeatedly used with sample size “n” will capture the true population mean 95% of the 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5" grpId="0"/>
      <p:bldP spid="2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0D37-1F6C-4927-AD04-342E5A6C88E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A16A037-D394-40FF-1861-EFBBDBC7301B}"/>
              </a:ext>
            </a:extLst>
          </p:cNvPr>
          <p:cNvPicPr>
            <a:picLocks noChangeAspect="1"/>
          </p:cNvPicPr>
          <p:nvPr/>
        </p:nvPicPr>
        <p:blipFill>
          <a:blip r:embed="rId4"/>
          <a:stretch>
            <a:fillRect/>
          </a:stretch>
        </p:blipFill>
        <p:spPr>
          <a:xfrm>
            <a:off x="166045" y="274638"/>
            <a:ext cx="11990627" cy="2659062"/>
          </a:xfrm>
          <a:prstGeom prst="rect">
            <a:avLst/>
          </a:prstGeom>
        </p:spPr>
      </p:pic>
      <p:pic>
        <p:nvPicPr>
          <p:cNvPr id="5" name="Picture 4">
            <a:extLst>
              <a:ext uri="{FF2B5EF4-FFF2-40B4-BE49-F238E27FC236}">
                <a16:creationId xmlns:a16="http://schemas.microsoft.com/office/drawing/2014/main" id="{D8DCA930-8178-6ADE-6A6D-8B3C05D4C45B}"/>
              </a:ext>
            </a:extLst>
          </p:cNvPr>
          <p:cNvPicPr>
            <a:picLocks noChangeAspect="1"/>
          </p:cNvPicPr>
          <p:nvPr/>
        </p:nvPicPr>
        <p:blipFill>
          <a:blip r:embed="rId5"/>
          <a:stretch>
            <a:fillRect/>
          </a:stretch>
        </p:blipFill>
        <p:spPr>
          <a:xfrm>
            <a:off x="166045" y="5538727"/>
            <a:ext cx="9126224" cy="866896"/>
          </a:xfrm>
          <a:prstGeom prst="rect">
            <a:avLst/>
          </a:prstGeom>
        </p:spPr>
      </p:pic>
      <p:sp>
        <p:nvSpPr>
          <p:cNvPr id="6" name="Rectangle 5">
            <a:extLst>
              <a:ext uri="{FF2B5EF4-FFF2-40B4-BE49-F238E27FC236}">
                <a16:creationId xmlns:a16="http://schemas.microsoft.com/office/drawing/2014/main" id="{FC9EA925-D272-239C-B557-B36F16DF2D53}"/>
              </a:ext>
            </a:extLst>
          </p:cNvPr>
          <p:cNvSpPr/>
          <p:nvPr/>
        </p:nvSpPr>
        <p:spPr>
          <a:xfrm>
            <a:off x="166045" y="5427311"/>
            <a:ext cx="9516803" cy="107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244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C7CF-B734-5527-199F-823FF1A0A34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BD89BBB-92A9-3623-55B3-6BBC21A59359}"/>
              </a:ext>
            </a:extLst>
          </p:cNvPr>
          <p:cNvPicPr>
            <a:picLocks noChangeAspect="1"/>
          </p:cNvPicPr>
          <p:nvPr/>
        </p:nvPicPr>
        <p:blipFill>
          <a:blip r:embed="rId4"/>
          <a:stretch>
            <a:fillRect/>
          </a:stretch>
        </p:blipFill>
        <p:spPr>
          <a:xfrm>
            <a:off x="357052" y="126583"/>
            <a:ext cx="10641874" cy="4358022"/>
          </a:xfrm>
          <a:prstGeom prst="rect">
            <a:avLst/>
          </a:prstGeom>
        </p:spPr>
      </p:pic>
    </p:spTree>
    <p:custDataLst>
      <p:tags r:id="rId1"/>
    </p:custDataLst>
    <p:extLst>
      <p:ext uri="{BB962C8B-B14F-4D97-AF65-F5344CB8AC3E}">
        <p14:creationId xmlns:p14="http://schemas.microsoft.com/office/powerpoint/2010/main" val="60176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7C294A6E-D7B5-47BE-AFFA-5A86BA113EB9}"/>
              </a:ext>
            </a:extLst>
          </p:cNvPr>
          <p:cNvSpPr>
            <a:spLocks noGrp="1"/>
          </p:cNvSpPr>
          <p:nvPr>
            <p:ph sz="quarter" idx="1"/>
          </p:nvPr>
        </p:nvSpPr>
        <p:spPr>
          <a:xfrm>
            <a:off x="274320" y="100013"/>
            <a:ext cx="11541760" cy="833437"/>
          </a:xfrm>
        </p:spPr>
        <p:txBody>
          <a:bodyPr/>
          <a:lstStyle/>
          <a:p>
            <a:pPr marL="0" indent="0">
              <a:buFont typeface="Wingdings" panose="05000000000000000000" pitchFamily="2" charset="2"/>
              <a:buNone/>
            </a:pPr>
            <a:r>
              <a:rPr lang="en-CA" altLang="en-US" dirty="0"/>
              <a:t>a) A 99% confidence interval means that the tails will have an area of 0.5%</a:t>
            </a:r>
          </a:p>
        </p:txBody>
      </p:sp>
      <p:pic>
        <p:nvPicPr>
          <p:cNvPr id="24579" name="Picture 4">
            <a:extLst>
              <a:ext uri="{FF2B5EF4-FFF2-40B4-BE49-F238E27FC236}">
                <a16:creationId xmlns:a16="http://schemas.microsoft.com/office/drawing/2014/main" id="{EB23698A-02EA-4814-A4DC-40BE38368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933450"/>
            <a:ext cx="3238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7598C7A9-C776-438C-B1DE-B779DDF51BDD}"/>
              </a:ext>
            </a:extLst>
          </p:cNvPr>
          <p:cNvGraphicFramePr>
            <a:graphicFrameLocks noChangeAspect="1"/>
          </p:cNvGraphicFramePr>
          <p:nvPr/>
        </p:nvGraphicFramePr>
        <p:xfrm>
          <a:off x="5762625" y="1020763"/>
          <a:ext cx="1731963" cy="325437"/>
        </p:xfrm>
        <a:graphic>
          <a:graphicData uri="http://schemas.openxmlformats.org/presentationml/2006/ole">
            <mc:AlternateContent xmlns:mc="http://schemas.openxmlformats.org/markup-compatibility/2006">
              <mc:Choice xmlns:v="urn:schemas-microsoft-com:vml" Requires="v">
                <p:oleObj name="Equation" r:id="rId5" imgW="939392" imgH="177723" progId="Equation.DSMT4">
                  <p:embed/>
                </p:oleObj>
              </mc:Choice>
              <mc:Fallback>
                <p:oleObj name="Equation" r:id="rId5" imgW="939392" imgH="177723" progId="Equation.DSMT4">
                  <p:embed/>
                  <p:pic>
                    <p:nvPicPr>
                      <p:cNvPr id="6" name="Object 5">
                        <a:extLst>
                          <a:ext uri="{FF2B5EF4-FFF2-40B4-BE49-F238E27FC236}">
                            <a16:creationId xmlns:a16="http://schemas.microsoft.com/office/drawing/2014/main" id="{7598C7A9-C776-438C-B1DE-B779DDF51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25" y="1020763"/>
                        <a:ext cx="17319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Content Placeholder 2">
            <a:extLst>
              <a:ext uri="{FF2B5EF4-FFF2-40B4-BE49-F238E27FC236}">
                <a16:creationId xmlns:a16="http://schemas.microsoft.com/office/drawing/2014/main" id="{08D226F9-E79A-44F7-97AE-C6D165C7BF50}"/>
              </a:ext>
            </a:extLst>
          </p:cNvPr>
          <p:cNvSpPr txBox="1">
            <a:spLocks/>
          </p:cNvSpPr>
          <p:nvPr/>
        </p:nvSpPr>
        <p:spPr bwMode="auto">
          <a:xfrm>
            <a:off x="243205" y="1585278"/>
            <a:ext cx="30289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b) Margin of error:</a:t>
            </a:r>
          </a:p>
        </p:txBody>
      </p:sp>
      <p:graphicFrame>
        <p:nvGraphicFramePr>
          <p:cNvPr id="8" name="Object 5">
            <a:extLst>
              <a:ext uri="{FF2B5EF4-FFF2-40B4-BE49-F238E27FC236}">
                <a16:creationId xmlns:a16="http://schemas.microsoft.com/office/drawing/2014/main" id="{C63AE352-3898-4B2C-BA80-19803A74F40E}"/>
              </a:ext>
            </a:extLst>
          </p:cNvPr>
          <p:cNvGraphicFramePr>
            <a:graphicFrameLocks noChangeAspect="1"/>
          </p:cNvGraphicFramePr>
          <p:nvPr>
            <p:extLst>
              <p:ext uri="{D42A27DB-BD31-4B8C-83A1-F6EECF244321}">
                <p14:modId xmlns:p14="http://schemas.microsoft.com/office/powerpoint/2010/main" val="1811356341"/>
              </p:ext>
            </p:extLst>
          </p:nvPr>
        </p:nvGraphicFramePr>
        <p:xfrm>
          <a:off x="873125" y="2062163"/>
          <a:ext cx="2074863" cy="900112"/>
        </p:xfrm>
        <a:graphic>
          <a:graphicData uri="http://schemas.openxmlformats.org/presentationml/2006/ole">
            <mc:AlternateContent xmlns:mc="http://schemas.openxmlformats.org/markup-compatibility/2006">
              <mc:Choice xmlns:v="urn:schemas-microsoft-com:vml" Requires="v">
                <p:oleObj name="Equation" r:id="rId7" imgW="1054100" imgH="457200" progId="Equation.DSMT4">
                  <p:embed/>
                </p:oleObj>
              </mc:Choice>
              <mc:Fallback>
                <p:oleObj name="Equation" r:id="rId7" imgW="1054100" imgH="457200" progId="Equation.DSMT4">
                  <p:embed/>
                  <p:pic>
                    <p:nvPicPr>
                      <p:cNvPr id="8" name="Object 5">
                        <a:extLst>
                          <a:ext uri="{FF2B5EF4-FFF2-40B4-BE49-F238E27FC236}">
                            <a16:creationId xmlns:a16="http://schemas.microsoft.com/office/drawing/2014/main" id="{C63AE352-3898-4B2C-BA80-19803A74F4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25" y="2062163"/>
                        <a:ext cx="20748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5">
            <a:extLst>
              <a:ext uri="{FF2B5EF4-FFF2-40B4-BE49-F238E27FC236}">
                <a16:creationId xmlns:a16="http://schemas.microsoft.com/office/drawing/2014/main" id="{EF037049-AE18-4584-81DA-F7A3D6C55B0E}"/>
              </a:ext>
            </a:extLst>
          </p:cNvPr>
          <p:cNvGraphicFramePr>
            <a:graphicFrameLocks noChangeAspect="1"/>
          </p:cNvGraphicFramePr>
          <p:nvPr>
            <p:extLst>
              <p:ext uri="{D42A27DB-BD31-4B8C-83A1-F6EECF244321}">
                <p14:modId xmlns:p14="http://schemas.microsoft.com/office/powerpoint/2010/main" val="3828336314"/>
              </p:ext>
            </p:extLst>
          </p:nvPr>
        </p:nvGraphicFramePr>
        <p:xfrm>
          <a:off x="5830888" y="2062163"/>
          <a:ext cx="950912" cy="350837"/>
        </p:xfrm>
        <a:graphic>
          <a:graphicData uri="http://schemas.openxmlformats.org/presentationml/2006/ole">
            <mc:AlternateContent xmlns:mc="http://schemas.openxmlformats.org/markup-compatibility/2006">
              <mc:Choice xmlns:v="urn:schemas-microsoft-com:vml" Requires="v">
                <p:oleObj name="Equation" r:id="rId9" imgW="482181" imgH="177646" progId="Equation.DSMT4">
                  <p:embed/>
                </p:oleObj>
              </mc:Choice>
              <mc:Fallback>
                <p:oleObj name="Equation" r:id="rId9" imgW="482181" imgH="177646" progId="Equation.DSMT4">
                  <p:embed/>
                  <p:pic>
                    <p:nvPicPr>
                      <p:cNvPr id="9" name="Object 5">
                        <a:extLst>
                          <a:ext uri="{FF2B5EF4-FFF2-40B4-BE49-F238E27FC236}">
                            <a16:creationId xmlns:a16="http://schemas.microsoft.com/office/drawing/2014/main" id="{EF037049-AE18-4584-81DA-F7A3D6C55B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0888" y="2062163"/>
                        <a:ext cx="9509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5">
            <a:extLst>
              <a:ext uri="{FF2B5EF4-FFF2-40B4-BE49-F238E27FC236}">
                <a16:creationId xmlns:a16="http://schemas.microsoft.com/office/drawing/2014/main" id="{97B67DA4-7F07-4A0F-9328-E5F3CE41FF4A}"/>
              </a:ext>
            </a:extLst>
          </p:cNvPr>
          <p:cNvGraphicFramePr>
            <a:graphicFrameLocks noChangeAspect="1"/>
          </p:cNvGraphicFramePr>
          <p:nvPr>
            <p:extLst>
              <p:ext uri="{D42A27DB-BD31-4B8C-83A1-F6EECF244321}">
                <p14:modId xmlns:p14="http://schemas.microsoft.com/office/powerpoint/2010/main" val="2968463895"/>
              </p:ext>
            </p:extLst>
          </p:nvPr>
        </p:nvGraphicFramePr>
        <p:xfrm>
          <a:off x="7185025" y="2062163"/>
          <a:ext cx="849313" cy="350837"/>
        </p:xfrm>
        <a:graphic>
          <a:graphicData uri="http://schemas.openxmlformats.org/presentationml/2006/ole">
            <mc:AlternateContent xmlns:mc="http://schemas.openxmlformats.org/markup-compatibility/2006">
              <mc:Choice xmlns:v="urn:schemas-microsoft-com:vml" Requires="v">
                <p:oleObj name="Equation" r:id="rId11" imgW="431425" imgH="177646" progId="Equation.DSMT4">
                  <p:embed/>
                </p:oleObj>
              </mc:Choice>
              <mc:Fallback>
                <p:oleObj name="Equation" r:id="rId11" imgW="431425" imgH="177646" progId="Equation.DSMT4">
                  <p:embed/>
                  <p:pic>
                    <p:nvPicPr>
                      <p:cNvPr id="10" name="Object 5">
                        <a:extLst>
                          <a:ext uri="{FF2B5EF4-FFF2-40B4-BE49-F238E27FC236}">
                            <a16:creationId xmlns:a16="http://schemas.microsoft.com/office/drawing/2014/main" id="{97B67DA4-7F07-4A0F-9328-E5F3CE41FF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5025" y="2062163"/>
                        <a:ext cx="8493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5">
            <a:extLst>
              <a:ext uri="{FF2B5EF4-FFF2-40B4-BE49-F238E27FC236}">
                <a16:creationId xmlns:a16="http://schemas.microsoft.com/office/drawing/2014/main" id="{E5D73B60-2D4F-45A9-9780-1505836DEC35}"/>
              </a:ext>
            </a:extLst>
          </p:cNvPr>
          <p:cNvGraphicFramePr>
            <a:graphicFrameLocks noChangeAspect="1"/>
          </p:cNvGraphicFramePr>
          <p:nvPr>
            <p:extLst>
              <p:ext uri="{D42A27DB-BD31-4B8C-83A1-F6EECF244321}">
                <p14:modId xmlns:p14="http://schemas.microsoft.com/office/powerpoint/2010/main" val="1993463816"/>
              </p:ext>
            </p:extLst>
          </p:nvPr>
        </p:nvGraphicFramePr>
        <p:xfrm>
          <a:off x="2971800" y="2009775"/>
          <a:ext cx="2198688" cy="900113"/>
        </p:xfrm>
        <a:graphic>
          <a:graphicData uri="http://schemas.openxmlformats.org/presentationml/2006/ole">
            <mc:AlternateContent xmlns:mc="http://schemas.openxmlformats.org/markup-compatibility/2006">
              <mc:Choice xmlns:v="urn:schemas-microsoft-com:vml" Requires="v">
                <p:oleObj name="Equation" r:id="rId13" imgW="1117600" imgH="457200" progId="Equation.DSMT4">
                  <p:embed/>
                </p:oleObj>
              </mc:Choice>
              <mc:Fallback>
                <p:oleObj name="Equation" r:id="rId13" imgW="1117600" imgH="457200" progId="Equation.DSMT4">
                  <p:embed/>
                  <p:pic>
                    <p:nvPicPr>
                      <p:cNvPr id="11" name="Object 5">
                        <a:extLst>
                          <a:ext uri="{FF2B5EF4-FFF2-40B4-BE49-F238E27FC236}">
                            <a16:creationId xmlns:a16="http://schemas.microsoft.com/office/drawing/2014/main" id="{E5D73B60-2D4F-45A9-9780-1505836DEC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2009775"/>
                        <a:ext cx="21986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5">
            <a:extLst>
              <a:ext uri="{FF2B5EF4-FFF2-40B4-BE49-F238E27FC236}">
                <a16:creationId xmlns:a16="http://schemas.microsoft.com/office/drawing/2014/main" id="{23A615E2-DB6D-4321-B57E-F50B179B343F}"/>
              </a:ext>
            </a:extLst>
          </p:cNvPr>
          <p:cNvGraphicFramePr>
            <a:graphicFrameLocks noChangeAspect="1"/>
          </p:cNvGraphicFramePr>
          <p:nvPr>
            <p:extLst>
              <p:ext uri="{D42A27DB-BD31-4B8C-83A1-F6EECF244321}">
                <p14:modId xmlns:p14="http://schemas.microsoft.com/office/powerpoint/2010/main" val="2905090886"/>
              </p:ext>
            </p:extLst>
          </p:nvPr>
        </p:nvGraphicFramePr>
        <p:xfrm>
          <a:off x="1533525" y="2984500"/>
          <a:ext cx="1150938" cy="349250"/>
        </p:xfrm>
        <a:graphic>
          <a:graphicData uri="http://schemas.openxmlformats.org/presentationml/2006/ole">
            <mc:AlternateContent xmlns:mc="http://schemas.openxmlformats.org/markup-compatibility/2006">
              <mc:Choice xmlns:v="urn:schemas-microsoft-com:vml" Requires="v">
                <p:oleObj name="Equation" r:id="rId15" imgW="583693" imgH="177646" progId="Equation.DSMT4">
                  <p:embed/>
                </p:oleObj>
              </mc:Choice>
              <mc:Fallback>
                <p:oleObj name="Equation" r:id="rId15" imgW="583693" imgH="177646" progId="Equation.DSMT4">
                  <p:embed/>
                  <p:pic>
                    <p:nvPicPr>
                      <p:cNvPr id="12" name="Object 5">
                        <a:extLst>
                          <a:ext uri="{FF2B5EF4-FFF2-40B4-BE49-F238E27FC236}">
                            <a16:creationId xmlns:a16="http://schemas.microsoft.com/office/drawing/2014/main" id="{23A615E2-DB6D-4321-B57E-F50B179B343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3525" y="2984500"/>
                        <a:ext cx="11509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B4FBD1AF-03D5-49A8-B05F-7EA63E734CC3}"/>
              </a:ext>
            </a:extLst>
          </p:cNvPr>
          <p:cNvSpPr txBox="1"/>
          <p:nvPr/>
        </p:nvSpPr>
        <p:spPr>
          <a:xfrm>
            <a:off x="3771900" y="2949575"/>
            <a:ext cx="4648200" cy="384175"/>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The margin of error is 2.0054 IQ points</a:t>
            </a:r>
          </a:p>
        </p:txBody>
      </p:sp>
      <p:sp>
        <p:nvSpPr>
          <p:cNvPr id="24588" name="Content Placeholder 2">
            <a:extLst>
              <a:ext uri="{FF2B5EF4-FFF2-40B4-BE49-F238E27FC236}">
                <a16:creationId xmlns:a16="http://schemas.microsoft.com/office/drawing/2014/main" id="{60013753-55C3-485E-B01A-0498646B5BBC}"/>
              </a:ext>
            </a:extLst>
          </p:cNvPr>
          <p:cNvSpPr txBox="1">
            <a:spLocks/>
          </p:cNvSpPr>
          <p:nvPr/>
        </p:nvSpPr>
        <p:spPr bwMode="auto">
          <a:xfrm>
            <a:off x="314961" y="3559175"/>
            <a:ext cx="597154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c) 99% Confidence Interval</a:t>
            </a:r>
          </a:p>
        </p:txBody>
      </p:sp>
      <p:graphicFrame>
        <p:nvGraphicFramePr>
          <p:cNvPr id="16" name="Object 3">
            <a:extLst>
              <a:ext uri="{FF2B5EF4-FFF2-40B4-BE49-F238E27FC236}">
                <a16:creationId xmlns:a16="http://schemas.microsoft.com/office/drawing/2014/main" id="{D4652A2F-8BF9-4F8B-9C6C-88EDBEDAB48C}"/>
              </a:ext>
            </a:extLst>
          </p:cNvPr>
          <p:cNvGraphicFramePr>
            <a:graphicFrameLocks noChangeAspect="1"/>
          </p:cNvGraphicFramePr>
          <p:nvPr/>
        </p:nvGraphicFramePr>
        <p:xfrm>
          <a:off x="5762625" y="3614738"/>
          <a:ext cx="1062038" cy="473075"/>
        </p:xfrm>
        <a:graphic>
          <a:graphicData uri="http://schemas.openxmlformats.org/presentationml/2006/ole">
            <mc:AlternateContent xmlns:mc="http://schemas.openxmlformats.org/markup-compatibility/2006">
              <mc:Choice xmlns:v="urn:schemas-microsoft-com:vml" Requires="v">
                <p:oleObj name="Equation" r:id="rId17" imgW="482181" imgH="215713" progId="Equation.DSMT4">
                  <p:embed/>
                </p:oleObj>
              </mc:Choice>
              <mc:Fallback>
                <p:oleObj name="Equation" r:id="rId17" imgW="482181" imgH="215713" progId="Equation.DSMT4">
                  <p:embed/>
                  <p:pic>
                    <p:nvPicPr>
                      <p:cNvPr id="16" name="Object 3">
                        <a:extLst>
                          <a:ext uri="{FF2B5EF4-FFF2-40B4-BE49-F238E27FC236}">
                            <a16:creationId xmlns:a16="http://schemas.microsoft.com/office/drawing/2014/main" id="{D4652A2F-8BF9-4F8B-9C6C-88EDBEDAB4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62625" y="3614738"/>
                        <a:ext cx="106203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5">
            <a:extLst>
              <a:ext uri="{FF2B5EF4-FFF2-40B4-BE49-F238E27FC236}">
                <a16:creationId xmlns:a16="http://schemas.microsoft.com/office/drawing/2014/main" id="{189F9748-DC7C-4E7F-A125-596933C50848}"/>
              </a:ext>
            </a:extLst>
          </p:cNvPr>
          <p:cNvGraphicFramePr>
            <a:graphicFrameLocks noChangeAspect="1"/>
          </p:cNvGraphicFramePr>
          <p:nvPr>
            <p:extLst>
              <p:ext uri="{D42A27DB-BD31-4B8C-83A1-F6EECF244321}">
                <p14:modId xmlns:p14="http://schemas.microsoft.com/office/powerpoint/2010/main" val="761204341"/>
              </p:ext>
            </p:extLst>
          </p:nvPr>
        </p:nvGraphicFramePr>
        <p:xfrm>
          <a:off x="465138" y="4003358"/>
          <a:ext cx="3489325" cy="844550"/>
        </p:xfrm>
        <a:graphic>
          <a:graphicData uri="http://schemas.openxmlformats.org/presentationml/2006/ole">
            <mc:AlternateContent xmlns:mc="http://schemas.openxmlformats.org/markup-compatibility/2006">
              <mc:Choice xmlns:v="urn:schemas-microsoft-com:vml" Requires="v">
                <p:oleObj name="Equation" r:id="rId19" imgW="1892300" imgH="457200" progId="Equation.DSMT4">
                  <p:embed/>
                </p:oleObj>
              </mc:Choice>
              <mc:Fallback>
                <p:oleObj name="Equation" r:id="rId19" imgW="1892300" imgH="457200" progId="Equation.DSMT4">
                  <p:embed/>
                  <p:pic>
                    <p:nvPicPr>
                      <p:cNvPr id="18" name="Object 5">
                        <a:extLst>
                          <a:ext uri="{FF2B5EF4-FFF2-40B4-BE49-F238E27FC236}">
                            <a16:creationId xmlns:a16="http://schemas.microsoft.com/office/drawing/2014/main" id="{189F9748-DC7C-4E7F-A125-596933C5084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5138" y="4003358"/>
                        <a:ext cx="34893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7">
            <a:extLst>
              <a:ext uri="{FF2B5EF4-FFF2-40B4-BE49-F238E27FC236}">
                <a16:creationId xmlns:a16="http://schemas.microsoft.com/office/drawing/2014/main" id="{4D71C9A3-FB64-461C-826D-BA52D7E329D3}"/>
              </a:ext>
            </a:extLst>
          </p:cNvPr>
          <p:cNvGraphicFramePr>
            <a:graphicFrameLocks noChangeAspect="1"/>
          </p:cNvGraphicFramePr>
          <p:nvPr>
            <p:extLst>
              <p:ext uri="{D42A27DB-BD31-4B8C-83A1-F6EECF244321}">
                <p14:modId xmlns:p14="http://schemas.microsoft.com/office/powerpoint/2010/main" val="613374052"/>
              </p:ext>
            </p:extLst>
          </p:nvPr>
        </p:nvGraphicFramePr>
        <p:xfrm>
          <a:off x="936625" y="4847908"/>
          <a:ext cx="2344738" cy="735012"/>
        </p:xfrm>
        <a:graphic>
          <a:graphicData uri="http://schemas.openxmlformats.org/presentationml/2006/ole">
            <mc:AlternateContent xmlns:mc="http://schemas.openxmlformats.org/markup-compatibility/2006">
              <mc:Choice xmlns:v="urn:schemas-microsoft-com:vml" Requires="v">
                <p:oleObj name="Equation" r:id="rId21" imgW="1460500" imgH="457200" progId="Equation.DSMT4">
                  <p:embed/>
                </p:oleObj>
              </mc:Choice>
              <mc:Fallback>
                <p:oleObj name="Equation" r:id="rId21" imgW="1460500" imgH="457200" progId="Equation.DSMT4">
                  <p:embed/>
                  <p:pic>
                    <p:nvPicPr>
                      <p:cNvPr id="19" name="Object 7">
                        <a:extLst>
                          <a:ext uri="{FF2B5EF4-FFF2-40B4-BE49-F238E27FC236}">
                            <a16:creationId xmlns:a16="http://schemas.microsoft.com/office/drawing/2014/main" id="{4D71C9A3-FB64-461C-826D-BA52D7E329D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36625" y="4847908"/>
                        <a:ext cx="234473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9">
            <a:extLst>
              <a:ext uri="{FF2B5EF4-FFF2-40B4-BE49-F238E27FC236}">
                <a16:creationId xmlns:a16="http://schemas.microsoft.com/office/drawing/2014/main" id="{4E432508-BA14-432C-80F0-17FA0F740E57}"/>
              </a:ext>
            </a:extLst>
          </p:cNvPr>
          <p:cNvGraphicFramePr>
            <a:graphicFrameLocks noChangeAspect="1"/>
          </p:cNvGraphicFramePr>
          <p:nvPr>
            <p:extLst>
              <p:ext uri="{D42A27DB-BD31-4B8C-83A1-F6EECF244321}">
                <p14:modId xmlns:p14="http://schemas.microsoft.com/office/powerpoint/2010/main" val="3064597017"/>
              </p:ext>
            </p:extLst>
          </p:nvPr>
        </p:nvGraphicFramePr>
        <p:xfrm>
          <a:off x="933450" y="5582920"/>
          <a:ext cx="1779588" cy="328613"/>
        </p:xfrm>
        <a:graphic>
          <a:graphicData uri="http://schemas.openxmlformats.org/presentationml/2006/ole">
            <mc:AlternateContent xmlns:mc="http://schemas.openxmlformats.org/markup-compatibility/2006">
              <mc:Choice xmlns:v="urn:schemas-microsoft-com:vml" Requires="v">
                <p:oleObj name="Equation" r:id="rId23" imgW="964781" imgH="177723" progId="Equation.DSMT4">
                  <p:embed/>
                </p:oleObj>
              </mc:Choice>
              <mc:Fallback>
                <p:oleObj name="Equation" r:id="rId23" imgW="964781" imgH="177723" progId="Equation.DSMT4">
                  <p:embed/>
                  <p:pic>
                    <p:nvPicPr>
                      <p:cNvPr id="21" name="Object 9">
                        <a:extLst>
                          <a:ext uri="{FF2B5EF4-FFF2-40B4-BE49-F238E27FC236}">
                            <a16:creationId xmlns:a16="http://schemas.microsoft.com/office/drawing/2014/main" id="{4E432508-BA14-432C-80F0-17FA0F740E5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33450" y="5582920"/>
                        <a:ext cx="1779588"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0">
            <a:extLst>
              <a:ext uri="{FF2B5EF4-FFF2-40B4-BE49-F238E27FC236}">
                <a16:creationId xmlns:a16="http://schemas.microsoft.com/office/drawing/2014/main" id="{ECEC8C36-69E0-4DEC-AB83-0A86ADB4C0EB}"/>
              </a:ext>
            </a:extLst>
          </p:cNvPr>
          <p:cNvGraphicFramePr>
            <a:graphicFrameLocks noChangeAspect="1"/>
          </p:cNvGraphicFramePr>
          <p:nvPr>
            <p:extLst>
              <p:ext uri="{D42A27DB-BD31-4B8C-83A1-F6EECF244321}">
                <p14:modId xmlns:p14="http://schemas.microsoft.com/office/powerpoint/2010/main" val="3364667004"/>
              </p:ext>
            </p:extLst>
          </p:nvPr>
        </p:nvGraphicFramePr>
        <p:xfrm>
          <a:off x="515938" y="6025833"/>
          <a:ext cx="2268537" cy="582612"/>
        </p:xfrm>
        <a:graphic>
          <a:graphicData uri="http://schemas.openxmlformats.org/presentationml/2006/ole">
            <mc:AlternateContent xmlns:mc="http://schemas.openxmlformats.org/markup-compatibility/2006">
              <mc:Choice xmlns:v="urn:schemas-microsoft-com:vml" Requires="v">
                <p:oleObj name="Equation" r:id="rId25" imgW="990170" imgH="253890" progId="Equation.DSMT4">
                  <p:embed/>
                </p:oleObj>
              </mc:Choice>
              <mc:Fallback>
                <p:oleObj name="Equation" r:id="rId25" imgW="990170" imgH="253890" progId="Equation.DSMT4">
                  <p:embed/>
                  <p:pic>
                    <p:nvPicPr>
                      <p:cNvPr id="22" name="Object 10">
                        <a:extLst>
                          <a:ext uri="{FF2B5EF4-FFF2-40B4-BE49-F238E27FC236}">
                            <a16:creationId xmlns:a16="http://schemas.microsoft.com/office/drawing/2014/main" id="{ECEC8C36-69E0-4DEC-AB83-0A86ADB4C0E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5938" y="6025833"/>
                        <a:ext cx="2268537"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a:extLst>
              <a:ext uri="{FF2B5EF4-FFF2-40B4-BE49-F238E27FC236}">
                <a16:creationId xmlns:a16="http://schemas.microsoft.com/office/drawing/2014/main" id="{D56C8698-2407-406E-B8B0-2E59B792E8B5}"/>
              </a:ext>
            </a:extLst>
          </p:cNvPr>
          <p:cNvSpPr txBox="1"/>
          <p:nvPr/>
        </p:nvSpPr>
        <p:spPr>
          <a:xfrm>
            <a:off x="5746750" y="4221163"/>
            <a:ext cx="5287010" cy="646112"/>
          </a:xfrm>
          <a:prstGeom prst="rect">
            <a:avLst/>
          </a:prstGeom>
          <a:noFill/>
        </p:spPr>
        <p:txBody>
          <a:bodyPr wrap="square">
            <a:spAutoFit/>
          </a:bodyPr>
          <a:lstStyle/>
          <a:p>
            <a:pPr eaLnBrk="1" hangingPunct="1">
              <a:defRPr/>
            </a:pPr>
            <a:r>
              <a:rPr lang="en-CA" dirty="0">
                <a:solidFill>
                  <a:srgbClr val="FF0000"/>
                </a:solidFill>
                <a:latin typeface="+mj-lt"/>
                <a:cs typeface="Arial" charset="0"/>
              </a:rPr>
              <a:t>d) Our 99% confidence interval is between 102.99 to 107.01 IQ points </a:t>
            </a:r>
          </a:p>
        </p:txBody>
      </p:sp>
      <p:sp>
        <p:nvSpPr>
          <p:cNvPr id="24" name="TextBox 23">
            <a:extLst>
              <a:ext uri="{FF2B5EF4-FFF2-40B4-BE49-F238E27FC236}">
                <a16:creationId xmlns:a16="http://schemas.microsoft.com/office/drawing/2014/main" id="{88357853-00C7-4958-99A5-904252D04FB7}"/>
              </a:ext>
            </a:extLst>
          </p:cNvPr>
          <p:cNvSpPr txBox="1"/>
          <p:nvPr/>
        </p:nvSpPr>
        <p:spPr>
          <a:xfrm>
            <a:off x="3883660" y="4979988"/>
            <a:ext cx="6987540" cy="1446550"/>
          </a:xfrm>
          <a:prstGeom prst="rect">
            <a:avLst/>
          </a:prstGeom>
          <a:noFill/>
        </p:spPr>
        <p:txBody>
          <a:bodyPr wrap="square">
            <a:spAutoFit/>
          </a:bodyPr>
          <a:lstStyle/>
          <a:p>
            <a:pPr eaLnBrk="1" hangingPunct="1">
              <a:defRPr/>
            </a:pPr>
            <a:r>
              <a:rPr lang="en-CA" sz="2200" b="1" dirty="0">
                <a:solidFill>
                  <a:srgbClr val="FF0000"/>
                </a:solidFill>
                <a:latin typeface="+mj-lt"/>
                <a:cs typeface="Arial" charset="0"/>
              </a:rPr>
              <a:t>Conclusion: We are 99% confident that the confidence interval of 102.99 to 107.01 will capture the true mean IQ score of </a:t>
            </a:r>
            <a:r>
              <a:rPr lang="en-CA" sz="2200" b="1" dirty="0" err="1">
                <a:solidFill>
                  <a:srgbClr val="FF0000"/>
                </a:solidFill>
                <a:latin typeface="+mj-lt"/>
                <a:cs typeface="Arial" charset="0"/>
              </a:rPr>
              <a:t>Moscrop</a:t>
            </a:r>
            <a:r>
              <a:rPr lang="en-CA" sz="2200" b="1" dirty="0">
                <a:solidFill>
                  <a:srgbClr val="FF0000"/>
                </a:solidFill>
                <a:latin typeface="+mj-lt"/>
                <a:cs typeface="Arial" charset="0"/>
              </a:rPr>
              <a:t> students.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10" presetClass="exit" presetSubtype="0" fill="hold" grpId="1" nodeType="withEffect">
                                  <p:stCondLst>
                                    <p:cond delay="0"/>
                                  </p:stCondLst>
                                  <p:childTnLst>
                                    <p:animEffect transition="out" filter="fade">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linds(horizontal)">
                                      <p:cBhvr>
                                        <p:cTn id="65" dur="500"/>
                                        <p:tgtEl>
                                          <p:spTgt spid="2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linds(horizontal)">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F895-83FE-44C0-3176-056024F78BA4}"/>
              </a:ext>
            </a:extLst>
          </p:cNvPr>
          <p:cNvSpPr>
            <a:spLocks noGrp="1"/>
          </p:cNvSpPr>
          <p:nvPr>
            <p:ph type="title"/>
          </p:nvPr>
        </p:nvSpPr>
        <p:spPr>
          <a:xfrm>
            <a:off x="609600" y="274638"/>
            <a:ext cx="9956800" cy="561385"/>
          </a:xfrm>
        </p:spPr>
        <p:txBody>
          <a:bodyPr/>
          <a:lstStyle/>
          <a:p>
            <a:r>
              <a:rPr lang="en-US" dirty="0"/>
              <a:t>What’s Important in this Chapter?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23B03B-C8FE-0261-F04F-ABAF39DC44EB}"/>
                  </a:ext>
                </a:extLst>
              </p:cNvPr>
              <p:cNvSpPr>
                <a:spLocks noGrp="1"/>
              </p:cNvSpPr>
              <p:nvPr>
                <p:ph sz="quarter" idx="1"/>
              </p:nvPr>
            </p:nvSpPr>
            <p:spPr>
              <a:xfrm>
                <a:off x="348343" y="905691"/>
                <a:ext cx="11164388" cy="5886995"/>
              </a:xfrm>
            </p:spPr>
            <p:txBody>
              <a:bodyPr/>
              <a:lstStyle/>
              <a:p>
                <a:r>
                  <a:rPr lang="en-US" dirty="0"/>
                  <a:t>Suppose you are NOT given the population mean, because the only way to know the population mean is by collecting a census</a:t>
                </a:r>
              </a:p>
              <a:p>
                <a:r>
                  <a:rPr lang="en-US" dirty="0"/>
                  <a:t>So what we do instead is create a range [aka: interval] to estimate where we think the population mean is</a:t>
                </a:r>
              </a:p>
              <a:p>
                <a:r>
                  <a:rPr lang="en-US" dirty="0"/>
                  <a:t>This range is called a “confidence interval” because we associate it with a certain level of “confidence”</a:t>
                </a:r>
              </a:p>
              <a:p>
                <a:r>
                  <a:rPr lang="en-US" dirty="0"/>
                  <a:t>Q: How ‘confident” are we that the C.I. captures the population mean</a:t>
                </a:r>
              </a:p>
              <a:p>
                <a:r>
                  <a:rPr lang="en-US" dirty="0"/>
                  <a:t>If we want more confidence, we would increase the range of the interval</a:t>
                </a:r>
              </a:p>
              <a:p>
                <a:r>
                  <a:rPr lang="en-US" dirty="0"/>
                  <a:t>You begin creating the C.I. by collecting a sample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which becomes the center of the confidence interval</a:t>
                </a:r>
              </a:p>
              <a:p>
                <a:r>
                  <a:rPr lang="en-US" dirty="0"/>
                  <a:t>Depending of the level of confidence, you determine the margin of error by deciding how many standard errors to ‘plus or minus” from the middle</a:t>
                </a:r>
              </a:p>
              <a:p>
                <a:r>
                  <a:rPr lang="en-US" dirty="0" err="1"/>
                  <a:t>Ie</a:t>
                </a:r>
                <a:r>
                  <a:rPr lang="en-US" dirty="0"/>
                  <a:t>: a 95% confidence will plus/minus 2 standard errors</a:t>
                </a:r>
              </a:p>
              <a:p>
                <a:r>
                  <a:rPr lang="en-US" dirty="0"/>
                  <a:t>A 99% confidence will plus/minus 3 standard errors</a:t>
                </a:r>
              </a:p>
            </p:txBody>
          </p:sp>
        </mc:Choice>
        <mc:Fallback xmlns="">
          <p:sp>
            <p:nvSpPr>
              <p:cNvPr id="3" name="Content Placeholder 2">
                <a:extLst>
                  <a:ext uri="{FF2B5EF4-FFF2-40B4-BE49-F238E27FC236}">
                    <a16:creationId xmlns:a16="http://schemas.microsoft.com/office/drawing/2014/main" id="{0F23B03B-C8FE-0261-F04F-ABAF39DC44EB}"/>
                  </a:ext>
                </a:extLst>
              </p:cNvPr>
              <p:cNvSpPr>
                <a:spLocks noGrp="1" noRot="1" noChangeAspect="1" noMove="1" noResize="1" noEditPoints="1" noAdjustHandles="1" noChangeArrowheads="1" noChangeShapeType="1" noTextEdit="1"/>
              </p:cNvSpPr>
              <p:nvPr>
                <p:ph sz="quarter" idx="1"/>
              </p:nvPr>
            </p:nvSpPr>
            <p:spPr>
              <a:xfrm>
                <a:off x="348343" y="905691"/>
                <a:ext cx="11164388" cy="5886995"/>
              </a:xfrm>
              <a:blipFill>
                <a:blip r:embed="rId4"/>
                <a:stretch>
                  <a:fillRect l="-218" t="-829" b="-134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7727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17A-1907-4D00-9614-BCEE994B7B98}"/>
              </a:ext>
            </a:extLst>
          </p:cNvPr>
          <p:cNvSpPr>
            <a:spLocks noGrp="1"/>
          </p:cNvSpPr>
          <p:nvPr>
            <p:ph type="title"/>
          </p:nvPr>
        </p:nvSpPr>
        <p:spPr>
          <a:xfrm>
            <a:off x="254000" y="274638"/>
            <a:ext cx="11013440" cy="558482"/>
          </a:xfrm>
        </p:spPr>
        <p:txBody>
          <a:bodyPr>
            <a:normAutofit fontScale="90000"/>
          </a:bodyPr>
          <a:lstStyle/>
          <a:p>
            <a:pPr>
              <a:defRPr/>
            </a:pPr>
            <a:r>
              <a:rPr lang="en-CA" dirty="0"/>
              <a:t>Conditions for finding the Confidence Interval of the Mean:</a:t>
            </a:r>
          </a:p>
        </p:txBody>
      </p:sp>
      <p:sp>
        <p:nvSpPr>
          <p:cNvPr id="5124" name="Content Placeholder 2">
            <a:extLst>
              <a:ext uri="{FF2B5EF4-FFF2-40B4-BE49-F238E27FC236}">
                <a16:creationId xmlns:a16="http://schemas.microsoft.com/office/drawing/2014/main" id="{C3473BF2-F03B-461E-9D06-87F24B90911A}"/>
              </a:ext>
            </a:extLst>
          </p:cNvPr>
          <p:cNvSpPr>
            <a:spLocks noGrp="1"/>
          </p:cNvSpPr>
          <p:nvPr>
            <p:ph sz="quarter" idx="1"/>
          </p:nvPr>
        </p:nvSpPr>
        <p:spPr>
          <a:xfrm>
            <a:off x="223520" y="1023938"/>
            <a:ext cx="11430000" cy="3124200"/>
          </a:xfrm>
        </p:spPr>
        <p:txBody>
          <a:bodyPr/>
          <a:lstStyle/>
          <a:p>
            <a:r>
              <a:rPr lang="en-US" altLang="en-US" sz="2200" dirty="0"/>
              <a:t>Conditions for using the general formula of C.I. for a population mean </a:t>
            </a:r>
            <a:r>
              <a:rPr lang="en-CA" altLang="en-US" sz="2500" i="1" dirty="0"/>
              <a:t>µ</a:t>
            </a:r>
            <a:r>
              <a:rPr lang="en-CA" altLang="en-US" sz="2000" i="1" dirty="0"/>
              <a:t> </a:t>
            </a:r>
            <a:r>
              <a:rPr lang="en-US" altLang="en-US" sz="2200" dirty="0"/>
              <a:t>:</a:t>
            </a:r>
          </a:p>
          <a:p>
            <a:pPr>
              <a:buFont typeface="Wingdings" panose="05000000000000000000" pitchFamily="2" charset="2"/>
              <a:buNone/>
            </a:pPr>
            <a:r>
              <a:rPr lang="en-US" altLang="en-US" sz="2200" dirty="0"/>
              <a:t>1.  </a:t>
            </a:r>
            <a:r>
              <a:rPr lang="en-US" altLang="en-US" sz="2200" i="1" dirty="0"/>
              <a:t>x</a:t>
            </a:r>
            <a:r>
              <a:rPr lang="en-US" altLang="en-US" sz="2200" dirty="0"/>
              <a:t>  must be from a Simple Random Sample</a:t>
            </a:r>
          </a:p>
          <a:p>
            <a:pPr>
              <a:buFont typeface="Wingdings" panose="05000000000000000000" pitchFamily="2" charset="2"/>
              <a:buNone/>
            </a:pPr>
            <a:r>
              <a:rPr lang="en-US" altLang="en-US" sz="2200" dirty="0"/>
              <a:t>2. The sample size “</a:t>
            </a:r>
            <a:r>
              <a:rPr lang="en-US" altLang="en-US" sz="2200" i="1" dirty="0"/>
              <a:t>n” </a:t>
            </a:r>
            <a:r>
              <a:rPr lang="en-US" altLang="en-US" sz="2200" dirty="0"/>
              <a:t>must be at least 30 – C.L.T., so that the distribution of “x” will be normally distribute</a:t>
            </a:r>
            <a:endParaRPr lang="en-US" altLang="en-US" sz="2200" i="1" dirty="0"/>
          </a:p>
          <a:p>
            <a:pPr>
              <a:buFont typeface="Wingdings" panose="05000000000000000000" pitchFamily="2" charset="2"/>
              <a:buNone/>
            </a:pPr>
            <a:r>
              <a:rPr lang="en-US" altLang="en-US" sz="2200" dirty="0"/>
              <a:t>3. Population mean is </a:t>
            </a:r>
            <a:r>
              <a:rPr lang="en-US" altLang="en-US" sz="2200" i="1" dirty="0"/>
              <a:t>unknown</a:t>
            </a:r>
            <a:r>
              <a:rPr lang="en-US" altLang="en-US" sz="2200" dirty="0"/>
              <a:t> BUT and the population standard deviation </a:t>
            </a:r>
            <a:r>
              <a:rPr lang="el-GR" altLang="en-US" i="1" dirty="0"/>
              <a:t>σ </a:t>
            </a:r>
            <a:r>
              <a:rPr lang="en-CA" altLang="en-US" i="1" dirty="0"/>
              <a:t>is </a:t>
            </a:r>
            <a:r>
              <a:rPr lang="en-US" altLang="en-US" sz="2200" dirty="0"/>
              <a:t>KNOWN and given</a:t>
            </a:r>
          </a:p>
          <a:p>
            <a:r>
              <a:rPr lang="en-US" altLang="en-US" sz="2200" dirty="0"/>
              <a:t>A level C % confidence interval for </a:t>
            </a:r>
            <a:r>
              <a:rPr lang="en-CA" altLang="en-US" sz="2000" i="1" dirty="0"/>
              <a:t>µ </a:t>
            </a:r>
            <a:r>
              <a:rPr lang="en-US" altLang="en-US" sz="2200" dirty="0"/>
              <a:t>is given by the formula:</a:t>
            </a:r>
          </a:p>
        </p:txBody>
      </p:sp>
      <p:graphicFrame>
        <p:nvGraphicFramePr>
          <p:cNvPr id="5122" name="Object 4">
            <a:extLst>
              <a:ext uri="{FF2B5EF4-FFF2-40B4-BE49-F238E27FC236}">
                <a16:creationId xmlns:a16="http://schemas.microsoft.com/office/drawing/2014/main" id="{57B85183-CEA4-4CB4-ACD6-B4ABBDEC6BA2}"/>
              </a:ext>
            </a:extLst>
          </p:cNvPr>
          <p:cNvGraphicFramePr>
            <a:graphicFrameLocks noChangeAspect="1"/>
          </p:cNvGraphicFramePr>
          <p:nvPr/>
        </p:nvGraphicFramePr>
        <p:xfrm>
          <a:off x="2533650" y="4110038"/>
          <a:ext cx="1824038" cy="1020762"/>
        </p:xfrm>
        <a:graphic>
          <a:graphicData uri="http://schemas.openxmlformats.org/presentationml/2006/ole">
            <mc:AlternateContent xmlns:mc="http://schemas.openxmlformats.org/markup-compatibility/2006">
              <mc:Choice xmlns:v="urn:schemas-microsoft-com:vml" Requires="v">
                <p:oleObj name="Equation" r:id="rId4" imgW="749300" imgH="419100" progId="Equation.DSMT4">
                  <p:embed/>
                </p:oleObj>
              </mc:Choice>
              <mc:Fallback>
                <p:oleObj name="Equation" r:id="rId4" imgW="749300" imgH="419100" progId="Equation.DSMT4">
                  <p:embed/>
                  <p:pic>
                    <p:nvPicPr>
                      <p:cNvPr id="5122" name="Object 4">
                        <a:extLst>
                          <a:ext uri="{FF2B5EF4-FFF2-40B4-BE49-F238E27FC236}">
                            <a16:creationId xmlns:a16="http://schemas.microsoft.com/office/drawing/2014/main" id="{57B85183-CEA4-4CB4-ACD6-B4ABBDEC6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4110038"/>
                        <a:ext cx="1824038"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8">
            <a:extLst>
              <a:ext uri="{FF2B5EF4-FFF2-40B4-BE49-F238E27FC236}">
                <a16:creationId xmlns:a16="http://schemas.microsoft.com/office/drawing/2014/main" id="{16E21377-94E5-4C84-A303-8D319DBD6EB2}"/>
              </a:ext>
            </a:extLst>
          </p:cNvPr>
          <p:cNvSpPr txBox="1">
            <a:spLocks noChangeArrowheads="1"/>
          </p:cNvSpPr>
          <p:nvPr/>
        </p:nvSpPr>
        <p:spPr bwMode="auto">
          <a:xfrm>
            <a:off x="2193925" y="1793875"/>
            <a:ext cx="339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a:t>
            </a:r>
          </a:p>
        </p:txBody>
      </p:sp>
      <p:sp>
        <p:nvSpPr>
          <p:cNvPr id="6" name="Content Placeholder 2">
            <a:extLst>
              <a:ext uri="{FF2B5EF4-FFF2-40B4-BE49-F238E27FC236}">
                <a16:creationId xmlns:a16="http://schemas.microsoft.com/office/drawing/2014/main" id="{2387EDC7-7C00-49E4-A974-CDE9E32C3BCF}"/>
              </a:ext>
            </a:extLst>
          </p:cNvPr>
          <p:cNvSpPr txBox="1">
            <a:spLocks/>
          </p:cNvSpPr>
          <p:nvPr/>
        </p:nvSpPr>
        <p:spPr bwMode="auto">
          <a:xfrm>
            <a:off x="243840" y="5505450"/>
            <a:ext cx="10617200" cy="1192213"/>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100" dirty="0">
                <a:latin typeface="+mn-lt"/>
                <a:cs typeface="+mn-cs"/>
              </a:rPr>
              <a:t>The margin of error only covers random sampling errors</a:t>
            </a:r>
          </a:p>
          <a:p>
            <a:pPr marL="730250" lvl="1" indent="-273050">
              <a:spcBef>
                <a:spcPts val="600"/>
              </a:spcBef>
              <a:buClr>
                <a:schemeClr val="accent1"/>
              </a:buClr>
              <a:buSzPct val="70000"/>
              <a:buFont typeface="Wingdings" pitchFamily="2" charset="2"/>
              <a:buChar char=""/>
              <a:defRPr/>
            </a:pPr>
            <a:r>
              <a:rPr lang="en-CA" sz="2100" dirty="0">
                <a:latin typeface="+mn-lt"/>
                <a:cs typeface="+mn-cs"/>
              </a:rPr>
              <a:t>Things like under-coverage, non-response, poor sampling designs can cause additional errors</a:t>
            </a:r>
            <a:endParaRPr lang="en-US" sz="2100" dirty="0">
              <a:latin typeface="+mn-lt"/>
              <a:cs typeface="+mn-cs"/>
            </a:endParaRPr>
          </a:p>
        </p:txBody>
      </p:sp>
      <p:graphicFrame>
        <p:nvGraphicFramePr>
          <p:cNvPr id="7" name="Object 4">
            <a:extLst>
              <a:ext uri="{FF2B5EF4-FFF2-40B4-BE49-F238E27FC236}">
                <a16:creationId xmlns:a16="http://schemas.microsoft.com/office/drawing/2014/main" id="{BE2FB85E-BFF9-444A-ACF7-32A0D92B9AA3}"/>
              </a:ext>
            </a:extLst>
          </p:cNvPr>
          <p:cNvGraphicFramePr>
            <a:graphicFrameLocks noChangeAspect="1"/>
          </p:cNvGraphicFramePr>
          <p:nvPr/>
        </p:nvGraphicFramePr>
        <p:xfrm>
          <a:off x="5002213" y="4213225"/>
          <a:ext cx="3359150" cy="852488"/>
        </p:xfrm>
        <a:graphic>
          <a:graphicData uri="http://schemas.openxmlformats.org/presentationml/2006/ole">
            <mc:AlternateContent xmlns:mc="http://schemas.openxmlformats.org/markup-compatibility/2006">
              <mc:Choice xmlns:v="urn:schemas-microsoft-com:vml" Requires="v">
                <p:oleObj name="Equation" r:id="rId6" imgW="1803400" imgH="457200" progId="Equation.DSMT4">
                  <p:embed/>
                </p:oleObj>
              </mc:Choice>
              <mc:Fallback>
                <p:oleObj name="Equation" r:id="rId6" imgW="1803400" imgH="457200" progId="Equation.DSMT4">
                  <p:embed/>
                  <p:pic>
                    <p:nvPicPr>
                      <p:cNvPr id="7" name="Object 4">
                        <a:extLst>
                          <a:ext uri="{FF2B5EF4-FFF2-40B4-BE49-F238E27FC236}">
                            <a16:creationId xmlns:a16="http://schemas.microsoft.com/office/drawing/2014/main" id="{BE2FB85E-BFF9-444A-ACF7-32A0D92B9A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213" y="4213225"/>
                        <a:ext cx="33591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3F77E488-ACAF-46CE-B27E-C017D0185364}"/>
              </a:ext>
            </a:extLst>
          </p:cNvPr>
          <p:cNvSpPr txBox="1"/>
          <p:nvPr/>
        </p:nvSpPr>
        <p:spPr>
          <a:xfrm>
            <a:off x="4940300" y="4932363"/>
            <a:ext cx="1824038" cy="385762"/>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Lower Bound</a:t>
            </a:r>
          </a:p>
        </p:txBody>
      </p:sp>
      <p:sp>
        <p:nvSpPr>
          <p:cNvPr id="9" name="TextBox 8">
            <a:extLst>
              <a:ext uri="{FF2B5EF4-FFF2-40B4-BE49-F238E27FC236}">
                <a16:creationId xmlns:a16="http://schemas.microsoft.com/office/drawing/2014/main" id="{8191AC90-12C7-43BD-9CF4-32A088E4BFCE}"/>
              </a:ext>
            </a:extLst>
          </p:cNvPr>
          <p:cNvSpPr txBox="1"/>
          <p:nvPr/>
        </p:nvSpPr>
        <p:spPr>
          <a:xfrm>
            <a:off x="7161213" y="4999038"/>
            <a:ext cx="1824037" cy="384175"/>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Upper Bound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blinds(horizontal)">
                                      <p:cBhvr>
                                        <p:cTn id="7" dur="500"/>
                                        <p:tgtEl>
                                          <p:spTgt spid="5124">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Effect transition="in" filter="blinds(horizontal)">
                                      <p:cBhvr>
                                        <p:cTn id="15" dur="500"/>
                                        <p:tgtEl>
                                          <p:spTgt spid="51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124">
                                            <p:txEl>
                                              <p:pRg st="3" end="3"/>
                                            </p:txEl>
                                          </p:spTgt>
                                        </p:tgtEl>
                                        <p:attrNameLst>
                                          <p:attrName>style.visibility</p:attrName>
                                        </p:attrNameLst>
                                      </p:cBhvr>
                                      <p:to>
                                        <p:strVal val="visible"/>
                                      </p:to>
                                    </p:set>
                                    <p:animEffect transition="in" filter="blinds(horizontal)">
                                      <p:cBhvr>
                                        <p:cTn id="20" dur="500"/>
                                        <p:tgtEl>
                                          <p:spTgt spid="512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Effect transition="in" filter="blinds(horizontal)">
                                      <p:cBhvr>
                                        <p:cTn id="25" dur="500"/>
                                        <p:tgtEl>
                                          <p:spTgt spid="512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blinds(horizontal)">
                                      <p:cBhvr>
                                        <p:cTn id="30" dur="500"/>
                                        <p:tgtEl>
                                          <p:spTgt spid="5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blinds(horizontal)">
                                      <p:cBhvr>
                                        <p:cTn id="50" dur="500"/>
                                        <p:tgtEl>
                                          <p:spTgt spid="6">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blinds(horizontal)">
                                      <p:cBhvr>
                                        <p:cTn id="5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42AC44-94E3-4FB4-A8C4-799927771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2992438"/>
            <a:ext cx="5583238"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a:extLst>
              <a:ext uri="{FF2B5EF4-FFF2-40B4-BE49-F238E27FC236}">
                <a16:creationId xmlns:a16="http://schemas.microsoft.com/office/drawing/2014/main" id="{8C452C0D-390B-49A5-9CAD-388146E1C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 y="74930"/>
            <a:ext cx="11906391" cy="145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E0ADA9E-6E72-4ED5-905C-4B3A4B791EBE}"/>
              </a:ext>
            </a:extLst>
          </p:cNvPr>
          <p:cNvSpPr txBox="1"/>
          <p:nvPr/>
        </p:nvSpPr>
        <p:spPr>
          <a:xfrm>
            <a:off x="1839913" y="1857375"/>
            <a:ext cx="6750050" cy="400050"/>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We are given the average cost to be $47.52, so </a:t>
            </a:r>
            <a:r>
              <a:rPr lang="en-CA" sz="2000" dirty="0">
                <a:solidFill>
                  <a:srgbClr val="FF0000"/>
                </a:solidFill>
                <a:latin typeface="+mj-lt"/>
                <a:cs typeface="Arial" charset="0"/>
              </a:rPr>
              <a:t> </a:t>
            </a:r>
            <a:r>
              <a:rPr lang="en-CA" sz="2000" i="1" dirty="0">
                <a:solidFill>
                  <a:srgbClr val="FF0000"/>
                </a:solidFill>
                <a:latin typeface="Arial" charset="0"/>
                <a:cs typeface="Arial" charset="0"/>
              </a:rPr>
              <a:t>µ</a:t>
            </a:r>
            <a:r>
              <a:rPr lang="en-CA" sz="2000" i="1" baseline="-25000" dirty="0">
                <a:solidFill>
                  <a:srgbClr val="FF0000"/>
                </a:solidFill>
                <a:latin typeface="Arial" charset="0"/>
                <a:cs typeface="Arial" charset="0"/>
              </a:rPr>
              <a:t>x</a:t>
            </a:r>
            <a:r>
              <a:rPr lang="en-CA" sz="2000" i="1" dirty="0">
                <a:solidFill>
                  <a:srgbClr val="FF0000"/>
                </a:solidFill>
                <a:latin typeface="Arial" charset="0"/>
                <a:cs typeface="Arial" charset="0"/>
              </a:rPr>
              <a:t> = </a:t>
            </a:r>
            <a:r>
              <a:rPr lang="en-CA" sz="1900" dirty="0">
                <a:solidFill>
                  <a:srgbClr val="FF0000"/>
                </a:solidFill>
                <a:cs typeface="Arial" charset="0"/>
              </a:rPr>
              <a:t>$47.52</a:t>
            </a:r>
            <a:endParaRPr lang="en-CA" sz="1900" dirty="0">
              <a:solidFill>
                <a:srgbClr val="FF0000"/>
              </a:solidFill>
              <a:latin typeface="+mj-lt"/>
              <a:cs typeface="Arial" charset="0"/>
            </a:endParaRPr>
          </a:p>
        </p:txBody>
      </p:sp>
      <p:sp>
        <p:nvSpPr>
          <p:cNvPr id="7" name="TextBox 6">
            <a:extLst>
              <a:ext uri="{FF2B5EF4-FFF2-40B4-BE49-F238E27FC236}">
                <a16:creationId xmlns:a16="http://schemas.microsoft.com/office/drawing/2014/main" id="{AA3D404B-6577-4B6E-9B90-AB158F621C0A}"/>
              </a:ext>
            </a:extLst>
          </p:cNvPr>
          <p:cNvSpPr txBox="1"/>
          <p:nvPr/>
        </p:nvSpPr>
        <p:spPr>
          <a:xfrm>
            <a:off x="1839913" y="2352675"/>
            <a:ext cx="6750050" cy="400050"/>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The parameter </a:t>
            </a:r>
            <a:r>
              <a:rPr lang="el-GR" sz="2000" i="1" dirty="0">
                <a:solidFill>
                  <a:srgbClr val="FF0000"/>
                </a:solidFill>
                <a:latin typeface="Arial" charset="0"/>
                <a:cs typeface="Arial" charset="0"/>
              </a:rPr>
              <a:t>σ</a:t>
            </a:r>
            <a:r>
              <a:rPr lang="en-CA" sz="2000" i="1" dirty="0">
                <a:solidFill>
                  <a:srgbClr val="FF0000"/>
                </a:solidFill>
                <a:latin typeface="Arial" charset="0"/>
                <a:cs typeface="Arial" charset="0"/>
              </a:rPr>
              <a:t> </a:t>
            </a:r>
            <a:r>
              <a:rPr lang="en-CA" sz="1900" dirty="0">
                <a:solidFill>
                  <a:srgbClr val="FF0000"/>
                </a:solidFill>
                <a:latin typeface="+mj-lt"/>
                <a:cs typeface="Arial" charset="0"/>
              </a:rPr>
              <a:t>(SD) is $1.59 with a sample size n=10, so </a:t>
            </a:r>
          </a:p>
        </p:txBody>
      </p:sp>
      <p:graphicFrame>
        <p:nvGraphicFramePr>
          <p:cNvPr id="8" name="Object 4">
            <a:extLst>
              <a:ext uri="{FF2B5EF4-FFF2-40B4-BE49-F238E27FC236}">
                <a16:creationId xmlns:a16="http://schemas.microsoft.com/office/drawing/2014/main" id="{7320B03B-F769-4622-A99E-2EB2696BA8EC}"/>
              </a:ext>
            </a:extLst>
          </p:cNvPr>
          <p:cNvGraphicFramePr>
            <a:graphicFrameLocks noChangeAspect="1"/>
          </p:cNvGraphicFramePr>
          <p:nvPr/>
        </p:nvGraphicFramePr>
        <p:xfrm>
          <a:off x="8683625" y="2184400"/>
          <a:ext cx="1270000" cy="736600"/>
        </p:xfrm>
        <a:graphic>
          <a:graphicData uri="http://schemas.openxmlformats.org/presentationml/2006/ole">
            <mc:AlternateContent xmlns:mc="http://schemas.openxmlformats.org/markup-compatibility/2006">
              <mc:Choice xmlns:v="urn:schemas-microsoft-com:vml" Requires="v">
                <p:oleObj name="Equation" r:id="rId6" imgW="723586" imgH="418918" progId="Equation.DSMT4">
                  <p:embed/>
                </p:oleObj>
              </mc:Choice>
              <mc:Fallback>
                <p:oleObj name="Equation" r:id="rId6" imgW="723586" imgH="418918" progId="Equation.DSMT4">
                  <p:embed/>
                  <p:pic>
                    <p:nvPicPr>
                      <p:cNvPr id="8" name="Object 4">
                        <a:extLst>
                          <a:ext uri="{FF2B5EF4-FFF2-40B4-BE49-F238E27FC236}">
                            <a16:creationId xmlns:a16="http://schemas.microsoft.com/office/drawing/2014/main" id="{7320B03B-F769-4622-A99E-2EB2696BA8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625" y="2184400"/>
                        <a:ext cx="1270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813A2D4C-BDE6-4EBA-9FC1-8A1C918C1C5F}"/>
              </a:ext>
            </a:extLst>
          </p:cNvPr>
          <p:cNvSpPr txBox="1"/>
          <p:nvPr/>
        </p:nvSpPr>
        <p:spPr>
          <a:xfrm>
            <a:off x="1839913" y="2921000"/>
            <a:ext cx="4598987" cy="385763"/>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We want a 98% CI, so find the z-value</a:t>
            </a:r>
          </a:p>
        </p:txBody>
      </p:sp>
      <p:sp>
        <p:nvSpPr>
          <p:cNvPr id="11" name="Oval 10">
            <a:extLst>
              <a:ext uri="{FF2B5EF4-FFF2-40B4-BE49-F238E27FC236}">
                <a16:creationId xmlns:a16="http://schemas.microsoft.com/office/drawing/2014/main" id="{9E741AB4-15EC-42FB-B342-E24072CD69AB}"/>
              </a:ext>
            </a:extLst>
          </p:cNvPr>
          <p:cNvSpPr/>
          <p:nvPr/>
        </p:nvSpPr>
        <p:spPr>
          <a:xfrm>
            <a:off x="3376613" y="5934075"/>
            <a:ext cx="973137" cy="212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2" name="Object 4">
            <a:extLst>
              <a:ext uri="{FF2B5EF4-FFF2-40B4-BE49-F238E27FC236}">
                <a16:creationId xmlns:a16="http://schemas.microsoft.com/office/drawing/2014/main" id="{7D645431-2B0E-489B-B9DB-7567A311F07C}"/>
              </a:ext>
            </a:extLst>
          </p:cNvPr>
          <p:cNvGraphicFramePr>
            <a:graphicFrameLocks noChangeAspect="1"/>
          </p:cNvGraphicFramePr>
          <p:nvPr/>
        </p:nvGraphicFramePr>
        <p:xfrm>
          <a:off x="6280150" y="2921000"/>
          <a:ext cx="1049338" cy="357188"/>
        </p:xfrm>
        <a:graphic>
          <a:graphicData uri="http://schemas.openxmlformats.org/presentationml/2006/ole">
            <mc:AlternateContent xmlns:mc="http://schemas.openxmlformats.org/markup-compatibility/2006">
              <mc:Choice xmlns:v="urn:schemas-microsoft-com:vml" Requires="v">
                <p:oleObj name="Equation" r:id="rId8" imgW="596641" imgH="203112" progId="Equation.DSMT4">
                  <p:embed/>
                </p:oleObj>
              </mc:Choice>
              <mc:Fallback>
                <p:oleObj name="Equation" r:id="rId8" imgW="596641" imgH="203112" progId="Equation.DSMT4">
                  <p:embed/>
                  <p:pic>
                    <p:nvPicPr>
                      <p:cNvPr id="12" name="Object 4">
                        <a:extLst>
                          <a:ext uri="{FF2B5EF4-FFF2-40B4-BE49-F238E27FC236}">
                            <a16:creationId xmlns:a16="http://schemas.microsoft.com/office/drawing/2014/main" id="{7D645431-2B0E-489B-B9DB-7567A311F0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0150" y="2921000"/>
                        <a:ext cx="10493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5">
            <a:extLst>
              <a:ext uri="{FF2B5EF4-FFF2-40B4-BE49-F238E27FC236}">
                <a16:creationId xmlns:a16="http://schemas.microsoft.com/office/drawing/2014/main" id="{53A36D8E-B34A-4660-AD7F-AE88874AE9AF}"/>
              </a:ext>
            </a:extLst>
          </p:cNvPr>
          <p:cNvGraphicFramePr>
            <a:graphicFrameLocks noChangeAspect="1"/>
          </p:cNvGraphicFramePr>
          <p:nvPr/>
        </p:nvGraphicFramePr>
        <p:xfrm>
          <a:off x="6438900" y="3260725"/>
          <a:ext cx="3676650" cy="844550"/>
        </p:xfrm>
        <a:graphic>
          <a:graphicData uri="http://schemas.openxmlformats.org/presentationml/2006/ole">
            <mc:AlternateContent xmlns:mc="http://schemas.openxmlformats.org/markup-compatibility/2006">
              <mc:Choice xmlns:v="urn:schemas-microsoft-com:vml" Requires="v">
                <p:oleObj name="Equation" r:id="rId10" imgW="1993900" imgH="457200" progId="Equation.DSMT4">
                  <p:embed/>
                </p:oleObj>
              </mc:Choice>
              <mc:Fallback>
                <p:oleObj name="Equation" r:id="rId10" imgW="1993900" imgH="457200" progId="Equation.DSMT4">
                  <p:embed/>
                  <p:pic>
                    <p:nvPicPr>
                      <p:cNvPr id="13" name="Object 5">
                        <a:extLst>
                          <a:ext uri="{FF2B5EF4-FFF2-40B4-BE49-F238E27FC236}">
                            <a16:creationId xmlns:a16="http://schemas.microsoft.com/office/drawing/2014/main" id="{53A36D8E-B34A-4660-AD7F-AE88874AE9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3260725"/>
                        <a:ext cx="36766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C43F417A-A20C-4B19-8309-897216D72878}"/>
              </a:ext>
            </a:extLst>
          </p:cNvPr>
          <p:cNvGraphicFramePr>
            <a:graphicFrameLocks noChangeAspect="1"/>
          </p:cNvGraphicFramePr>
          <p:nvPr/>
        </p:nvGraphicFramePr>
        <p:xfrm>
          <a:off x="7526338" y="4111625"/>
          <a:ext cx="2014537" cy="328613"/>
        </p:xfrm>
        <a:graphic>
          <a:graphicData uri="http://schemas.openxmlformats.org/presentationml/2006/ole">
            <mc:AlternateContent xmlns:mc="http://schemas.openxmlformats.org/markup-compatibility/2006">
              <mc:Choice xmlns:v="urn:schemas-microsoft-com:vml" Requires="v">
                <p:oleObj name="Equation" r:id="rId12" imgW="1091726" imgH="177723" progId="Equation.DSMT4">
                  <p:embed/>
                </p:oleObj>
              </mc:Choice>
              <mc:Fallback>
                <p:oleObj name="Equation" r:id="rId12" imgW="1091726" imgH="177723" progId="Equation.DSMT4">
                  <p:embed/>
                  <p:pic>
                    <p:nvPicPr>
                      <p:cNvPr id="14" name="Object 5">
                        <a:extLst>
                          <a:ext uri="{FF2B5EF4-FFF2-40B4-BE49-F238E27FC236}">
                            <a16:creationId xmlns:a16="http://schemas.microsoft.com/office/drawing/2014/main" id="{C43F417A-A20C-4B19-8309-897216D728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6338" y="4111625"/>
                        <a:ext cx="2014537"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9AC538EA-7FF2-4E1C-AE11-83CC23970C43}"/>
              </a:ext>
            </a:extLst>
          </p:cNvPr>
          <p:cNvSpPr txBox="1"/>
          <p:nvPr/>
        </p:nvSpPr>
        <p:spPr>
          <a:xfrm>
            <a:off x="7526338" y="4649788"/>
            <a:ext cx="1812925" cy="385762"/>
          </a:xfrm>
          <a:prstGeom prst="rect">
            <a:avLst/>
          </a:prstGeom>
          <a:solidFill>
            <a:schemeClr val="bg1"/>
          </a:solidFill>
        </p:spPr>
        <p:txBody>
          <a:bodyPr>
            <a:spAutoFit/>
          </a:bodyPr>
          <a:lstStyle/>
          <a:p>
            <a:pPr eaLnBrk="1" hangingPunct="1">
              <a:defRPr/>
            </a:pPr>
            <a:r>
              <a:rPr lang="en-CA" sz="1900" dirty="0">
                <a:solidFill>
                  <a:srgbClr val="FF0000"/>
                </a:solidFill>
                <a:latin typeface="+mj-lt"/>
                <a:cs typeface="Arial" charset="0"/>
              </a:rPr>
              <a:t>Answer: “B”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mph" presetSubtype="0" fill="hold" grpId="1" nodeType="clickEffect">
                                  <p:stCondLst>
                                    <p:cond delay="0"/>
                                  </p:stCondLst>
                                  <p:childTnLst>
                                    <p:anim calcmode="discrete" valueType="str">
                                      <p:cBhvr>
                                        <p:cTn id="3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1" grpId="1"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6F97989D-7500-4774-A8D6-68B7D35AC5C2}"/>
              </a:ext>
            </a:extLst>
          </p:cNvPr>
          <p:cNvSpPr txBox="1">
            <a:spLocks/>
          </p:cNvSpPr>
          <p:nvPr/>
        </p:nvSpPr>
        <p:spPr bwMode="auto">
          <a:xfrm>
            <a:off x="162560" y="76200"/>
            <a:ext cx="1177544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Ex: The following test scores is obtained from an SRS from a normal population.  Construct 95% confidence intervals for</a:t>
            </a:r>
            <a:r>
              <a:rPr lang="en-CA" altLang="en-US" i="1" dirty="0"/>
              <a:t> µ</a:t>
            </a:r>
            <a:r>
              <a:rPr lang="en-US" altLang="en-US" dirty="0"/>
              <a:t> given that </a:t>
            </a:r>
            <a:r>
              <a:rPr lang="el-GR" altLang="en-US" i="1" dirty="0"/>
              <a:t>σ</a:t>
            </a:r>
            <a:r>
              <a:rPr lang="en-CA" altLang="en-US" i="1" dirty="0"/>
              <a:t>= 3. </a:t>
            </a:r>
            <a:r>
              <a:rPr lang="en-US" altLang="en-US" dirty="0"/>
              <a:t>Scores from sample: </a:t>
            </a:r>
            <a:endParaRPr lang="en-CA" altLang="en-US" dirty="0"/>
          </a:p>
          <a:p>
            <a:pPr>
              <a:buFont typeface="Wingdings" panose="05000000000000000000" pitchFamily="2" charset="2"/>
              <a:buNone/>
            </a:pPr>
            <a:endParaRPr lang="en-CA" altLang="en-US" dirty="0"/>
          </a:p>
        </p:txBody>
      </p:sp>
      <p:graphicFrame>
        <p:nvGraphicFramePr>
          <p:cNvPr id="29699" name="Object 4">
            <a:extLst>
              <a:ext uri="{FF2B5EF4-FFF2-40B4-BE49-F238E27FC236}">
                <a16:creationId xmlns:a16="http://schemas.microsoft.com/office/drawing/2014/main" id="{84D1C871-CE40-418D-B03C-6EA6FB03A054}"/>
              </a:ext>
            </a:extLst>
          </p:cNvPr>
          <p:cNvGraphicFramePr>
            <a:graphicFrameLocks noChangeAspect="1"/>
          </p:cNvGraphicFramePr>
          <p:nvPr>
            <p:extLst>
              <p:ext uri="{D42A27DB-BD31-4B8C-83A1-F6EECF244321}">
                <p14:modId xmlns:p14="http://schemas.microsoft.com/office/powerpoint/2010/main" val="3186416637"/>
              </p:ext>
            </p:extLst>
          </p:nvPr>
        </p:nvGraphicFramePr>
        <p:xfrm>
          <a:off x="3114675" y="987108"/>
          <a:ext cx="5246688" cy="409575"/>
        </p:xfrm>
        <a:graphic>
          <a:graphicData uri="http://schemas.openxmlformats.org/presentationml/2006/ole">
            <mc:AlternateContent xmlns:mc="http://schemas.openxmlformats.org/markup-compatibility/2006">
              <mc:Choice xmlns:v="urn:schemas-microsoft-com:vml" Requires="v">
                <p:oleObj name="Equation" r:id="rId4" imgW="2603500" imgH="203200" progId="Equation.DSMT4">
                  <p:embed/>
                </p:oleObj>
              </mc:Choice>
              <mc:Fallback>
                <p:oleObj name="Equation" r:id="rId4" imgW="2603500" imgH="203200" progId="Equation.DSMT4">
                  <p:embed/>
                  <p:pic>
                    <p:nvPicPr>
                      <p:cNvPr id="29699" name="Object 4">
                        <a:extLst>
                          <a:ext uri="{FF2B5EF4-FFF2-40B4-BE49-F238E27FC236}">
                            <a16:creationId xmlns:a16="http://schemas.microsoft.com/office/drawing/2014/main" id="{84D1C871-CE40-418D-B03C-6EA6FB03A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675" y="987108"/>
                        <a:ext cx="5246688"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Content Placeholder 2">
            <a:extLst>
              <a:ext uri="{FF2B5EF4-FFF2-40B4-BE49-F238E27FC236}">
                <a16:creationId xmlns:a16="http://schemas.microsoft.com/office/drawing/2014/main" id="{EF7D57B1-0453-4816-A56F-CAA4A15F0787}"/>
              </a:ext>
            </a:extLst>
          </p:cNvPr>
          <p:cNvSpPr txBox="1">
            <a:spLocks/>
          </p:cNvSpPr>
          <p:nvPr/>
        </p:nvSpPr>
        <p:spPr bwMode="auto">
          <a:xfrm>
            <a:off x="242253" y="1453198"/>
            <a:ext cx="874553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a) Construct a 95% C.I. for</a:t>
            </a:r>
            <a:r>
              <a:rPr lang="en-CA" altLang="en-US" i="1" dirty="0"/>
              <a:t> µ</a:t>
            </a:r>
          </a:p>
          <a:p>
            <a:pPr>
              <a:buFont typeface="Wingdings" panose="05000000000000000000" pitchFamily="2" charset="2"/>
              <a:buNone/>
            </a:pPr>
            <a:r>
              <a:rPr lang="en-CA" altLang="en-US" dirty="0"/>
              <a:t>b) Interpret the C.I. in context </a:t>
            </a:r>
          </a:p>
          <a:p>
            <a:pPr>
              <a:buFont typeface="Wingdings" panose="05000000000000000000" pitchFamily="2" charset="2"/>
              <a:buNone/>
            </a:pPr>
            <a:endParaRPr lang="en-CA" altLang="en-US" dirty="0"/>
          </a:p>
        </p:txBody>
      </p:sp>
      <p:pic>
        <p:nvPicPr>
          <p:cNvPr id="7" name="Picture 4">
            <a:extLst>
              <a:ext uri="{FF2B5EF4-FFF2-40B4-BE49-F238E27FC236}">
                <a16:creationId xmlns:a16="http://schemas.microsoft.com/office/drawing/2014/main" id="{41F44183-343D-446D-9D44-2D47BCA0C7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688" y="3684588"/>
            <a:ext cx="23145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FD8BE72F-7EB4-44CC-B354-BC2063D571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638" y="5391150"/>
            <a:ext cx="23526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3D6F5D20-57F5-43F4-87FD-358B426AB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3205163"/>
            <a:ext cx="20621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B107D023-5E79-4CB0-B231-01B75F8384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0313" y="3065463"/>
            <a:ext cx="27051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B81827-E6C8-4F42-82FC-1060F11C5CA8}"/>
              </a:ext>
            </a:extLst>
          </p:cNvPr>
          <p:cNvSpPr txBox="1"/>
          <p:nvPr/>
        </p:nvSpPr>
        <p:spPr>
          <a:xfrm>
            <a:off x="1717675" y="2697163"/>
            <a:ext cx="2774950" cy="369887"/>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Input the values into L</a:t>
            </a:r>
            <a:r>
              <a:rPr lang="en-CA" baseline="-25000" dirty="0">
                <a:solidFill>
                  <a:srgbClr val="FF0000"/>
                </a:solidFill>
                <a:latin typeface="+mj-lt"/>
                <a:cs typeface="Arial" charset="0"/>
              </a:rPr>
              <a:t>1</a:t>
            </a:r>
          </a:p>
        </p:txBody>
      </p:sp>
      <p:sp>
        <p:nvSpPr>
          <p:cNvPr id="12" name="TextBox 11">
            <a:extLst>
              <a:ext uri="{FF2B5EF4-FFF2-40B4-BE49-F238E27FC236}">
                <a16:creationId xmlns:a16="http://schemas.microsoft.com/office/drawing/2014/main" id="{80DF9E64-0160-4C88-B3C5-CDDF76C8E387}"/>
              </a:ext>
            </a:extLst>
          </p:cNvPr>
          <p:cNvSpPr txBox="1"/>
          <p:nvPr/>
        </p:nvSpPr>
        <p:spPr>
          <a:xfrm>
            <a:off x="4737100" y="2681288"/>
            <a:ext cx="2078038" cy="646112"/>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Do a Z interval </a:t>
            </a:r>
            <a:br>
              <a:rPr lang="en-CA" dirty="0">
                <a:solidFill>
                  <a:srgbClr val="FF0000"/>
                </a:solidFill>
                <a:latin typeface="+mj-lt"/>
                <a:cs typeface="Arial" charset="0"/>
              </a:rPr>
            </a:br>
            <a:r>
              <a:rPr lang="en-CA" dirty="0">
                <a:solidFill>
                  <a:srgbClr val="FF0000"/>
                </a:solidFill>
                <a:latin typeface="+mj-lt"/>
                <a:cs typeface="Arial" charset="0"/>
              </a:rPr>
              <a:t>test on your Ti-83</a:t>
            </a:r>
            <a:endParaRPr lang="en-CA" baseline="-25000" dirty="0">
              <a:solidFill>
                <a:srgbClr val="FF0000"/>
              </a:solidFill>
              <a:latin typeface="+mj-lt"/>
              <a:cs typeface="Arial" charset="0"/>
            </a:endParaRPr>
          </a:p>
        </p:txBody>
      </p:sp>
      <p:sp>
        <p:nvSpPr>
          <p:cNvPr id="13" name="TextBox 12">
            <a:extLst>
              <a:ext uri="{FF2B5EF4-FFF2-40B4-BE49-F238E27FC236}">
                <a16:creationId xmlns:a16="http://schemas.microsoft.com/office/drawing/2014/main" id="{914572B2-97AF-4FEE-8920-26CC40B8B4F3}"/>
              </a:ext>
            </a:extLst>
          </p:cNvPr>
          <p:cNvSpPr txBox="1"/>
          <p:nvPr/>
        </p:nvSpPr>
        <p:spPr>
          <a:xfrm>
            <a:off x="4502150" y="3248025"/>
            <a:ext cx="835025" cy="369888"/>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Press:</a:t>
            </a:r>
            <a:endParaRPr lang="en-CA" baseline="-25000" dirty="0">
              <a:solidFill>
                <a:srgbClr val="FF0000"/>
              </a:solidFill>
              <a:latin typeface="+mj-lt"/>
              <a:cs typeface="Arial" charset="0"/>
            </a:endParaRPr>
          </a:p>
        </p:txBody>
      </p:sp>
      <p:sp>
        <p:nvSpPr>
          <p:cNvPr id="14" name="TextBox 13">
            <a:extLst>
              <a:ext uri="{FF2B5EF4-FFF2-40B4-BE49-F238E27FC236}">
                <a16:creationId xmlns:a16="http://schemas.microsoft.com/office/drawing/2014/main" id="{191E2854-837C-4995-9602-D8BB60716853}"/>
              </a:ext>
            </a:extLst>
          </p:cNvPr>
          <p:cNvSpPr txBox="1"/>
          <p:nvPr/>
        </p:nvSpPr>
        <p:spPr>
          <a:xfrm>
            <a:off x="5421313" y="3265488"/>
            <a:ext cx="804862" cy="368300"/>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STAT</a:t>
            </a:r>
            <a:endParaRPr lang="en-CA" baseline="-25000" dirty="0">
              <a:solidFill>
                <a:srgbClr val="FF0000"/>
              </a:solidFill>
              <a:latin typeface="+mj-lt"/>
              <a:cs typeface="Arial" charset="0"/>
            </a:endParaRPr>
          </a:p>
        </p:txBody>
      </p:sp>
      <p:sp>
        <p:nvSpPr>
          <p:cNvPr id="15" name="TextBox 14">
            <a:extLst>
              <a:ext uri="{FF2B5EF4-FFF2-40B4-BE49-F238E27FC236}">
                <a16:creationId xmlns:a16="http://schemas.microsoft.com/office/drawing/2014/main" id="{B26EF35A-538B-4207-BA14-4A3C3293E455}"/>
              </a:ext>
            </a:extLst>
          </p:cNvPr>
          <p:cNvSpPr txBox="1"/>
          <p:nvPr/>
        </p:nvSpPr>
        <p:spPr>
          <a:xfrm>
            <a:off x="6348413" y="3267075"/>
            <a:ext cx="950912" cy="369888"/>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TESTS</a:t>
            </a:r>
            <a:endParaRPr lang="en-CA" baseline="-25000" dirty="0">
              <a:solidFill>
                <a:srgbClr val="FF0000"/>
              </a:solidFill>
              <a:latin typeface="+mj-lt"/>
              <a:cs typeface="Arial" charset="0"/>
            </a:endParaRPr>
          </a:p>
        </p:txBody>
      </p:sp>
      <p:sp>
        <p:nvSpPr>
          <p:cNvPr id="16" name="TextBox 15">
            <a:extLst>
              <a:ext uri="{FF2B5EF4-FFF2-40B4-BE49-F238E27FC236}">
                <a16:creationId xmlns:a16="http://schemas.microsoft.com/office/drawing/2014/main" id="{E6D52B1B-5319-48CB-A26C-CAC17B384552}"/>
              </a:ext>
            </a:extLst>
          </p:cNvPr>
          <p:cNvSpPr txBox="1"/>
          <p:nvPr/>
        </p:nvSpPr>
        <p:spPr>
          <a:xfrm>
            <a:off x="1577975" y="5341938"/>
            <a:ext cx="2852738" cy="922337"/>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Choose “Data” if using</a:t>
            </a:r>
            <a:br>
              <a:rPr lang="en-CA" dirty="0">
                <a:solidFill>
                  <a:srgbClr val="FF0000"/>
                </a:solidFill>
                <a:latin typeface="+mj-lt"/>
                <a:cs typeface="Arial" charset="0"/>
              </a:rPr>
            </a:br>
            <a:r>
              <a:rPr lang="en-CA" dirty="0">
                <a:solidFill>
                  <a:srgbClr val="FF0000"/>
                </a:solidFill>
                <a:latin typeface="+mj-lt"/>
                <a:cs typeface="Arial" charset="0"/>
              </a:rPr>
              <a:t>values from L1.  Indicate</a:t>
            </a:r>
            <a:br>
              <a:rPr lang="en-CA" dirty="0">
                <a:solidFill>
                  <a:srgbClr val="FF0000"/>
                </a:solidFill>
                <a:latin typeface="+mj-lt"/>
                <a:cs typeface="Arial" charset="0"/>
              </a:rPr>
            </a:br>
            <a:r>
              <a:rPr lang="en-CA" dirty="0">
                <a:solidFill>
                  <a:srgbClr val="FF0000"/>
                </a:solidFill>
                <a:latin typeface="+mj-lt"/>
                <a:cs typeface="Arial" charset="0"/>
              </a:rPr>
              <a:t>the C-Level: 95%</a:t>
            </a:r>
            <a:endParaRPr lang="en-CA" baseline="-25000" dirty="0">
              <a:solidFill>
                <a:srgbClr val="FF0000"/>
              </a:solidFill>
              <a:latin typeface="+mj-lt"/>
              <a:cs typeface="Arial" charset="0"/>
            </a:endParaRPr>
          </a:p>
        </p:txBody>
      </p:sp>
      <p:sp>
        <p:nvSpPr>
          <p:cNvPr id="17" name="TextBox 16">
            <a:extLst>
              <a:ext uri="{FF2B5EF4-FFF2-40B4-BE49-F238E27FC236}">
                <a16:creationId xmlns:a16="http://schemas.microsoft.com/office/drawing/2014/main" id="{BA3DFEBA-CDAE-4615-82D6-FBCAB0998CAD}"/>
              </a:ext>
            </a:extLst>
          </p:cNvPr>
          <p:cNvSpPr txBox="1"/>
          <p:nvPr/>
        </p:nvSpPr>
        <p:spPr>
          <a:xfrm>
            <a:off x="2046288" y="6234113"/>
            <a:ext cx="1201737" cy="368300"/>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Calculate</a:t>
            </a:r>
            <a:endParaRPr lang="en-CA" baseline="-25000" dirty="0">
              <a:solidFill>
                <a:srgbClr val="FF0000"/>
              </a:solidFill>
              <a:latin typeface="+mj-lt"/>
              <a:cs typeface="Arial" charset="0"/>
            </a:endParaRPr>
          </a:p>
        </p:txBody>
      </p:sp>
      <p:sp>
        <p:nvSpPr>
          <p:cNvPr id="18" name="TextBox 17">
            <a:extLst>
              <a:ext uri="{FF2B5EF4-FFF2-40B4-BE49-F238E27FC236}">
                <a16:creationId xmlns:a16="http://schemas.microsoft.com/office/drawing/2014/main" id="{F7AA9B2E-DB2E-449A-9F57-AD7787585CF7}"/>
              </a:ext>
            </a:extLst>
          </p:cNvPr>
          <p:cNvSpPr txBox="1"/>
          <p:nvPr/>
        </p:nvSpPr>
        <p:spPr>
          <a:xfrm>
            <a:off x="7483475" y="2654300"/>
            <a:ext cx="1925638" cy="368300"/>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Indicate the C.I.</a:t>
            </a:r>
            <a:endParaRPr lang="en-CA" baseline="-25000" dirty="0">
              <a:solidFill>
                <a:srgbClr val="FF0000"/>
              </a:solidFill>
              <a:latin typeface="+mj-lt"/>
              <a:cs typeface="Arial" charset="0"/>
            </a:endParaRPr>
          </a:p>
        </p:txBody>
      </p:sp>
      <p:sp>
        <p:nvSpPr>
          <p:cNvPr id="20" name="TextBox 19">
            <a:extLst>
              <a:ext uri="{FF2B5EF4-FFF2-40B4-BE49-F238E27FC236}">
                <a16:creationId xmlns:a16="http://schemas.microsoft.com/office/drawing/2014/main" id="{5D66DF74-A7CA-4D10-A366-7409F8996B84}"/>
              </a:ext>
            </a:extLst>
          </p:cNvPr>
          <p:cNvSpPr txBox="1"/>
          <p:nvPr/>
        </p:nvSpPr>
        <p:spPr>
          <a:xfrm>
            <a:off x="7299325" y="4713198"/>
            <a:ext cx="3735387" cy="1200329"/>
          </a:xfrm>
          <a:prstGeom prst="rect">
            <a:avLst/>
          </a:prstGeom>
          <a:solidFill>
            <a:schemeClr val="bg1">
              <a:alpha val="86000"/>
            </a:schemeClr>
          </a:solidFill>
        </p:spPr>
        <p:txBody>
          <a:bodyPr>
            <a:spAutoFit/>
          </a:bodyPr>
          <a:lstStyle/>
          <a:p>
            <a:pPr eaLnBrk="1" hangingPunct="1">
              <a:defRPr/>
            </a:pPr>
            <a:r>
              <a:rPr lang="en-CA" dirty="0">
                <a:solidFill>
                  <a:srgbClr val="FF0000"/>
                </a:solidFill>
                <a:latin typeface="+mj-lt"/>
                <a:cs typeface="Arial" charset="0"/>
              </a:rPr>
              <a:t>We are 95% confident our confidence interval between 10.719 to 14.114 will capture the population mean test scores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7504F-C845-2B74-24B4-2B58AE33473B}"/>
              </a:ext>
            </a:extLst>
          </p:cNvPr>
          <p:cNvSpPr>
            <a:spLocks noGrp="1"/>
          </p:cNvSpPr>
          <p:nvPr>
            <p:ph sz="quarter" idx="1"/>
          </p:nvPr>
        </p:nvSpPr>
        <p:spPr>
          <a:xfrm>
            <a:off x="296091" y="363583"/>
            <a:ext cx="11086012" cy="4873752"/>
          </a:xfrm>
        </p:spPr>
        <p:txBody>
          <a:bodyPr/>
          <a:lstStyle/>
          <a:p>
            <a:pPr marL="0" indent="0">
              <a:buNone/>
            </a:pPr>
            <a:r>
              <a:rPr lang="en-US" dirty="0"/>
              <a:t>Ex: Suppose we collected a sample of 40 crocodile eggs and used the sample mean to create a 90% confidence interval between 90g to 130g for the mean weight.  </a:t>
            </a:r>
          </a:p>
          <a:p>
            <a:pPr marL="0" indent="0">
              <a:buNone/>
            </a:pPr>
            <a:r>
              <a:rPr lang="en-US" dirty="0" err="1"/>
              <a:t>i</a:t>
            </a:r>
            <a:r>
              <a:rPr lang="en-US" dirty="0"/>
              <a:t>) What is the sample mean?</a:t>
            </a:r>
          </a:p>
          <a:p>
            <a:pPr marL="0" indent="0">
              <a:buNone/>
            </a:pPr>
            <a:r>
              <a:rPr lang="en-US" dirty="0"/>
              <a:t>ii) What is the margin of error?</a:t>
            </a:r>
          </a:p>
          <a:p>
            <a:pPr marL="0" indent="0">
              <a:buNone/>
            </a:pPr>
            <a:r>
              <a:rPr lang="en-US" dirty="0"/>
              <a:t>iii) What is the population standard deviation for the weight of a crocodile egg?</a:t>
            </a:r>
          </a:p>
        </p:txBody>
      </p:sp>
    </p:spTree>
    <p:custDataLst>
      <p:tags r:id="rId1"/>
    </p:custDataLst>
    <p:extLst>
      <p:ext uri="{BB962C8B-B14F-4D97-AF65-F5344CB8AC3E}">
        <p14:creationId xmlns:p14="http://schemas.microsoft.com/office/powerpoint/2010/main" val="100306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B72DB-EAB8-FB14-1FA2-7D4C9E524AD3}"/>
              </a:ext>
            </a:extLst>
          </p:cNvPr>
          <p:cNvSpPr>
            <a:spLocks noGrp="1"/>
          </p:cNvSpPr>
          <p:nvPr>
            <p:ph sz="quarter" idx="1"/>
          </p:nvPr>
        </p:nvSpPr>
        <p:spPr>
          <a:xfrm>
            <a:off x="226423" y="154577"/>
            <a:ext cx="11277600" cy="6472645"/>
          </a:xfrm>
        </p:spPr>
        <p:txBody>
          <a:bodyPr/>
          <a:lstStyle/>
          <a:p>
            <a:pPr marL="0" indent="0">
              <a:buNone/>
            </a:pPr>
            <a:r>
              <a:rPr lang="en-US" dirty="0"/>
              <a:t>Indicate if each of the following statements is either TRUE or FALSE:</a:t>
            </a:r>
          </a:p>
          <a:p>
            <a:pPr marL="0" indent="0">
              <a:buNone/>
            </a:pPr>
            <a:r>
              <a:rPr lang="en-US" dirty="0"/>
              <a:t>a) Increasing sample sizes increases standard error</a:t>
            </a:r>
          </a:p>
          <a:p>
            <a:pPr marL="0" indent="0">
              <a:buNone/>
            </a:pPr>
            <a:endParaRPr lang="en-US" dirty="0"/>
          </a:p>
          <a:p>
            <a:pPr marL="0" indent="0">
              <a:buNone/>
            </a:pPr>
            <a:endParaRPr lang="en-US" dirty="0"/>
          </a:p>
          <a:p>
            <a:pPr marL="0" indent="0">
              <a:buNone/>
            </a:pPr>
            <a:r>
              <a:rPr lang="en-US" dirty="0"/>
              <a:t>b) Increasing sample size reduces the margin of error</a:t>
            </a:r>
          </a:p>
          <a:p>
            <a:pPr marL="0" indent="0">
              <a:buNone/>
            </a:pPr>
            <a:endParaRPr lang="en-US" dirty="0"/>
          </a:p>
          <a:p>
            <a:pPr marL="0" indent="0">
              <a:buNone/>
            </a:pPr>
            <a:endParaRPr lang="en-US" dirty="0"/>
          </a:p>
          <a:p>
            <a:pPr marL="0" indent="0">
              <a:buNone/>
            </a:pPr>
            <a:r>
              <a:rPr lang="en-US" dirty="0"/>
              <a:t>c) Increasing the level of confidence reduces the margin of error</a:t>
            </a:r>
          </a:p>
          <a:p>
            <a:pPr marL="0" indent="0">
              <a:buNone/>
            </a:pPr>
            <a:endParaRPr lang="en-US" dirty="0"/>
          </a:p>
          <a:p>
            <a:pPr marL="0" indent="0">
              <a:buNone/>
            </a:pPr>
            <a:endParaRPr lang="en-US" dirty="0"/>
          </a:p>
          <a:p>
            <a:pPr marL="0" indent="0">
              <a:buNone/>
            </a:pPr>
            <a:r>
              <a:rPr lang="en-US" dirty="0"/>
              <a:t>d) The average of “a” and “b” in a confidence interval [</a:t>
            </a:r>
            <a:r>
              <a:rPr lang="en-US" dirty="0" err="1"/>
              <a:t>a,b</a:t>
            </a:r>
            <a:r>
              <a:rPr lang="en-US" dirty="0"/>
              <a:t>] is equal to the sample mean</a:t>
            </a:r>
          </a:p>
        </p:txBody>
      </p:sp>
    </p:spTree>
    <p:custDataLst>
      <p:tags r:id="rId1"/>
    </p:custDataLst>
    <p:extLst>
      <p:ext uri="{BB962C8B-B14F-4D97-AF65-F5344CB8AC3E}">
        <p14:creationId xmlns:p14="http://schemas.microsoft.com/office/powerpoint/2010/main" val="159238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34B8-3460-4E65-863D-E864C89F241D}"/>
              </a:ext>
            </a:extLst>
          </p:cNvPr>
          <p:cNvSpPr>
            <a:spLocks noGrp="1"/>
          </p:cNvSpPr>
          <p:nvPr>
            <p:ph type="title"/>
          </p:nvPr>
        </p:nvSpPr>
        <p:spPr>
          <a:xfrm>
            <a:off x="340994" y="130175"/>
            <a:ext cx="9996079" cy="544513"/>
          </a:xfrm>
        </p:spPr>
        <p:txBody>
          <a:bodyPr>
            <a:normAutofit fontScale="90000"/>
          </a:bodyPr>
          <a:lstStyle/>
          <a:p>
            <a:pPr>
              <a:defRPr/>
            </a:pPr>
            <a:r>
              <a:rPr lang="en-CA" dirty="0"/>
              <a:t>Q: How to Choosing a Sample Size that is Big Enough</a:t>
            </a:r>
          </a:p>
        </p:txBody>
      </p:sp>
      <p:sp>
        <p:nvSpPr>
          <p:cNvPr id="30723" name="Content Placeholder 2">
            <a:extLst>
              <a:ext uri="{FF2B5EF4-FFF2-40B4-BE49-F238E27FC236}">
                <a16:creationId xmlns:a16="http://schemas.microsoft.com/office/drawing/2014/main" id="{5E4AA3C1-DE11-440D-80D3-9C458C1ACA32}"/>
              </a:ext>
            </a:extLst>
          </p:cNvPr>
          <p:cNvSpPr>
            <a:spLocks noGrp="1"/>
          </p:cNvSpPr>
          <p:nvPr>
            <p:ph sz="quarter" idx="1"/>
          </p:nvPr>
        </p:nvSpPr>
        <p:spPr>
          <a:xfrm>
            <a:off x="294640" y="814388"/>
            <a:ext cx="11419840" cy="1786572"/>
          </a:xfrm>
        </p:spPr>
        <p:txBody>
          <a:bodyPr/>
          <a:lstStyle/>
          <a:p>
            <a:r>
              <a:rPr lang="en-CA" altLang="en-US" sz="2200" dirty="0"/>
              <a:t>Increasing the sample size reduces the Margin of Error b/c it reduces std error!</a:t>
            </a:r>
          </a:p>
          <a:p>
            <a:r>
              <a:rPr lang="en-CA" altLang="en-US" sz="2200" dirty="0"/>
              <a:t>Suppose we are given the population SD, a fixed level of confidence, and we want a particular amount of Margin of Error.  </a:t>
            </a:r>
          </a:p>
          <a:p>
            <a:r>
              <a:rPr lang="en-CA" altLang="en-US" sz="2200" dirty="0"/>
              <a:t>HOW do we determine a sample size “</a:t>
            </a:r>
            <a:r>
              <a:rPr lang="en-CA" altLang="en-US" sz="2200" i="1" dirty="0"/>
              <a:t>n”  </a:t>
            </a:r>
            <a:r>
              <a:rPr lang="en-CA" altLang="en-US" sz="2200" dirty="0"/>
              <a:t>that will yield a specific margin of error ‘</a:t>
            </a:r>
            <a:r>
              <a:rPr lang="en-CA" altLang="en-US" sz="2200" i="1" dirty="0"/>
              <a:t>m</a:t>
            </a:r>
            <a:r>
              <a:rPr lang="en-CA" altLang="en-US" sz="2200" dirty="0"/>
              <a:t>” with a fixed confidence level and population standard deviation?  </a:t>
            </a:r>
          </a:p>
          <a:p>
            <a:pPr lvl="1"/>
            <a:r>
              <a:rPr lang="en-CA" altLang="en-US" dirty="0"/>
              <a:t>set the expression for the margin of error to less than or equal to “</a:t>
            </a:r>
            <a:r>
              <a:rPr lang="en-CA" altLang="en-US" i="1" dirty="0"/>
              <a:t>m” </a:t>
            </a:r>
          </a:p>
          <a:p>
            <a:pPr lvl="1"/>
            <a:r>
              <a:rPr lang="en-CA" altLang="en-US" dirty="0"/>
              <a:t>Isolate and solve for</a:t>
            </a:r>
            <a:r>
              <a:rPr lang="en-CA" altLang="en-US" i="1" dirty="0"/>
              <a:t> sample size “n”</a:t>
            </a:r>
          </a:p>
        </p:txBody>
      </p:sp>
      <p:graphicFrame>
        <p:nvGraphicFramePr>
          <p:cNvPr id="20484" name="Object 4">
            <a:extLst>
              <a:ext uri="{FF2B5EF4-FFF2-40B4-BE49-F238E27FC236}">
                <a16:creationId xmlns:a16="http://schemas.microsoft.com/office/drawing/2014/main" id="{DF107A60-100C-4FB1-94A4-A50320AB3AA3}"/>
              </a:ext>
            </a:extLst>
          </p:cNvPr>
          <p:cNvGraphicFramePr>
            <a:graphicFrameLocks noChangeAspect="1"/>
          </p:cNvGraphicFramePr>
          <p:nvPr>
            <p:extLst>
              <p:ext uri="{D42A27DB-BD31-4B8C-83A1-F6EECF244321}">
                <p14:modId xmlns:p14="http://schemas.microsoft.com/office/powerpoint/2010/main" val="3576353674"/>
              </p:ext>
            </p:extLst>
          </p:nvPr>
        </p:nvGraphicFramePr>
        <p:xfrm>
          <a:off x="2924175" y="3475038"/>
          <a:ext cx="1174750" cy="1020762"/>
        </p:xfrm>
        <a:graphic>
          <a:graphicData uri="http://schemas.openxmlformats.org/presentationml/2006/ole">
            <mc:AlternateContent xmlns:mc="http://schemas.openxmlformats.org/markup-compatibility/2006">
              <mc:Choice xmlns:v="urn:schemas-microsoft-com:vml" Requires="v">
                <p:oleObj name="Equation" r:id="rId4" imgW="482391" imgH="418918" progId="Equation.DSMT4">
                  <p:embed/>
                </p:oleObj>
              </mc:Choice>
              <mc:Fallback>
                <p:oleObj name="Equation" r:id="rId4" imgW="482391" imgH="418918" progId="Equation.DSMT4">
                  <p:embed/>
                  <p:pic>
                    <p:nvPicPr>
                      <p:cNvPr id="20484" name="Object 4">
                        <a:extLst>
                          <a:ext uri="{FF2B5EF4-FFF2-40B4-BE49-F238E27FC236}">
                            <a16:creationId xmlns:a16="http://schemas.microsoft.com/office/drawing/2014/main" id="{DF107A60-100C-4FB1-94A4-A50320AB3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175" y="3475038"/>
                        <a:ext cx="117475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ight Brace 5">
            <a:extLst>
              <a:ext uri="{FF2B5EF4-FFF2-40B4-BE49-F238E27FC236}">
                <a16:creationId xmlns:a16="http://schemas.microsoft.com/office/drawing/2014/main" id="{1F862871-973D-4049-912A-FEFE7C857C85}"/>
              </a:ext>
            </a:extLst>
          </p:cNvPr>
          <p:cNvSpPr/>
          <p:nvPr/>
        </p:nvSpPr>
        <p:spPr>
          <a:xfrm rot="5400000">
            <a:off x="3409950" y="3765550"/>
            <a:ext cx="246063" cy="1382713"/>
          </a:xfrm>
          <a:prstGeom prst="rightBrace">
            <a:avLst>
              <a:gd name="adj1" fmla="val 62847"/>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 name="TextBox 6">
            <a:extLst>
              <a:ext uri="{FF2B5EF4-FFF2-40B4-BE49-F238E27FC236}">
                <a16:creationId xmlns:a16="http://schemas.microsoft.com/office/drawing/2014/main" id="{439C36F2-748D-4F9F-AB98-7A7AB12FD807}"/>
              </a:ext>
            </a:extLst>
          </p:cNvPr>
          <p:cNvSpPr txBox="1"/>
          <p:nvPr/>
        </p:nvSpPr>
        <p:spPr>
          <a:xfrm>
            <a:off x="2570956" y="4618402"/>
            <a:ext cx="1881187" cy="369888"/>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Margin of Error</a:t>
            </a:r>
            <a:endParaRPr lang="en-CA" baseline="-25000" dirty="0">
              <a:solidFill>
                <a:srgbClr val="FF0000"/>
              </a:solidFill>
              <a:latin typeface="+mj-lt"/>
              <a:cs typeface="Arial" charset="0"/>
            </a:endParaRPr>
          </a:p>
        </p:txBody>
      </p:sp>
      <p:graphicFrame>
        <p:nvGraphicFramePr>
          <p:cNvPr id="9" name="Object 3">
            <a:extLst>
              <a:ext uri="{FF2B5EF4-FFF2-40B4-BE49-F238E27FC236}">
                <a16:creationId xmlns:a16="http://schemas.microsoft.com/office/drawing/2014/main" id="{967524B8-25F5-445E-9101-5D00FFBA20FF}"/>
              </a:ext>
            </a:extLst>
          </p:cNvPr>
          <p:cNvGraphicFramePr>
            <a:graphicFrameLocks noChangeAspect="1"/>
          </p:cNvGraphicFramePr>
          <p:nvPr>
            <p:extLst>
              <p:ext uri="{D42A27DB-BD31-4B8C-83A1-F6EECF244321}">
                <p14:modId xmlns:p14="http://schemas.microsoft.com/office/powerpoint/2010/main" val="3106444865"/>
              </p:ext>
            </p:extLst>
          </p:nvPr>
        </p:nvGraphicFramePr>
        <p:xfrm>
          <a:off x="4375150" y="3787775"/>
          <a:ext cx="679450" cy="401638"/>
        </p:xfrm>
        <a:graphic>
          <a:graphicData uri="http://schemas.openxmlformats.org/presentationml/2006/ole">
            <mc:AlternateContent xmlns:mc="http://schemas.openxmlformats.org/markup-compatibility/2006">
              <mc:Choice xmlns:v="urn:schemas-microsoft-com:vml" Requires="v">
                <p:oleObj name="Equation" r:id="rId6" imgW="279279" imgH="165028" progId="Equation.DSMT4">
                  <p:embed/>
                </p:oleObj>
              </mc:Choice>
              <mc:Fallback>
                <p:oleObj name="Equation" r:id="rId6" imgW="279279" imgH="165028" progId="Equation.DSMT4">
                  <p:embed/>
                  <p:pic>
                    <p:nvPicPr>
                      <p:cNvPr id="9" name="Object 3">
                        <a:extLst>
                          <a:ext uri="{FF2B5EF4-FFF2-40B4-BE49-F238E27FC236}">
                            <a16:creationId xmlns:a16="http://schemas.microsoft.com/office/drawing/2014/main" id="{967524B8-25F5-445E-9101-5D00FFBA20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5150" y="3787775"/>
                        <a:ext cx="67945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8820E9C8-BC11-4639-9B07-B86DB0102570}"/>
              </a:ext>
            </a:extLst>
          </p:cNvPr>
          <p:cNvSpPr txBox="1"/>
          <p:nvPr/>
        </p:nvSpPr>
        <p:spPr>
          <a:xfrm>
            <a:off x="5238433" y="3556953"/>
            <a:ext cx="2522537" cy="646112"/>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Isolate “n” to find the </a:t>
            </a:r>
            <a:br>
              <a:rPr lang="en-CA" dirty="0">
                <a:solidFill>
                  <a:srgbClr val="FF0000"/>
                </a:solidFill>
                <a:latin typeface="+mj-lt"/>
                <a:cs typeface="Arial" charset="0"/>
              </a:rPr>
            </a:br>
            <a:r>
              <a:rPr lang="en-CA" dirty="0">
                <a:solidFill>
                  <a:srgbClr val="FF0000"/>
                </a:solidFill>
                <a:latin typeface="+mj-lt"/>
                <a:cs typeface="Arial" charset="0"/>
              </a:rPr>
              <a:t>desired Sample Size</a:t>
            </a:r>
            <a:endParaRPr lang="en-CA" baseline="-25000" dirty="0">
              <a:solidFill>
                <a:srgbClr val="FF0000"/>
              </a:solidFill>
              <a:latin typeface="+mj-lt"/>
              <a:cs typeface="Arial" charset="0"/>
            </a:endParaRPr>
          </a:p>
        </p:txBody>
      </p:sp>
      <p:graphicFrame>
        <p:nvGraphicFramePr>
          <p:cNvPr id="11" name="Object 4">
            <a:extLst>
              <a:ext uri="{FF2B5EF4-FFF2-40B4-BE49-F238E27FC236}">
                <a16:creationId xmlns:a16="http://schemas.microsoft.com/office/drawing/2014/main" id="{35FCC17D-F9FB-44B4-80EE-011AD308D4DE}"/>
              </a:ext>
            </a:extLst>
          </p:cNvPr>
          <p:cNvGraphicFramePr>
            <a:graphicFrameLocks noChangeAspect="1"/>
          </p:cNvGraphicFramePr>
          <p:nvPr>
            <p:extLst>
              <p:ext uri="{D42A27DB-BD31-4B8C-83A1-F6EECF244321}">
                <p14:modId xmlns:p14="http://schemas.microsoft.com/office/powerpoint/2010/main" val="3459314946"/>
              </p:ext>
            </p:extLst>
          </p:nvPr>
        </p:nvGraphicFramePr>
        <p:xfrm>
          <a:off x="3225800" y="4545013"/>
          <a:ext cx="958850" cy="958850"/>
        </p:xfrm>
        <a:graphic>
          <a:graphicData uri="http://schemas.openxmlformats.org/presentationml/2006/ole">
            <mc:AlternateContent xmlns:mc="http://schemas.openxmlformats.org/markup-compatibility/2006">
              <mc:Choice xmlns:v="urn:schemas-microsoft-com:vml" Requires="v">
                <p:oleObj name="Equation" r:id="rId8" imgW="393529" imgH="393529" progId="Equation.DSMT4">
                  <p:embed/>
                </p:oleObj>
              </mc:Choice>
              <mc:Fallback>
                <p:oleObj name="Equation" r:id="rId8" imgW="393529" imgH="393529" progId="Equation.DSMT4">
                  <p:embed/>
                  <p:pic>
                    <p:nvPicPr>
                      <p:cNvPr id="11" name="Object 4">
                        <a:extLst>
                          <a:ext uri="{FF2B5EF4-FFF2-40B4-BE49-F238E27FC236}">
                            <a16:creationId xmlns:a16="http://schemas.microsoft.com/office/drawing/2014/main" id="{35FCC17D-F9FB-44B4-80EE-011AD308D4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5800" y="4545013"/>
                        <a:ext cx="95885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5">
            <a:extLst>
              <a:ext uri="{FF2B5EF4-FFF2-40B4-BE49-F238E27FC236}">
                <a16:creationId xmlns:a16="http://schemas.microsoft.com/office/drawing/2014/main" id="{91ECDD09-7EDB-43EC-B932-CF1B7EC024E9}"/>
              </a:ext>
            </a:extLst>
          </p:cNvPr>
          <p:cNvGraphicFramePr>
            <a:graphicFrameLocks noChangeAspect="1"/>
          </p:cNvGraphicFramePr>
          <p:nvPr>
            <p:extLst>
              <p:ext uri="{D42A27DB-BD31-4B8C-83A1-F6EECF244321}">
                <p14:modId xmlns:p14="http://schemas.microsoft.com/office/powerpoint/2010/main" val="3059240088"/>
              </p:ext>
            </p:extLst>
          </p:nvPr>
        </p:nvGraphicFramePr>
        <p:xfrm>
          <a:off x="4352925" y="4614863"/>
          <a:ext cx="865188" cy="555625"/>
        </p:xfrm>
        <a:graphic>
          <a:graphicData uri="http://schemas.openxmlformats.org/presentationml/2006/ole">
            <mc:AlternateContent xmlns:mc="http://schemas.openxmlformats.org/markup-compatibility/2006">
              <mc:Choice xmlns:v="urn:schemas-microsoft-com:vml" Requires="v">
                <p:oleObj name="Equation" r:id="rId10" imgW="355446" imgH="228501" progId="Equation.DSMT4">
                  <p:embed/>
                </p:oleObj>
              </mc:Choice>
              <mc:Fallback>
                <p:oleObj name="Equation" r:id="rId10" imgW="355446" imgH="228501" progId="Equation.DSMT4">
                  <p:embed/>
                  <p:pic>
                    <p:nvPicPr>
                      <p:cNvPr id="12" name="Object 5">
                        <a:extLst>
                          <a:ext uri="{FF2B5EF4-FFF2-40B4-BE49-F238E27FC236}">
                            <a16:creationId xmlns:a16="http://schemas.microsoft.com/office/drawing/2014/main" id="{91ECDD09-7EDB-43EC-B932-CF1B7EC024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2925" y="4614863"/>
                        <a:ext cx="86518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a:extLst>
              <a:ext uri="{FF2B5EF4-FFF2-40B4-BE49-F238E27FC236}">
                <a16:creationId xmlns:a16="http://schemas.microsoft.com/office/drawing/2014/main" id="{868D5826-0C58-4AF7-84AC-6BA560D974FB}"/>
              </a:ext>
            </a:extLst>
          </p:cNvPr>
          <p:cNvGraphicFramePr>
            <a:graphicFrameLocks noChangeAspect="1"/>
          </p:cNvGraphicFramePr>
          <p:nvPr>
            <p:extLst>
              <p:ext uri="{D42A27DB-BD31-4B8C-83A1-F6EECF244321}">
                <p14:modId xmlns:p14="http://schemas.microsoft.com/office/powerpoint/2010/main" val="2766651504"/>
              </p:ext>
            </p:extLst>
          </p:nvPr>
        </p:nvGraphicFramePr>
        <p:xfrm>
          <a:off x="3000375" y="5595938"/>
          <a:ext cx="1454150" cy="1114425"/>
        </p:xfrm>
        <a:graphic>
          <a:graphicData uri="http://schemas.openxmlformats.org/presentationml/2006/ole">
            <mc:AlternateContent xmlns:mc="http://schemas.openxmlformats.org/markup-compatibility/2006">
              <mc:Choice xmlns:v="urn:schemas-microsoft-com:vml" Requires="v">
                <p:oleObj name="Equation" r:id="rId12" imgW="596900" imgH="457200" progId="Equation.DSMT4">
                  <p:embed/>
                </p:oleObj>
              </mc:Choice>
              <mc:Fallback>
                <p:oleObj name="Equation" r:id="rId12" imgW="596900" imgH="457200" progId="Equation.DSMT4">
                  <p:embed/>
                  <p:pic>
                    <p:nvPicPr>
                      <p:cNvPr id="13" name="Object 6">
                        <a:extLst>
                          <a:ext uri="{FF2B5EF4-FFF2-40B4-BE49-F238E27FC236}">
                            <a16:creationId xmlns:a16="http://schemas.microsoft.com/office/drawing/2014/main" id="{868D5826-0C58-4AF7-84AC-6BA560D974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75" y="5595938"/>
                        <a:ext cx="14541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a:extLst>
              <a:ext uri="{FF2B5EF4-FFF2-40B4-BE49-F238E27FC236}">
                <a16:creationId xmlns:a16="http://schemas.microsoft.com/office/drawing/2014/main" id="{8207C77F-E426-4D96-B881-F61C8A3A9CB5}"/>
              </a:ext>
            </a:extLst>
          </p:cNvPr>
          <p:cNvGraphicFramePr>
            <a:graphicFrameLocks noChangeAspect="1"/>
          </p:cNvGraphicFramePr>
          <p:nvPr>
            <p:extLst>
              <p:ext uri="{D42A27DB-BD31-4B8C-83A1-F6EECF244321}">
                <p14:modId xmlns:p14="http://schemas.microsoft.com/office/powerpoint/2010/main" val="4164966638"/>
              </p:ext>
            </p:extLst>
          </p:nvPr>
        </p:nvGraphicFramePr>
        <p:xfrm>
          <a:off x="4316413" y="6000750"/>
          <a:ext cx="587375" cy="401638"/>
        </p:xfrm>
        <a:graphic>
          <a:graphicData uri="http://schemas.openxmlformats.org/presentationml/2006/ole">
            <mc:AlternateContent xmlns:mc="http://schemas.openxmlformats.org/markup-compatibility/2006">
              <mc:Choice xmlns:v="urn:schemas-microsoft-com:vml" Requires="v">
                <p:oleObj name="Equation" r:id="rId14" imgW="241091" imgH="164957" progId="Equation.DSMT4">
                  <p:embed/>
                </p:oleObj>
              </mc:Choice>
              <mc:Fallback>
                <p:oleObj name="Equation" r:id="rId14" imgW="241091" imgH="164957" progId="Equation.DSMT4">
                  <p:embed/>
                  <p:pic>
                    <p:nvPicPr>
                      <p:cNvPr id="14" name="Object 7">
                        <a:extLst>
                          <a:ext uri="{FF2B5EF4-FFF2-40B4-BE49-F238E27FC236}">
                            <a16:creationId xmlns:a16="http://schemas.microsoft.com/office/drawing/2014/main" id="{8207C77F-E426-4D96-B881-F61C8A3A9C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6413" y="6000750"/>
                        <a:ext cx="587375"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22DEC377-EFD9-400B-8A00-614711E39A41}"/>
              </a:ext>
            </a:extLst>
          </p:cNvPr>
          <p:cNvSpPr txBox="1"/>
          <p:nvPr/>
        </p:nvSpPr>
        <p:spPr>
          <a:xfrm>
            <a:off x="5072063" y="5532438"/>
            <a:ext cx="4640897" cy="922337"/>
          </a:xfrm>
          <a:prstGeom prst="rect">
            <a:avLst/>
          </a:prstGeom>
          <a:noFill/>
        </p:spPr>
        <p:txBody>
          <a:bodyPr wrap="square">
            <a:spAutoFit/>
          </a:bodyPr>
          <a:lstStyle/>
          <a:p>
            <a:pPr algn="ctr" eaLnBrk="1" hangingPunct="1">
              <a:defRPr/>
            </a:pPr>
            <a:r>
              <a:rPr lang="en-CA" dirty="0">
                <a:solidFill>
                  <a:srgbClr val="FF0000"/>
                </a:solidFill>
                <a:latin typeface="+mj-lt"/>
                <a:cs typeface="Arial" charset="0"/>
              </a:rPr>
              <a:t>This sample size “n” must be this </a:t>
            </a:r>
          </a:p>
          <a:p>
            <a:pPr algn="ctr" eaLnBrk="1" hangingPunct="1">
              <a:defRPr/>
            </a:pPr>
            <a:r>
              <a:rPr lang="en-CA" dirty="0">
                <a:solidFill>
                  <a:srgbClr val="FF0000"/>
                </a:solidFill>
                <a:latin typeface="+mj-lt"/>
                <a:cs typeface="Arial" charset="0"/>
              </a:rPr>
              <a:t>large in order to have a margin </a:t>
            </a:r>
            <a:br>
              <a:rPr lang="en-CA" dirty="0">
                <a:solidFill>
                  <a:srgbClr val="FF0000"/>
                </a:solidFill>
                <a:latin typeface="+mj-lt"/>
                <a:cs typeface="Arial" charset="0"/>
              </a:rPr>
            </a:br>
            <a:r>
              <a:rPr lang="en-CA" dirty="0">
                <a:solidFill>
                  <a:srgbClr val="FF0000"/>
                </a:solidFill>
                <a:latin typeface="+mj-lt"/>
                <a:cs typeface="Arial" charset="0"/>
              </a:rPr>
              <a:t>of error less than or equal to “m”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0"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C0619217-B53B-462C-8AAC-110029D4722C}"/>
              </a:ext>
            </a:extLst>
          </p:cNvPr>
          <p:cNvSpPr>
            <a:spLocks noGrp="1"/>
          </p:cNvSpPr>
          <p:nvPr>
            <p:ph sz="quarter" idx="1"/>
          </p:nvPr>
        </p:nvSpPr>
        <p:spPr>
          <a:xfrm>
            <a:off x="193040" y="147638"/>
            <a:ext cx="11643360" cy="2832100"/>
          </a:xfrm>
        </p:spPr>
        <p:txBody>
          <a:bodyPr/>
          <a:lstStyle/>
          <a:p>
            <a:pPr marL="0" indent="0">
              <a:buFont typeface="Wingdings" panose="05000000000000000000" pitchFamily="2" charset="2"/>
              <a:buNone/>
            </a:pPr>
            <a:r>
              <a:rPr lang="en-CA" altLang="en-US" dirty="0"/>
              <a:t>Ex: Suppose we want a margin of error of $2000 with 95% confidence when estimating the mean debt for students completing their undergraduate studies.  Given that the standard deviation is about $45,000.</a:t>
            </a:r>
          </a:p>
          <a:p>
            <a:pPr marL="0" indent="0">
              <a:buFont typeface="Wingdings" panose="05000000000000000000" pitchFamily="2" charset="2"/>
              <a:buNone/>
            </a:pPr>
            <a:r>
              <a:rPr lang="en-CA" altLang="en-US" dirty="0"/>
              <a:t>a) What sample size is required? </a:t>
            </a:r>
          </a:p>
          <a:p>
            <a:pPr marL="0" indent="0">
              <a:buFont typeface="Wingdings" panose="05000000000000000000" pitchFamily="2" charset="2"/>
              <a:buNone/>
            </a:pPr>
            <a:r>
              <a:rPr lang="en-CA" altLang="en-US" dirty="0"/>
              <a:t>b) What sample size would be required to obtain a margin of error of $1200?</a:t>
            </a:r>
          </a:p>
        </p:txBody>
      </p:sp>
      <p:sp>
        <p:nvSpPr>
          <p:cNvPr id="13" name="TextBox 12">
            <a:extLst>
              <a:ext uri="{FF2B5EF4-FFF2-40B4-BE49-F238E27FC236}">
                <a16:creationId xmlns:a16="http://schemas.microsoft.com/office/drawing/2014/main" id="{F1C50268-9A7F-4AE3-B20A-1226C431BDD5}"/>
              </a:ext>
            </a:extLst>
          </p:cNvPr>
          <p:cNvSpPr txBox="1"/>
          <p:nvPr/>
        </p:nvSpPr>
        <p:spPr>
          <a:xfrm>
            <a:off x="1179513" y="2940050"/>
            <a:ext cx="6386512" cy="368300"/>
          </a:xfrm>
          <a:prstGeom prst="rect">
            <a:avLst/>
          </a:prstGeom>
          <a:noFill/>
        </p:spPr>
        <p:txBody>
          <a:bodyPr>
            <a:spAutoFit/>
          </a:bodyPr>
          <a:lstStyle/>
          <a:p>
            <a:pPr algn="ctr" eaLnBrk="1" hangingPunct="1">
              <a:defRPr/>
            </a:pPr>
            <a:r>
              <a:rPr lang="en-CA" dirty="0">
                <a:solidFill>
                  <a:srgbClr val="FF0000"/>
                </a:solidFill>
                <a:latin typeface="+mj-lt"/>
                <a:cs typeface="Arial" charset="0"/>
              </a:rPr>
              <a:t>For 95% confidence, z*=1.96, </a:t>
            </a:r>
            <a:r>
              <a:rPr lang="en-CA" dirty="0">
                <a:solidFill>
                  <a:srgbClr val="FF0000"/>
                </a:solidFill>
                <a:latin typeface="Century Schoolbook" panose="02040604050505020304" pitchFamily="18" charset="0"/>
                <a:cs typeface="Arial" charset="0"/>
              </a:rPr>
              <a:t>std dev = $45,000</a:t>
            </a:r>
            <a:endParaRPr lang="en-CA" baseline="-25000" dirty="0">
              <a:solidFill>
                <a:srgbClr val="FF0000"/>
              </a:solidFill>
              <a:latin typeface="+mj-lt"/>
              <a:cs typeface="Arial" charset="0"/>
            </a:endParaRPr>
          </a:p>
        </p:txBody>
      </p:sp>
      <p:sp>
        <p:nvSpPr>
          <p:cNvPr id="14" name="TextBox 13">
            <a:extLst>
              <a:ext uri="{FF2B5EF4-FFF2-40B4-BE49-F238E27FC236}">
                <a16:creationId xmlns:a16="http://schemas.microsoft.com/office/drawing/2014/main" id="{18B924C4-B2EA-4F0D-B6CB-E0B70EB04ED0}"/>
              </a:ext>
            </a:extLst>
          </p:cNvPr>
          <p:cNvSpPr txBox="1"/>
          <p:nvPr/>
        </p:nvSpPr>
        <p:spPr>
          <a:xfrm>
            <a:off x="1854200" y="3363913"/>
            <a:ext cx="3022600" cy="369887"/>
          </a:xfrm>
          <a:prstGeom prst="rect">
            <a:avLst/>
          </a:prstGeom>
          <a:noFill/>
        </p:spPr>
        <p:txBody>
          <a:bodyPr>
            <a:spAutoFit/>
          </a:bodyPr>
          <a:lstStyle/>
          <a:p>
            <a:pPr eaLnBrk="1" hangingPunct="1">
              <a:defRPr/>
            </a:pPr>
            <a:r>
              <a:rPr lang="en-CA" dirty="0">
                <a:solidFill>
                  <a:srgbClr val="FF0000"/>
                </a:solidFill>
                <a:latin typeface="+mj-lt"/>
                <a:cs typeface="Arial" charset="0"/>
              </a:rPr>
              <a:t>Margin of error = $2000</a:t>
            </a:r>
            <a:endParaRPr lang="en-CA" baseline="-25000" dirty="0">
              <a:solidFill>
                <a:srgbClr val="FF0000"/>
              </a:solidFill>
              <a:latin typeface="+mj-lt"/>
              <a:cs typeface="Arial" charset="0"/>
            </a:endParaRPr>
          </a:p>
        </p:txBody>
      </p:sp>
      <p:graphicFrame>
        <p:nvGraphicFramePr>
          <p:cNvPr id="15" name="Object 6">
            <a:extLst>
              <a:ext uri="{FF2B5EF4-FFF2-40B4-BE49-F238E27FC236}">
                <a16:creationId xmlns:a16="http://schemas.microsoft.com/office/drawing/2014/main" id="{3E341E07-5643-45EE-9E3D-D99CB8A1269C}"/>
              </a:ext>
            </a:extLst>
          </p:cNvPr>
          <p:cNvGraphicFramePr>
            <a:graphicFrameLocks noChangeAspect="1"/>
          </p:cNvGraphicFramePr>
          <p:nvPr/>
        </p:nvGraphicFramePr>
        <p:xfrm>
          <a:off x="7442200" y="2711450"/>
          <a:ext cx="1471613" cy="825500"/>
        </p:xfrm>
        <a:graphic>
          <a:graphicData uri="http://schemas.openxmlformats.org/presentationml/2006/ole">
            <mc:AlternateContent xmlns:mc="http://schemas.openxmlformats.org/markup-compatibility/2006">
              <mc:Choice xmlns:v="urn:schemas-microsoft-com:vml" Requires="v">
                <p:oleObj name="Equation" r:id="rId4" imgW="838200" imgH="469900" progId="Equation.DSMT4">
                  <p:embed/>
                </p:oleObj>
              </mc:Choice>
              <mc:Fallback>
                <p:oleObj name="Equation" r:id="rId4" imgW="838200" imgH="469900" progId="Equation.DSMT4">
                  <p:embed/>
                  <p:pic>
                    <p:nvPicPr>
                      <p:cNvPr id="15" name="Object 6">
                        <a:extLst>
                          <a:ext uri="{FF2B5EF4-FFF2-40B4-BE49-F238E27FC236}">
                            <a16:creationId xmlns:a16="http://schemas.microsoft.com/office/drawing/2014/main" id="{3E341E07-5643-45EE-9E3D-D99CB8A12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2200" y="2711450"/>
                        <a:ext cx="147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6">
            <a:extLst>
              <a:ext uri="{FF2B5EF4-FFF2-40B4-BE49-F238E27FC236}">
                <a16:creationId xmlns:a16="http://schemas.microsoft.com/office/drawing/2014/main" id="{5E7900DE-0FF5-47E7-BBAB-7D1B454C8C47}"/>
              </a:ext>
            </a:extLst>
          </p:cNvPr>
          <p:cNvGraphicFramePr>
            <a:graphicFrameLocks noChangeAspect="1"/>
          </p:cNvGraphicFramePr>
          <p:nvPr/>
        </p:nvGraphicFramePr>
        <p:xfrm>
          <a:off x="6583363" y="3540125"/>
          <a:ext cx="2386012" cy="825500"/>
        </p:xfrm>
        <a:graphic>
          <a:graphicData uri="http://schemas.openxmlformats.org/presentationml/2006/ole">
            <mc:AlternateContent xmlns:mc="http://schemas.openxmlformats.org/markup-compatibility/2006">
              <mc:Choice xmlns:v="urn:schemas-microsoft-com:vml" Requires="v">
                <p:oleObj name="Equation" r:id="rId6" imgW="1358900" imgH="469900" progId="Equation.DSMT4">
                  <p:embed/>
                </p:oleObj>
              </mc:Choice>
              <mc:Fallback>
                <p:oleObj name="Equation" r:id="rId6" imgW="1358900" imgH="469900" progId="Equation.DSMT4">
                  <p:embed/>
                  <p:pic>
                    <p:nvPicPr>
                      <p:cNvPr id="16" name="Object 6">
                        <a:extLst>
                          <a:ext uri="{FF2B5EF4-FFF2-40B4-BE49-F238E27FC236}">
                            <a16:creationId xmlns:a16="http://schemas.microsoft.com/office/drawing/2014/main" id="{5E7900DE-0FF5-47E7-BBAB-7D1B454C8C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3540125"/>
                        <a:ext cx="2386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6">
            <a:extLst>
              <a:ext uri="{FF2B5EF4-FFF2-40B4-BE49-F238E27FC236}">
                <a16:creationId xmlns:a16="http://schemas.microsoft.com/office/drawing/2014/main" id="{A59501BD-EAFF-43EB-B648-21D16CE6239A}"/>
              </a:ext>
            </a:extLst>
          </p:cNvPr>
          <p:cNvGraphicFramePr>
            <a:graphicFrameLocks noChangeAspect="1"/>
          </p:cNvGraphicFramePr>
          <p:nvPr/>
        </p:nvGraphicFramePr>
        <p:xfrm>
          <a:off x="7513638" y="4391025"/>
          <a:ext cx="1517650" cy="368300"/>
        </p:xfrm>
        <a:graphic>
          <a:graphicData uri="http://schemas.openxmlformats.org/presentationml/2006/ole">
            <mc:AlternateContent xmlns:mc="http://schemas.openxmlformats.org/markup-compatibility/2006">
              <mc:Choice xmlns:v="urn:schemas-microsoft-com:vml" Requires="v">
                <p:oleObj name="Equation" r:id="rId8" imgW="736280" imgH="177723" progId="Equation.DSMT4">
                  <p:embed/>
                </p:oleObj>
              </mc:Choice>
              <mc:Fallback>
                <p:oleObj name="Equation" r:id="rId8" imgW="736280" imgH="177723" progId="Equation.DSMT4">
                  <p:embed/>
                  <p:pic>
                    <p:nvPicPr>
                      <p:cNvPr id="17" name="Object 6">
                        <a:extLst>
                          <a:ext uri="{FF2B5EF4-FFF2-40B4-BE49-F238E27FC236}">
                            <a16:creationId xmlns:a16="http://schemas.microsoft.com/office/drawing/2014/main" id="{A59501BD-EAFF-43EB-B648-21D16CE623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638" y="4391025"/>
                        <a:ext cx="151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a:extLst>
              <a:ext uri="{FF2B5EF4-FFF2-40B4-BE49-F238E27FC236}">
                <a16:creationId xmlns:a16="http://schemas.microsoft.com/office/drawing/2014/main" id="{5BD360CC-4C8D-437E-B06D-CF1718FCF15A}"/>
              </a:ext>
            </a:extLst>
          </p:cNvPr>
          <p:cNvSpPr txBox="1"/>
          <p:nvPr/>
        </p:nvSpPr>
        <p:spPr>
          <a:xfrm>
            <a:off x="1854200" y="3856038"/>
            <a:ext cx="4446588" cy="368300"/>
          </a:xfrm>
          <a:prstGeom prst="rect">
            <a:avLst/>
          </a:prstGeom>
          <a:noFill/>
        </p:spPr>
        <p:txBody>
          <a:bodyPr>
            <a:spAutoFit/>
          </a:bodyPr>
          <a:lstStyle/>
          <a:p>
            <a:pPr eaLnBrk="1" hangingPunct="1">
              <a:defRPr/>
            </a:pPr>
            <a:r>
              <a:rPr lang="en-CA" dirty="0">
                <a:solidFill>
                  <a:srgbClr val="FF0000"/>
                </a:solidFill>
                <a:latin typeface="+mj-lt"/>
                <a:cs typeface="Arial" charset="0"/>
              </a:rPr>
              <a:t>Our required sample size is n = 1945</a:t>
            </a:r>
            <a:endParaRPr lang="en-CA" baseline="-25000" dirty="0">
              <a:solidFill>
                <a:srgbClr val="FF0000"/>
              </a:solidFill>
              <a:latin typeface="+mj-lt"/>
              <a:cs typeface="Arial" charset="0"/>
            </a:endParaRPr>
          </a:p>
        </p:txBody>
      </p:sp>
      <p:sp>
        <p:nvSpPr>
          <p:cNvPr id="19" name="TextBox 18">
            <a:extLst>
              <a:ext uri="{FF2B5EF4-FFF2-40B4-BE49-F238E27FC236}">
                <a16:creationId xmlns:a16="http://schemas.microsoft.com/office/drawing/2014/main" id="{E0066B98-3D72-49FC-B72A-305CAB9E918B}"/>
              </a:ext>
            </a:extLst>
          </p:cNvPr>
          <p:cNvSpPr txBox="1"/>
          <p:nvPr/>
        </p:nvSpPr>
        <p:spPr>
          <a:xfrm>
            <a:off x="1914525" y="4699000"/>
            <a:ext cx="7816850" cy="368300"/>
          </a:xfrm>
          <a:prstGeom prst="rect">
            <a:avLst/>
          </a:prstGeom>
          <a:noFill/>
        </p:spPr>
        <p:txBody>
          <a:bodyPr>
            <a:spAutoFit/>
          </a:bodyPr>
          <a:lstStyle/>
          <a:p>
            <a:pPr eaLnBrk="1" hangingPunct="1">
              <a:defRPr/>
            </a:pPr>
            <a:r>
              <a:rPr lang="en-CA" dirty="0">
                <a:solidFill>
                  <a:srgbClr val="FF0000"/>
                </a:solidFill>
                <a:latin typeface="+mj-lt"/>
                <a:cs typeface="Arial" charset="0"/>
              </a:rPr>
              <a:t>b) Do the same thing but with a smaller margin of error of $1200</a:t>
            </a:r>
            <a:endParaRPr lang="en-CA" baseline="-25000" dirty="0">
              <a:solidFill>
                <a:srgbClr val="FF0000"/>
              </a:solidFill>
              <a:latin typeface="+mj-lt"/>
              <a:cs typeface="Arial" charset="0"/>
            </a:endParaRPr>
          </a:p>
        </p:txBody>
      </p:sp>
      <p:graphicFrame>
        <p:nvGraphicFramePr>
          <p:cNvPr id="20" name="Object 6">
            <a:extLst>
              <a:ext uri="{FF2B5EF4-FFF2-40B4-BE49-F238E27FC236}">
                <a16:creationId xmlns:a16="http://schemas.microsoft.com/office/drawing/2014/main" id="{2E6C1118-2BBA-411A-BBD5-7A61193E2D37}"/>
              </a:ext>
            </a:extLst>
          </p:cNvPr>
          <p:cNvGraphicFramePr>
            <a:graphicFrameLocks noChangeAspect="1"/>
          </p:cNvGraphicFramePr>
          <p:nvPr/>
        </p:nvGraphicFramePr>
        <p:xfrm>
          <a:off x="1949450" y="5027613"/>
          <a:ext cx="2386013" cy="825500"/>
        </p:xfrm>
        <a:graphic>
          <a:graphicData uri="http://schemas.openxmlformats.org/presentationml/2006/ole">
            <mc:AlternateContent xmlns:mc="http://schemas.openxmlformats.org/markup-compatibility/2006">
              <mc:Choice xmlns:v="urn:schemas-microsoft-com:vml" Requires="v">
                <p:oleObj name="Equation" r:id="rId10" imgW="1358900" imgH="469900" progId="Equation.DSMT4">
                  <p:embed/>
                </p:oleObj>
              </mc:Choice>
              <mc:Fallback>
                <p:oleObj name="Equation" r:id="rId10" imgW="1358900" imgH="469900" progId="Equation.DSMT4">
                  <p:embed/>
                  <p:pic>
                    <p:nvPicPr>
                      <p:cNvPr id="20" name="Object 6">
                        <a:extLst>
                          <a:ext uri="{FF2B5EF4-FFF2-40B4-BE49-F238E27FC236}">
                            <a16:creationId xmlns:a16="http://schemas.microsoft.com/office/drawing/2014/main" id="{2E6C1118-2BBA-411A-BBD5-7A61193E2D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9450" y="5027613"/>
                        <a:ext cx="23860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6">
            <a:extLst>
              <a:ext uri="{FF2B5EF4-FFF2-40B4-BE49-F238E27FC236}">
                <a16:creationId xmlns:a16="http://schemas.microsoft.com/office/drawing/2014/main" id="{027F690D-78FD-4864-B8DD-ECE613E46B00}"/>
              </a:ext>
            </a:extLst>
          </p:cNvPr>
          <p:cNvGraphicFramePr>
            <a:graphicFrameLocks noChangeAspect="1"/>
          </p:cNvGraphicFramePr>
          <p:nvPr/>
        </p:nvGraphicFramePr>
        <p:xfrm>
          <a:off x="2633663" y="5970588"/>
          <a:ext cx="1824037" cy="423862"/>
        </p:xfrm>
        <a:graphic>
          <a:graphicData uri="http://schemas.openxmlformats.org/presentationml/2006/ole">
            <mc:AlternateContent xmlns:mc="http://schemas.openxmlformats.org/markup-compatibility/2006">
              <mc:Choice xmlns:v="urn:schemas-microsoft-com:vml" Requires="v">
                <p:oleObj name="Equation" r:id="rId12" imgW="761669" imgH="177723" progId="Equation.DSMT4">
                  <p:embed/>
                </p:oleObj>
              </mc:Choice>
              <mc:Fallback>
                <p:oleObj name="Equation" r:id="rId12" imgW="761669" imgH="177723" progId="Equation.DSMT4">
                  <p:embed/>
                  <p:pic>
                    <p:nvPicPr>
                      <p:cNvPr id="21" name="Object 6">
                        <a:extLst>
                          <a:ext uri="{FF2B5EF4-FFF2-40B4-BE49-F238E27FC236}">
                            <a16:creationId xmlns:a16="http://schemas.microsoft.com/office/drawing/2014/main" id="{027F690D-78FD-4864-B8DD-ECE613E46B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3663" y="5970588"/>
                        <a:ext cx="18240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85FC1725-99B7-4A50-9CE9-385592580825}"/>
              </a:ext>
            </a:extLst>
          </p:cNvPr>
          <p:cNvSpPr txBox="1"/>
          <p:nvPr/>
        </p:nvSpPr>
        <p:spPr>
          <a:xfrm>
            <a:off x="4840288" y="5481638"/>
            <a:ext cx="4446587" cy="647700"/>
          </a:xfrm>
          <a:prstGeom prst="rect">
            <a:avLst/>
          </a:prstGeom>
          <a:noFill/>
        </p:spPr>
        <p:txBody>
          <a:bodyPr>
            <a:spAutoFit/>
          </a:bodyPr>
          <a:lstStyle/>
          <a:p>
            <a:pPr eaLnBrk="1" hangingPunct="1">
              <a:defRPr/>
            </a:pPr>
            <a:r>
              <a:rPr lang="en-CA" dirty="0">
                <a:solidFill>
                  <a:srgbClr val="FF0000"/>
                </a:solidFill>
                <a:latin typeface="+mj-lt"/>
                <a:cs typeface="Arial" charset="0"/>
              </a:rPr>
              <a:t>Our required sample size for a margin of error of $1200 is n = 5403</a:t>
            </a:r>
            <a:endParaRPr lang="en-CA" baseline="-25000" dirty="0">
              <a:solidFill>
                <a:srgbClr val="FF0000"/>
              </a:solidFill>
              <a:latin typeface="+mj-lt"/>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6724A6C0-DEEF-4E4E-A5EB-66B61E0EEEB3}"/>
              </a:ext>
            </a:extLst>
          </p:cNvPr>
          <p:cNvSpPr>
            <a:spLocks noGrp="1"/>
          </p:cNvSpPr>
          <p:nvPr>
            <p:ph sz="quarter" idx="1"/>
          </p:nvPr>
        </p:nvSpPr>
        <p:spPr>
          <a:xfrm>
            <a:off x="203200" y="190500"/>
            <a:ext cx="11877040" cy="1801813"/>
          </a:xfrm>
        </p:spPr>
        <p:txBody>
          <a:bodyPr/>
          <a:lstStyle/>
          <a:p>
            <a:pPr>
              <a:buFont typeface="Wingdings" panose="05000000000000000000" pitchFamily="2" charset="2"/>
              <a:buNone/>
            </a:pPr>
            <a:r>
              <a:rPr lang="en-CA" altLang="en-US" sz="2200" dirty="0"/>
              <a:t>Ex: To assess the accuracy of a laboratory scale, a standard weight known to weigh10 grams is weighted repeatedly. The scale readings are normally distributed with unknown mean (this mean is 10 grams if the scale is not bias). The standard deviation of the scale reading is known to be 0.0002 gram.</a:t>
            </a:r>
          </a:p>
          <a:p>
            <a:pPr>
              <a:buFont typeface="Wingdings" panose="05000000000000000000" pitchFamily="2" charset="2"/>
              <a:buNone/>
            </a:pPr>
            <a:r>
              <a:rPr lang="en-CA" altLang="en-US" sz="2200" dirty="0"/>
              <a:t>a) The weight is weighed five times.  The mean result is 10.0023g.  Construct a 98% C.I. for the mean of repeated measurements of the weight</a:t>
            </a:r>
          </a:p>
          <a:p>
            <a:pPr>
              <a:buFont typeface="Wingdings" panose="05000000000000000000" pitchFamily="2" charset="2"/>
              <a:buNone/>
            </a:pPr>
            <a:r>
              <a:rPr lang="en-CA" altLang="en-US" sz="2200" dirty="0"/>
              <a:t>b) How many measurements must be averaged to get a margin of error of ±0.0001 with 98% confidence?  Show your work</a:t>
            </a:r>
          </a:p>
        </p:txBody>
      </p:sp>
      <p:graphicFrame>
        <p:nvGraphicFramePr>
          <p:cNvPr id="3" name="Object 5">
            <a:extLst>
              <a:ext uri="{FF2B5EF4-FFF2-40B4-BE49-F238E27FC236}">
                <a16:creationId xmlns:a16="http://schemas.microsoft.com/office/drawing/2014/main" id="{88C594FC-DF7B-4BF5-BAE9-A6411BED6AAD}"/>
              </a:ext>
            </a:extLst>
          </p:cNvPr>
          <p:cNvGraphicFramePr>
            <a:graphicFrameLocks noChangeAspect="1"/>
          </p:cNvGraphicFramePr>
          <p:nvPr>
            <p:extLst>
              <p:ext uri="{D42A27DB-BD31-4B8C-83A1-F6EECF244321}">
                <p14:modId xmlns:p14="http://schemas.microsoft.com/office/powerpoint/2010/main" val="2637601598"/>
              </p:ext>
            </p:extLst>
          </p:nvPr>
        </p:nvGraphicFramePr>
        <p:xfrm>
          <a:off x="1064895" y="3374073"/>
          <a:ext cx="4568825" cy="844550"/>
        </p:xfrm>
        <a:graphic>
          <a:graphicData uri="http://schemas.openxmlformats.org/presentationml/2006/ole">
            <mc:AlternateContent xmlns:mc="http://schemas.openxmlformats.org/markup-compatibility/2006">
              <mc:Choice xmlns:v="urn:schemas-microsoft-com:vml" Requires="v">
                <p:oleObj name="Equation" r:id="rId4" imgW="2476500" imgH="457200" progId="Equation.DSMT4">
                  <p:embed/>
                </p:oleObj>
              </mc:Choice>
              <mc:Fallback>
                <p:oleObj name="Equation" r:id="rId4" imgW="2476500" imgH="457200" progId="Equation.DSMT4">
                  <p:embed/>
                  <p:pic>
                    <p:nvPicPr>
                      <p:cNvPr id="3" name="Object 5">
                        <a:extLst>
                          <a:ext uri="{FF2B5EF4-FFF2-40B4-BE49-F238E27FC236}">
                            <a16:creationId xmlns:a16="http://schemas.microsoft.com/office/drawing/2014/main" id="{88C594FC-DF7B-4BF5-BAE9-A6411BED6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895" y="3374073"/>
                        <a:ext cx="45688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5">
            <a:extLst>
              <a:ext uri="{FF2B5EF4-FFF2-40B4-BE49-F238E27FC236}">
                <a16:creationId xmlns:a16="http://schemas.microsoft.com/office/drawing/2014/main" id="{CB19DF77-1D0F-45D9-B767-D036F2DB2497}"/>
              </a:ext>
            </a:extLst>
          </p:cNvPr>
          <p:cNvGraphicFramePr>
            <a:graphicFrameLocks noChangeAspect="1"/>
          </p:cNvGraphicFramePr>
          <p:nvPr>
            <p:extLst>
              <p:ext uri="{D42A27DB-BD31-4B8C-83A1-F6EECF244321}">
                <p14:modId xmlns:p14="http://schemas.microsoft.com/office/powerpoint/2010/main" val="1637448815"/>
              </p:ext>
            </p:extLst>
          </p:nvPr>
        </p:nvGraphicFramePr>
        <p:xfrm>
          <a:off x="6316345" y="3382010"/>
          <a:ext cx="3044825" cy="844550"/>
        </p:xfrm>
        <a:graphic>
          <a:graphicData uri="http://schemas.openxmlformats.org/presentationml/2006/ole">
            <mc:AlternateContent xmlns:mc="http://schemas.openxmlformats.org/markup-compatibility/2006">
              <mc:Choice xmlns:v="urn:schemas-microsoft-com:vml" Requires="v">
                <p:oleObj name="Equation" r:id="rId6" imgW="1651000" imgH="457200" progId="Equation.DSMT4">
                  <p:embed/>
                </p:oleObj>
              </mc:Choice>
              <mc:Fallback>
                <p:oleObj name="Equation" r:id="rId6" imgW="1651000" imgH="457200" progId="Equation.DSMT4">
                  <p:embed/>
                  <p:pic>
                    <p:nvPicPr>
                      <p:cNvPr id="4" name="Object 5">
                        <a:extLst>
                          <a:ext uri="{FF2B5EF4-FFF2-40B4-BE49-F238E27FC236}">
                            <a16:creationId xmlns:a16="http://schemas.microsoft.com/office/drawing/2014/main" id="{CB19DF77-1D0F-45D9-B767-D036F2DB24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345" y="3382010"/>
                        <a:ext cx="30448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A8F04DE9-0656-406D-A3C3-0C529A41066E}"/>
              </a:ext>
            </a:extLst>
          </p:cNvPr>
          <p:cNvGraphicFramePr>
            <a:graphicFrameLocks noChangeAspect="1"/>
          </p:cNvGraphicFramePr>
          <p:nvPr>
            <p:extLst>
              <p:ext uri="{D42A27DB-BD31-4B8C-83A1-F6EECF244321}">
                <p14:modId xmlns:p14="http://schemas.microsoft.com/office/powerpoint/2010/main" val="208746519"/>
              </p:ext>
            </p:extLst>
          </p:nvPr>
        </p:nvGraphicFramePr>
        <p:xfrm>
          <a:off x="6217920" y="4218623"/>
          <a:ext cx="2646363" cy="798512"/>
        </p:xfrm>
        <a:graphic>
          <a:graphicData uri="http://schemas.openxmlformats.org/presentationml/2006/ole">
            <mc:AlternateContent xmlns:mc="http://schemas.openxmlformats.org/markup-compatibility/2006">
              <mc:Choice xmlns:v="urn:schemas-microsoft-com:vml" Requires="v">
                <p:oleObj name="Equation" r:id="rId8" imgW="1435100" imgH="431800" progId="Equation.DSMT4">
                  <p:embed/>
                </p:oleObj>
              </mc:Choice>
              <mc:Fallback>
                <p:oleObj name="Equation" r:id="rId8" imgW="1435100" imgH="431800" progId="Equation.DSMT4">
                  <p:embed/>
                  <p:pic>
                    <p:nvPicPr>
                      <p:cNvPr id="5" name="Object 5">
                        <a:extLst>
                          <a:ext uri="{FF2B5EF4-FFF2-40B4-BE49-F238E27FC236}">
                            <a16:creationId xmlns:a16="http://schemas.microsoft.com/office/drawing/2014/main" id="{A8F04DE9-0656-406D-A3C3-0C529A4106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920" y="4218623"/>
                        <a:ext cx="2646363"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DF004783-85C6-4457-8AE5-E711B91B05C2}"/>
              </a:ext>
            </a:extLst>
          </p:cNvPr>
          <p:cNvGraphicFramePr>
            <a:graphicFrameLocks noChangeAspect="1"/>
          </p:cNvGraphicFramePr>
          <p:nvPr>
            <p:extLst>
              <p:ext uri="{D42A27DB-BD31-4B8C-83A1-F6EECF244321}">
                <p14:modId xmlns:p14="http://schemas.microsoft.com/office/powerpoint/2010/main" val="4006512480"/>
              </p:ext>
            </p:extLst>
          </p:nvPr>
        </p:nvGraphicFramePr>
        <p:xfrm>
          <a:off x="7641908" y="5017135"/>
          <a:ext cx="1217612" cy="423863"/>
        </p:xfrm>
        <a:graphic>
          <a:graphicData uri="http://schemas.openxmlformats.org/presentationml/2006/ole">
            <mc:AlternateContent xmlns:mc="http://schemas.openxmlformats.org/markup-compatibility/2006">
              <mc:Choice xmlns:v="urn:schemas-microsoft-com:vml" Requires="v">
                <p:oleObj name="Equation" r:id="rId10" imgW="660400" imgH="228600" progId="Equation.DSMT4">
                  <p:embed/>
                </p:oleObj>
              </mc:Choice>
              <mc:Fallback>
                <p:oleObj name="Equation" r:id="rId10" imgW="660400" imgH="228600" progId="Equation.DSMT4">
                  <p:embed/>
                  <p:pic>
                    <p:nvPicPr>
                      <p:cNvPr id="6" name="Object 5">
                        <a:extLst>
                          <a:ext uri="{FF2B5EF4-FFF2-40B4-BE49-F238E27FC236}">
                            <a16:creationId xmlns:a16="http://schemas.microsoft.com/office/drawing/2014/main" id="{DF004783-85C6-4457-8AE5-E711B91B05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1908" y="5017135"/>
                        <a:ext cx="1217612"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41E71B02-2CF5-47F3-B22B-D1E761DB8060}"/>
              </a:ext>
            </a:extLst>
          </p:cNvPr>
          <p:cNvGraphicFramePr>
            <a:graphicFrameLocks noChangeAspect="1"/>
          </p:cNvGraphicFramePr>
          <p:nvPr>
            <p:extLst>
              <p:ext uri="{D42A27DB-BD31-4B8C-83A1-F6EECF244321}">
                <p14:modId xmlns:p14="http://schemas.microsoft.com/office/powerpoint/2010/main" val="1785099323"/>
              </p:ext>
            </p:extLst>
          </p:nvPr>
        </p:nvGraphicFramePr>
        <p:xfrm>
          <a:off x="7543483" y="5477510"/>
          <a:ext cx="1123950" cy="328613"/>
        </p:xfrm>
        <a:graphic>
          <a:graphicData uri="http://schemas.openxmlformats.org/presentationml/2006/ole">
            <mc:AlternateContent xmlns:mc="http://schemas.openxmlformats.org/markup-compatibility/2006">
              <mc:Choice xmlns:v="urn:schemas-microsoft-com:vml" Requires="v">
                <p:oleObj name="Equation" r:id="rId12" imgW="609336" imgH="177723" progId="Equation.DSMT4">
                  <p:embed/>
                </p:oleObj>
              </mc:Choice>
              <mc:Fallback>
                <p:oleObj name="Equation" r:id="rId12" imgW="609336" imgH="177723" progId="Equation.DSMT4">
                  <p:embed/>
                  <p:pic>
                    <p:nvPicPr>
                      <p:cNvPr id="7" name="Object 6">
                        <a:extLst>
                          <a:ext uri="{FF2B5EF4-FFF2-40B4-BE49-F238E27FC236}">
                            <a16:creationId xmlns:a16="http://schemas.microsoft.com/office/drawing/2014/main" id="{41E71B02-2CF5-47F3-B22B-D1E761DB80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483" y="5477510"/>
                        <a:ext cx="11239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D65EFE3F-F1F8-4429-B033-7E1431486DA8}"/>
              </a:ext>
            </a:extLst>
          </p:cNvPr>
          <p:cNvGraphicFramePr>
            <a:graphicFrameLocks noChangeAspect="1"/>
          </p:cNvGraphicFramePr>
          <p:nvPr>
            <p:extLst>
              <p:ext uri="{D42A27DB-BD31-4B8C-83A1-F6EECF244321}">
                <p14:modId xmlns:p14="http://schemas.microsoft.com/office/powerpoint/2010/main" val="3297131381"/>
              </p:ext>
            </p:extLst>
          </p:nvPr>
        </p:nvGraphicFramePr>
        <p:xfrm>
          <a:off x="7753033" y="5848985"/>
          <a:ext cx="1006475" cy="415925"/>
        </p:xfrm>
        <a:graphic>
          <a:graphicData uri="http://schemas.openxmlformats.org/presentationml/2006/ole">
            <mc:AlternateContent xmlns:mc="http://schemas.openxmlformats.org/markup-compatibility/2006">
              <mc:Choice xmlns:v="urn:schemas-microsoft-com:vml" Requires="v">
                <p:oleObj name="Equation" r:id="rId14" imgW="431425" imgH="177646" progId="Equation.DSMT4">
                  <p:embed/>
                </p:oleObj>
              </mc:Choice>
              <mc:Fallback>
                <p:oleObj name="Equation" r:id="rId14" imgW="431425" imgH="177646" progId="Equation.DSMT4">
                  <p:embed/>
                  <p:pic>
                    <p:nvPicPr>
                      <p:cNvPr id="8" name="Object 7">
                        <a:extLst>
                          <a:ext uri="{FF2B5EF4-FFF2-40B4-BE49-F238E27FC236}">
                            <a16:creationId xmlns:a16="http://schemas.microsoft.com/office/drawing/2014/main" id="{D65EFE3F-F1F8-4429-B033-7E1431486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3033" y="5848985"/>
                        <a:ext cx="10064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4024-C0F2-48ED-9CE8-BFF0B5B04430}"/>
              </a:ext>
            </a:extLst>
          </p:cNvPr>
          <p:cNvSpPr>
            <a:spLocks noGrp="1"/>
          </p:cNvSpPr>
          <p:nvPr>
            <p:ph type="title"/>
          </p:nvPr>
        </p:nvSpPr>
        <p:spPr>
          <a:xfrm>
            <a:off x="457200" y="274638"/>
            <a:ext cx="10149840" cy="525462"/>
          </a:xfrm>
        </p:spPr>
        <p:txBody>
          <a:bodyPr>
            <a:normAutofit fontScale="90000"/>
          </a:bodyPr>
          <a:lstStyle/>
          <a:p>
            <a:pPr>
              <a:defRPr/>
            </a:pPr>
            <a:r>
              <a:rPr lang="en-CA" dirty="0"/>
              <a:t>Confidence vs Probability(NOT THE SAME!!): </a:t>
            </a:r>
          </a:p>
        </p:txBody>
      </p:sp>
      <p:sp>
        <p:nvSpPr>
          <p:cNvPr id="35843" name="Content Placeholder 2">
            <a:extLst>
              <a:ext uri="{FF2B5EF4-FFF2-40B4-BE49-F238E27FC236}">
                <a16:creationId xmlns:a16="http://schemas.microsoft.com/office/drawing/2014/main" id="{EB42F12F-E409-43B3-A6E5-A1F8E5C5855C}"/>
              </a:ext>
            </a:extLst>
          </p:cNvPr>
          <p:cNvSpPr>
            <a:spLocks noGrp="1"/>
          </p:cNvSpPr>
          <p:nvPr>
            <p:ph sz="quarter" idx="1"/>
          </p:nvPr>
        </p:nvSpPr>
        <p:spPr>
          <a:xfrm>
            <a:off x="274320" y="898525"/>
            <a:ext cx="11521439" cy="5575300"/>
          </a:xfrm>
        </p:spPr>
        <p:txBody>
          <a:bodyPr/>
          <a:lstStyle/>
          <a:p>
            <a:r>
              <a:rPr lang="en-CA" altLang="en-US" b="1" dirty="0">
                <a:solidFill>
                  <a:srgbClr val="202124"/>
                </a:solidFill>
                <a:latin typeface="Arial" panose="020B0604020202020204" pitchFamily="34" charset="0"/>
              </a:rPr>
              <a:t>Probability</a:t>
            </a:r>
            <a:r>
              <a:rPr lang="en-CA" altLang="en-US" dirty="0">
                <a:solidFill>
                  <a:srgbClr val="202124"/>
                </a:solidFill>
                <a:latin typeface="Arial" panose="020B0604020202020204" pitchFamily="34" charset="0"/>
              </a:rPr>
              <a:t> deals with prediction </a:t>
            </a:r>
            <a:r>
              <a:rPr lang="en-CA" altLang="en-US" b="1" dirty="0">
                <a:solidFill>
                  <a:srgbClr val="202124"/>
                </a:solidFill>
                <a:latin typeface="Arial" panose="020B0604020202020204" pitchFamily="34" charset="0"/>
              </a:rPr>
              <a:t>and</a:t>
            </a:r>
            <a:r>
              <a:rPr lang="en-CA" altLang="en-US" dirty="0">
                <a:solidFill>
                  <a:srgbClr val="202124"/>
                </a:solidFill>
                <a:latin typeface="Arial" panose="020B0604020202020204" pitchFamily="34" charset="0"/>
              </a:rPr>
              <a:t> uncertainty. In </a:t>
            </a:r>
            <a:r>
              <a:rPr lang="en-CA" altLang="en-US" b="1" dirty="0">
                <a:solidFill>
                  <a:srgbClr val="202124"/>
                </a:solidFill>
                <a:latin typeface="Arial" panose="020B0604020202020204" pitchFamily="34" charset="0"/>
              </a:rPr>
              <a:t>Probability</a:t>
            </a:r>
            <a:r>
              <a:rPr lang="en-CA" altLang="en-US" dirty="0">
                <a:solidFill>
                  <a:srgbClr val="202124"/>
                </a:solidFill>
                <a:latin typeface="Arial" panose="020B0604020202020204" pitchFamily="34" charset="0"/>
              </a:rPr>
              <a:t>, you are not sure of the outcome, you just predict </a:t>
            </a:r>
          </a:p>
          <a:p>
            <a:r>
              <a:rPr lang="en-CA" altLang="en-US" dirty="0">
                <a:solidFill>
                  <a:srgbClr val="202124"/>
                </a:solidFill>
                <a:latin typeface="Arial" panose="020B0604020202020204" pitchFamily="34" charset="0"/>
              </a:rPr>
              <a:t> While in </a:t>
            </a:r>
            <a:r>
              <a:rPr lang="en-CA" altLang="en-US" b="1" dirty="0">
                <a:solidFill>
                  <a:srgbClr val="202124"/>
                </a:solidFill>
                <a:latin typeface="Arial" panose="020B0604020202020204" pitchFamily="34" charset="0"/>
              </a:rPr>
              <a:t>confidence</a:t>
            </a:r>
            <a:r>
              <a:rPr lang="en-CA" altLang="en-US" dirty="0">
                <a:solidFill>
                  <a:srgbClr val="202124"/>
                </a:solidFill>
                <a:latin typeface="Arial" panose="020B0604020202020204" pitchFamily="34" charset="0"/>
              </a:rPr>
              <a:t>, you are sure about your outcome to a greater extent compare to </a:t>
            </a:r>
            <a:r>
              <a:rPr lang="en-CA" altLang="en-US" b="1" dirty="0">
                <a:solidFill>
                  <a:srgbClr val="202124"/>
                </a:solidFill>
                <a:latin typeface="Arial" panose="020B0604020202020204" pitchFamily="34" charset="0"/>
              </a:rPr>
              <a:t>probability</a:t>
            </a:r>
            <a:endParaRPr lang="en-CA" altLang="en-US" dirty="0">
              <a:solidFill>
                <a:srgbClr val="202124"/>
              </a:solidFill>
              <a:latin typeface="Arial" panose="020B0604020202020204" pitchFamily="34" charset="0"/>
            </a:endParaRPr>
          </a:p>
          <a:p>
            <a:r>
              <a:rPr lang="en-CA" altLang="en-US" dirty="0"/>
              <a:t>Since the population mean is something that must exist, there is no uncertainty of it’s existence, we just don’t know what it is</a:t>
            </a:r>
          </a:p>
          <a:p>
            <a:pPr lvl="1"/>
            <a:r>
              <a:rPr lang="en-CA" altLang="en-US" dirty="0"/>
              <a:t>Therefore we are not dealing with Probability</a:t>
            </a:r>
          </a:p>
          <a:p>
            <a:r>
              <a:rPr lang="en-CA" altLang="en-US" dirty="0"/>
              <a:t>When say we have 95% confidence, it means that if we were to sample 100 times, we are confident that our sampling method will capture the population mean 95 out of 100 times</a:t>
            </a:r>
            <a:br>
              <a:rPr lang="en-CA" altLang="en-US" dirty="0"/>
            </a:br>
            <a:endParaRPr lang="en-CA" altLang="en-US" dirty="0"/>
          </a:p>
          <a:p>
            <a:pPr lvl="1"/>
            <a:r>
              <a:rPr lang="en-CA" altLang="en-US" dirty="0"/>
              <a:t>Don’t use the word “probability”!</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2757-7B77-425A-A561-B097596186FA}"/>
              </a:ext>
            </a:extLst>
          </p:cNvPr>
          <p:cNvSpPr>
            <a:spLocks noGrp="1"/>
          </p:cNvSpPr>
          <p:nvPr>
            <p:ph type="title"/>
          </p:nvPr>
        </p:nvSpPr>
        <p:spPr>
          <a:xfrm>
            <a:off x="1708150" y="96838"/>
            <a:ext cx="8686800" cy="695325"/>
          </a:xfrm>
        </p:spPr>
        <p:txBody>
          <a:bodyPr/>
          <a:lstStyle/>
          <a:p>
            <a:pPr>
              <a:defRPr/>
            </a:pPr>
            <a:r>
              <a:rPr lang="en-CA" dirty="0"/>
              <a:t>How to Set a C% Confidence Interval</a:t>
            </a:r>
          </a:p>
        </p:txBody>
      </p:sp>
      <p:sp>
        <p:nvSpPr>
          <p:cNvPr id="3077" name="Content Placeholder 2">
            <a:extLst>
              <a:ext uri="{FF2B5EF4-FFF2-40B4-BE49-F238E27FC236}">
                <a16:creationId xmlns:a16="http://schemas.microsoft.com/office/drawing/2014/main" id="{8CD85BE5-8D3A-41EA-8307-6DF56DEF6C1D}"/>
              </a:ext>
            </a:extLst>
          </p:cNvPr>
          <p:cNvSpPr>
            <a:spLocks noGrp="1"/>
          </p:cNvSpPr>
          <p:nvPr>
            <p:ph sz="quarter" idx="1"/>
          </p:nvPr>
        </p:nvSpPr>
        <p:spPr>
          <a:xfrm>
            <a:off x="91440" y="819150"/>
            <a:ext cx="12659359" cy="2482850"/>
          </a:xfrm>
        </p:spPr>
        <p:txBody>
          <a:bodyPr/>
          <a:lstStyle/>
          <a:p>
            <a:r>
              <a:rPr lang="en-US" altLang="en-US" sz="2200" dirty="0"/>
              <a:t>A confidence level of “C”% (</a:t>
            </a:r>
            <a:r>
              <a:rPr lang="en-US" altLang="en-US" sz="2200" dirty="0" err="1"/>
              <a:t>ie</a:t>
            </a:r>
            <a:r>
              <a:rPr lang="en-US" altLang="en-US" sz="2200" dirty="0"/>
              <a:t> 95%) gives the probability that the interval will capture the true parameter value</a:t>
            </a:r>
            <a:r>
              <a:rPr lang="en-CA" altLang="en-US" sz="2200" i="1" dirty="0"/>
              <a:t> </a:t>
            </a:r>
            <a:r>
              <a:rPr lang="en-CA" altLang="en-US" sz="2200" b="1" i="1" dirty="0"/>
              <a:t>µ</a:t>
            </a:r>
            <a:r>
              <a:rPr lang="en-US" altLang="en-US" sz="2200" dirty="0"/>
              <a:t> in repeated samples. </a:t>
            </a:r>
          </a:p>
          <a:p>
            <a:r>
              <a:rPr lang="en-US" altLang="en-US" sz="2200" dirty="0"/>
              <a:t>Another way of saying this is that we would expect C % of all confidence intervals to capture the true parameter value</a:t>
            </a:r>
            <a:r>
              <a:rPr lang="en-CA" altLang="en-US" sz="2200" b="1" i="1" dirty="0"/>
              <a:t> µ</a:t>
            </a:r>
            <a:br>
              <a:rPr lang="en-CA" altLang="en-US" sz="2200" b="1" i="1" dirty="0"/>
            </a:br>
            <a:endParaRPr lang="en-CA" altLang="en-US" sz="1500" b="1" i="1" dirty="0"/>
          </a:p>
          <a:p>
            <a:r>
              <a:rPr lang="en-US" altLang="en-US" sz="2000" dirty="0"/>
              <a:t>A level C confidence interval for a parameter is given by:</a:t>
            </a:r>
            <a:endParaRPr lang="en-CA" altLang="en-US" sz="2200" dirty="0"/>
          </a:p>
        </p:txBody>
      </p:sp>
      <p:graphicFrame>
        <p:nvGraphicFramePr>
          <p:cNvPr id="3074" name="Object 4">
            <a:extLst>
              <a:ext uri="{FF2B5EF4-FFF2-40B4-BE49-F238E27FC236}">
                <a16:creationId xmlns:a16="http://schemas.microsoft.com/office/drawing/2014/main" id="{9C068A6E-E228-4D47-B0E4-806D889841E3}"/>
              </a:ext>
            </a:extLst>
          </p:cNvPr>
          <p:cNvGraphicFramePr>
            <a:graphicFrameLocks noChangeAspect="1"/>
          </p:cNvGraphicFramePr>
          <p:nvPr/>
        </p:nvGraphicFramePr>
        <p:xfrm>
          <a:off x="2962275" y="3275013"/>
          <a:ext cx="4205288" cy="463550"/>
        </p:xfrm>
        <a:graphic>
          <a:graphicData uri="http://schemas.openxmlformats.org/presentationml/2006/ole">
            <mc:AlternateContent xmlns:mc="http://schemas.openxmlformats.org/markup-compatibility/2006">
              <mc:Choice xmlns:v="urn:schemas-microsoft-com:vml" Requires="v">
                <p:oleObj name="Equation" r:id="rId4" imgW="1841500" imgH="203200" progId="Equation.DSMT4">
                  <p:embed/>
                </p:oleObj>
              </mc:Choice>
              <mc:Fallback>
                <p:oleObj name="Equation" r:id="rId4" imgW="1841500" imgH="203200" progId="Equation.DSMT4">
                  <p:embed/>
                  <p:pic>
                    <p:nvPicPr>
                      <p:cNvPr id="3074" name="Object 4">
                        <a:extLst>
                          <a:ext uri="{FF2B5EF4-FFF2-40B4-BE49-F238E27FC236}">
                            <a16:creationId xmlns:a16="http://schemas.microsoft.com/office/drawing/2014/main" id="{9C068A6E-E228-4D47-B0E4-806D88984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3275013"/>
                        <a:ext cx="42052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ight Brace 4">
            <a:extLst>
              <a:ext uri="{FF2B5EF4-FFF2-40B4-BE49-F238E27FC236}">
                <a16:creationId xmlns:a16="http://schemas.microsoft.com/office/drawing/2014/main" id="{825238FB-5366-4902-B866-4D2C4E90201F}"/>
              </a:ext>
            </a:extLst>
          </p:cNvPr>
          <p:cNvSpPr/>
          <p:nvPr/>
        </p:nvSpPr>
        <p:spPr>
          <a:xfrm rot="5400000">
            <a:off x="3479801" y="3021012"/>
            <a:ext cx="246062" cy="1382713"/>
          </a:xfrm>
          <a:prstGeom prst="rightBrace">
            <a:avLst>
              <a:gd name="adj1" fmla="val 62847"/>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6" name="Right Brace 5">
            <a:extLst>
              <a:ext uri="{FF2B5EF4-FFF2-40B4-BE49-F238E27FC236}">
                <a16:creationId xmlns:a16="http://schemas.microsoft.com/office/drawing/2014/main" id="{8BA46D15-9375-48CB-8D8C-1A90AB0DC287}"/>
              </a:ext>
            </a:extLst>
          </p:cNvPr>
          <p:cNvSpPr/>
          <p:nvPr/>
        </p:nvSpPr>
        <p:spPr>
          <a:xfrm rot="5400000">
            <a:off x="5768976" y="2565400"/>
            <a:ext cx="311150" cy="2390775"/>
          </a:xfrm>
          <a:prstGeom prst="rightBrace">
            <a:avLst>
              <a:gd name="adj1" fmla="val 62847"/>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 name="TextBox 6">
            <a:extLst>
              <a:ext uri="{FF2B5EF4-FFF2-40B4-BE49-F238E27FC236}">
                <a16:creationId xmlns:a16="http://schemas.microsoft.com/office/drawing/2014/main" id="{8B2EFF99-BA25-40E6-BC4D-BF3366293D05}"/>
              </a:ext>
            </a:extLst>
          </p:cNvPr>
          <p:cNvSpPr txBox="1"/>
          <p:nvPr/>
        </p:nvSpPr>
        <p:spPr>
          <a:xfrm>
            <a:off x="4956175" y="4025900"/>
            <a:ext cx="3746500" cy="923925"/>
          </a:xfrm>
          <a:prstGeom prst="rect">
            <a:avLst/>
          </a:prstGeom>
          <a:noFill/>
        </p:spPr>
        <p:txBody>
          <a:bodyPr wrap="none">
            <a:spAutoFit/>
          </a:bodyPr>
          <a:lstStyle/>
          <a:p>
            <a:pPr algn="ctr" eaLnBrk="1" hangingPunct="1">
              <a:defRPr/>
            </a:pPr>
            <a:r>
              <a:rPr lang="en-US" dirty="0">
                <a:solidFill>
                  <a:srgbClr val="FF0000"/>
                </a:solidFill>
                <a:latin typeface="+mj-lt"/>
                <a:cs typeface="Arial" charset="0"/>
              </a:rPr>
              <a:t>The </a:t>
            </a:r>
            <a:r>
              <a:rPr lang="en-US" b="1" dirty="0">
                <a:solidFill>
                  <a:srgbClr val="FF0000"/>
                </a:solidFill>
                <a:latin typeface="+mj-lt"/>
                <a:cs typeface="Arial" charset="0"/>
              </a:rPr>
              <a:t>Margin of Error </a:t>
            </a:r>
            <a:r>
              <a:rPr lang="en-US" dirty="0">
                <a:solidFill>
                  <a:srgbClr val="FF0000"/>
                </a:solidFill>
                <a:latin typeface="+mj-lt"/>
                <a:cs typeface="Arial" charset="0"/>
              </a:rPr>
              <a:t>depends </a:t>
            </a:r>
            <a:br>
              <a:rPr lang="en-US" dirty="0">
                <a:solidFill>
                  <a:srgbClr val="FF0000"/>
                </a:solidFill>
                <a:latin typeface="+mj-lt"/>
                <a:cs typeface="Arial" charset="0"/>
              </a:rPr>
            </a:br>
            <a:r>
              <a:rPr lang="en-US" dirty="0">
                <a:solidFill>
                  <a:srgbClr val="FF0000"/>
                </a:solidFill>
                <a:latin typeface="+mj-lt"/>
                <a:cs typeface="Arial" charset="0"/>
              </a:rPr>
              <a:t>on the desired confidence level C</a:t>
            </a:r>
            <a:br>
              <a:rPr lang="en-US" dirty="0">
                <a:solidFill>
                  <a:srgbClr val="FF0000"/>
                </a:solidFill>
                <a:latin typeface="+mj-lt"/>
                <a:cs typeface="Arial" charset="0"/>
              </a:rPr>
            </a:br>
            <a:r>
              <a:rPr lang="en-US" dirty="0">
                <a:solidFill>
                  <a:srgbClr val="FF0000"/>
                </a:solidFill>
                <a:latin typeface="+mj-lt"/>
                <a:cs typeface="Arial" charset="0"/>
              </a:rPr>
              <a:t> and the shape of the distribution</a:t>
            </a:r>
            <a:endParaRPr lang="en-CA" dirty="0">
              <a:solidFill>
                <a:srgbClr val="FF0000"/>
              </a:solidFill>
              <a:latin typeface="+mj-lt"/>
              <a:cs typeface="Arial" charset="0"/>
            </a:endParaRPr>
          </a:p>
        </p:txBody>
      </p:sp>
      <p:sp>
        <p:nvSpPr>
          <p:cNvPr id="8" name="TextBox 7">
            <a:extLst>
              <a:ext uri="{FF2B5EF4-FFF2-40B4-BE49-F238E27FC236}">
                <a16:creationId xmlns:a16="http://schemas.microsoft.com/office/drawing/2014/main" id="{EFDE7685-8A52-4550-8725-CBB5563AA9D0}"/>
              </a:ext>
            </a:extLst>
          </p:cNvPr>
          <p:cNvSpPr txBox="1"/>
          <p:nvPr/>
        </p:nvSpPr>
        <p:spPr>
          <a:xfrm>
            <a:off x="2635250" y="3946525"/>
            <a:ext cx="1978025" cy="461963"/>
          </a:xfrm>
          <a:prstGeom prst="rect">
            <a:avLst/>
          </a:prstGeom>
          <a:noFill/>
        </p:spPr>
        <p:txBody>
          <a:bodyPr wrap="none">
            <a:spAutoFit/>
          </a:bodyPr>
          <a:lstStyle/>
          <a:p>
            <a:pPr algn="ctr" eaLnBrk="1" hangingPunct="1">
              <a:defRPr/>
            </a:pPr>
            <a:r>
              <a:rPr lang="en-US" dirty="0">
                <a:solidFill>
                  <a:srgbClr val="FF0000"/>
                </a:solidFill>
                <a:latin typeface="+mj-lt"/>
                <a:cs typeface="Arial" charset="0"/>
              </a:rPr>
              <a:t>Sample Mean </a:t>
            </a:r>
            <a:r>
              <a:rPr lang="en-CA" sz="2400" b="1" i="1" dirty="0">
                <a:solidFill>
                  <a:srgbClr val="FF0000"/>
                </a:solidFill>
                <a:latin typeface="+mj-lt"/>
                <a:cs typeface="Arial" charset="0"/>
              </a:rPr>
              <a:t>µ</a:t>
            </a:r>
            <a:r>
              <a:rPr lang="en-CA" b="1" i="1" baseline="-25000" dirty="0">
                <a:solidFill>
                  <a:srgbClr val="FF0000"/>
                </a:solidFill>
                <a:latin typeface="Arial" charset="0"/>
                <a:cs typeface="Arial" charset="0"/>
              </a:rPr>
              <a:t>x</a:t>
            </a:r>
            <a:endParaRPr lang="en-CA" baseline="-25000" dirty="0">
              <a:solidFill>
                <a:srgbClr val="FF0000"/>
              </a:solidFill>
              <a:latin typeface="+mj-lt"/>
              <a:cs typeface="Arial" charset="0"/>
            </a:endParaRPr>
          </a:p>
        </p:txBody>
      </p:sp>
      <p:sp>
        <p:nvSpPr>
          <p:cNvPr id="9" name="Content Placeholder 2">
            <a:extLst>
              <a:ext uri="{FF2B5EF4-FFF2-40B4-BE49-F238E27FC236}">
                <a16:creationId xmlns:a16="http://schemas.microsoft.com/office/drawing/2014/main" id="{E5BFC8BA-9736-4CEE-B765-517A93FBE956}"/>
              </a:ext>
            </a:extLst>
          </p:cNvPr>
          <p:cNvSpPr txBox="1">
            <a:spLocks/>
          </p:cNvSpPr>
          <p:nvPr/>
        </p:nvSpPr>
        <p:spPr bwMode="auto">
          <a:xfrm>
            <a:off x="1798638" y="4981575"/>
            <a:ext cx="8366125" cy="1685925"/>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200" dirty="0">
                <a:latin typeface="+mn-lt"/>
                <a:cs typeface="+mn-cs"/>
              </a:rPr>
              <a:t>Conditions: Data must be from a SRS from the population</a:t>
            </a:r>
          </a:p>
          <a:p>
            <a:pPr marL="273050" indent="-273050">
              <a:spcBef>
                <a:spcPts val="600"/>
              </a:spcBef>
              <a:buClr>
                <a:schemeClr val="accent1"/>
              </a:buClr>
              <a:buSzPct val="70000"/>
              <a:buFont typeface="Wingdings" pitchFamily="2" charset="2"/>
              <a:buChar char=""/>
              <a:defRPr/>
            </a:pPr>
            <a:r>
              <a:rPr lang="en-CA" sz="2200" dirty="0">
                <a:latin typeface="+mn-lt"/>
                <a:cs typeface="+mn-cs"/>
              </a:rPr>
              <a:t>The sample distribution of   </a:t>
            </a:r>
            <a:r>
              <a:rPr lang="en-CA" sz="2200" i="1" dirty="0">
                <a:latin typeface="+mn-lt"/>
                <a:cs typeface="+mn-cs"/>
              </a:rPr>
              <a:t>x</a:t>
            </a:r>
            <a:r>
              <a:rPr lang="en-CA" sz="2200" dirty="0">
                <a:latin typeface="+mn-lt"/>
                <a:cs typeface="+mn-cs"/>
              </a:rPr>
              <a:t> is approximately normal: </a:t>
            </a:r>
          </a:p>
          <a:p>
            <a:pPr marL="730250" lvl="1" indent="-273050">
              <a:spcBef>
                <a:spcPts val="600"/>
              </a:spcBef>
              <a:buClr>
                <a:schemeClr val="accent1"/>
              </a:buClr>
              <a:buSzPct val="70000"/>
              <a:buFont typeface="Wingdings" pitchFamily="2" charset="2"/>
              <a:buChar char=""/>
              <a:defRPr/>
            </a:pPr>
            <a:r>
              <a:rPr lang="en-CA" sz="2200" dirty="0">
                <a:latin typeface="+mn-lt"/>
                <a:cs typeface="+mn-cs"/>
              </a:rPr>
              <a:t>Population is normally distributed OR</a:t>
            </a:r>
          </a:p>
          <a:p>
            <a:pPr marL="730250" lvl="1" indent="-273050">
              <a:spcBef>
                <a:spcPts val="600"/>
              </a:spcBef>
              <a:buClr>
                <a:schemeClr val="accent1"/>
              </a:buClr>
              <a:buSzPct val="70000"/>
              <a:buFont typeface="Wingdings" pitchFamily="2" charset="2"/>
              <a:buChar char=""/>
              <a:defRPr/>
            </a:pPr>
            <a:r>
              <a:rPr lang="en-CA" sz="2200" dirty="0">
                <a:latin typeface="+mn-lt"/>
                <a:cs typeface="+mn-cs"/>
              </a:rPr>
              <a:t>Central Limit Theorem (n&gt;30)</a:t>
            </a:r>
          </a:p>
        </p:txBody>
      </p:sp>
      <p:graphicFrame>
        <p:nvGraphicFramePr>
          <p:cNvPr id="733" name="Object 104">
            <a:extLst>
              <a:ext uri="{FF2B5EF4-FFF2-40B4-BE49-F238E27FC236}">
                <a16:creationId xmlns:a16="http://schemas.microsoft.com/office/drawing/2014/main" id="{D9585775-39A9-414B-AC2D-966477F6305D}"/>
              </a:ext>
            </a:extLst>
          </p:cNvPr>
          <p:cNvGraphicFramePr>
            <a:graphicFrameLocks noChangeAspect="1"/>
          </p:cNvGraphicFramePr>
          <p:nvPr/>
        </p:nvGraphicFramePr>
        <p:xfrm>
          <a:off x="8794750" y="3998913"/>
          <a:ext cx="1225550" cy="944562"/>
        </p:xfrm>
        <a:graphic>
          <a:graphicData uri="http://schemas.openxmlformats.org/presentationml/2006/ole">
            <mc:AlternateContent xmlns:mc="http://schemas.openxmlformats.org/markup-compatibility/2006">
              <mc:Choice xmlns:v="urn:schemas-microsoft-com:vml" Requires="v">
                <p:oleObj name="Equation" r:id="rId6" imgW="596900" imgH="457200" progId="Equation.DSMT4">
                  <p:embed/>
                </p:oleObj>
              </mc:Choice>
              <mc:Fallback>
                <p:oleObj name="Equation" r:id="rId6" imgW="596900" imgH="457200" progId="Equation.DSMT4">
                  <p:embed/>
                  <p:pic>
                    <p:nvPicPr>
                      <p:cNvPr id="733" name="Object 104">
                        <a:extLst>
                          <a:ext uri="{FF2B5EF4-FFF2-40B4-BE49-F238E27FC236}">
                            <a16:creationId xmlns:a16="http://schemas.microsoft.com/office/drawing/2014/main" id="{D9585775-39A9-414B-AC2D-966477F630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4750" y="3998913"/>
                        <a:ext cx="1225550"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8">
            <a:extLst>
              <a:ext uri="{FF2B5EF4-FFF2-40B4-BE49-F238E27FC236}">
                <a16:creationId xmlns:a16="http://schemas.microsoft.com/office/drawing/2014/main" id="{D5798679-2B63-425E-92B2-AFA617FE597D}"/>
              </a:ext>
            </a:extLst>
          </p:cNvPr>
          <p:cNvSpPr txBox="1">
            <a:spLocks noChangeArrowheads="1"/>
          </p:cNvSpPr>
          <p:nvPr/>
        </p:nvSpPr>
        <p:spPr bwMode="auto">
          <a:xfrm>
            <a:off x="5708650" y="5414963"/>
            <a:ext cx="339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blinds(horizontal)">
                                      <p:cBhvr>
                                        <p:cTn id="7" dur="500"/>
                                        <p:tgtEl>
                                          <p:spTgt spid="3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blinds(horizontal)">
                                      <p:cBhvr>
                                        <p:cTn id="12" dur="500"/>
                                        <p:tgtEl>
                                          <p:spTgt spid="30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17" dur="500"/>
                                        <p:tgtEl>
                                          <p:spTgt spid="30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linds(horizontal)">
                                      <p:cBhvr>
                                        <p:cTn id="22" dur="500"/>
                                        <p:tgtEl>
                                          <p:spTgt spid="3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733"/>
                                        </p:tgtEl>
                                        <p:attrNameLst>
                                          <p:attrName>style.visibility</p:attrName>
                                        </p:attrNameLst>
                                      </p:cBhvr>
                                      <p:to>
                                        <p:strVal val="visible"/>
                                      </p:to>
                                    </p:set>
                                    <p:animEffect transition="in" filter="blinds(horizontal)">
                                      <p:cBhvr>
                                        <p:cTn id="43" dur="500"/>
                                        <p:tgtEl>
                                          <p:spTgt spid="7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blinds(horizontal)">
                                      <p:cBhvr>
                                        <p:cTn id="48" dur="500"/>
                                        <p:tgtEl>
                                          <p:spTgt spid="9">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blinds(horizontal)">
                                      <p:cBhvr>
                                        <p:cTn id="53" dur="500"/>
                                        <p:tgtEl>
                                          <p:spTgt spid="9">
                                            <p:txEl>
                                              <p:pRg st="1" end="1"/>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linds(horizontal)">
                                      <p:cBhvr>
                                        <p:cTn id="56" dur="500"/>
                                        <p:tgtEl>
                                          <p:spTgt spid="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Effect transition="in" filter="blinds(horizontal)">
                                      <p:cBhvr>
                                        <p:cTn id="61" dur="500"/>
                                        <p:tgtEl>
                                          <p:spTgt spid="9">
                                            <p:txEl>
                                              <p:pRg st="2" end="2"/>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animEffect transition="in" filter="blinds(horizontal)">
                                      <p:cBhvr>
                                        <p:cTn id="6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F134E2C-90CD-45C9-7344-B812FC0E4248}"/>
              </a:ext>
            </a:extLst>
          </p:cNvPr>
          <p:cNvSpPr txBox="1"/>
          <p:nvPr/>
        </p:nvSpPr>
        <p:spPr>
          <a:xfrm>
            <a:off x="5971177" y="5447046"/>
            <a:ext cx="5639798" cy="923330"/>
          </a:xfrm>
          <a:prstGeom prst="rect">
            <a:avLst/>
          </a:prstGeom>
          <a:solidFill>
            <a:schemeClr val="bg1"/>
          </a:solidFill>
        </p:spPr>
        <p:txBody>
          <a:bodyPr wrap="square">
            <a:spAutoFit/>
          </a:bodyPr>
          <a:lstStyle/>
          <a:p>
            <a:pPr algn="ctr" eaLnBrk="1" hangingPunct="1">
              <a:defRPr/>
            </a:pPr>
            <a:r>
              <a:rPr lang="en-CA" dirty="0">
                <a:solidFill>
                  <a:srgbClr val="FF0000"/>
                </a:solidFill>
                <a:latin typeface="+mj-lt"/>
                <a:cs typeface="Arial" charset="0"/>
              </a:rPr>
              <a:t>The Z –score tells you how many standard errors is in the margin of error.  Use Inverse Norm and the confidence level to find the z-score!</a:t>
            </a:r>
          </a:p>
        </p:txBody>
      </p:sp>
      <p:sp>
        <p:nvSpPr>
          <p:cNvPr id="2" name="Title 1">
            <a:extLst>
              <a:ext uri="{FF2B5EF4-FFF2-40B4-BE49-F238E27FC236}">
                <a16:creationId xmlns:a16="http://schemas.microsoft.com/office/drawing/2014/main" id="{E9416EAE-31DE-659F-3AC8-9B401F44F498}"/>
              </a:ext>
            </a:extLst>
          </p:cNvPr>
          <p:cNvSpPr>
            <a:spLocks noGrp="1"/>
          </p:cNvSpPr>
          <p:nvPr>
            <p:ph type="title"/>
          </p:nvPr>
        </p:nvSpPr>
        <p:spPr>
          <a:xfrm>
            <a:off x="383177" y="168334"/>
            <a:ext cx="9956800" cy="543968"/>
          </a:xfrm>
        </p:spPr>
        <p:txBody>
          <a:bodyPr>
            <a:normAutofit fontScale="90000"/>
          </a:bodyPr>
          <a:lstStyle/>
          <a:p>
            <a:r>
              <a:rPr lang="en-US" dirty="0"/>
              <a:t>What’s Important about Confidence Intervals:</a:t>
            </a:r>
          </a:p>
        </p:txBody>
      </p:sp>
      <p:sp>
        <p:nvSpPr>
          <p:cNvPr id="3" name="Content Placeholder 2">
            <a:extLst>
              <a:ext uri="{FF2B5EF4-FFF2-40B4-BE49-F238E27FC236}">
                <a16:creationId xmlns:a16="http://schemas.microsoft.com/office/drawing/2014/main" id="{BB6C65A6-C3AF-9941-4845-CEB893083511}"/>
              </a:ext>
            </a:extLst>
          </p:cNvPr>
          <p:cNvSpPr>
            <a:spLocks noGrp="1"/>
          </p:cNvSpPr>
          <p:nvPr>
            <p:ph sz="quarter" idx="1"/>
          </p:nvPr>
        </p:nvSpPr>
        <p:spPr>
          <a:xfrm>
            <a:off x="217714" y="818606"/>
            <a:ext cx="11242766" cy="1663337"/>
          </a:xfrm>
        </p:spPr>
        <p:txBody>
          <a:bodyPr/>
          <a:lstStyle/>
          <a:p>
            <a:r>
              <a:rPr lang="en-US" dirty="0"/>
              <a:t>Remember: you don’t have the population mean, so you create a confidence interval using your sample mean to capture the population mean</a:t>
            </a:r>
          </a:p>
        </p:txBody>
      </p:sp>
      <p:sp>
        <p:nvSpPr>
          <p:cNvPr id="4" name="Content Placeholder 2">
            <a:extLst>
              <a:ext uri="{FF2B5EF4-FFF2-40B4-BE49-F238E27FC236}">
                <a16:creationId xmlns:a16="http://schemas.microsoft.com/office/drawing/2014/main" id="{E7BB449F-BDC5-778B-390C-83FA278BC257}"/>
              </a:ext>
            </a:extLst>
          </p:cNvPr>
          <p:cNvSpPr txBox="1">
            <a:spLocks/>
          </p:cNvSpPr>
          <p:nvPr/>
        </p:nvSpPr>
        <p:spPr bwMode="auto">
          <a:xfrm>
            <a:off x="313510" y="1768757"/>
            <a:ext cx="9138194" cy="64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Confidence Interval = Sample Mean </a:t>
            </a:r>
            <a:r>
              <a:rPr lang="en-US" u="sng" dirty="0"/>
              <a:t>+</a:t>
            </a:r>
            <a:r>
              <a:rPr lang="en-US" dirty="0"/>
              <a:t> Margin of Error</a:t>
            </a:r>
          </a:p>
        </p:txBody>
      </p:sp>
      <p:graphicFrame>
        <p:nvGraphicFramePr>
          <p:cNvPr id="5" name="Object 4">
            <a:extLst>
              <a:ext uri="{FF2B5EF4-FFF2-40B4-BE49-F238E27FC236}">
                <a16:creationId xmlns:a16="http://schemas.microsoft.com/office/drawing/2014/main" id="{5DD57CBC-9F67-C094-E202-A5C934331A10}"/>
              </a:ext>
            </a:extLst>
          </p:cNvPr>
          <p:cNvGraphicFramePr>
            <a:graphicFrameLocks noChangeAspect="1"/>
          </p:cNvGraphicFramePr>
          <p:nvPr>
            <p:extLst>
              <p:ext uri="{D42A27DB-BD31-4B8C-83A1-F6EECF244321}">
                <p14:modId xmlns:p14="http://schemas.microsoft.com/office/powerpoint/2010/main" val="486282794"/>
              </p:ext>
            </p:extLst>
          </p:nvPr>
        </p:nvGraphicFramePr>
        <p:xfrm>
          <a:off x="3381460" y="2953749"/>
          <a:ext cx="2888706" cy="1209226"/>
        </p:xfrm>
        <a:graphic>
          <a:graphicData uri="http://schemas.openxmlformats.org/presentationml/2006/ole">
            <mc:AlternateContent xmlns:mc="http://schemas.openxmlformats.org/markup-compatibility/2006">
              <mc:Choice xmlns:v="urn:schemas-microsoft-com:vml" Requires="v">
                <p:oleObj name="Equation" r:id="rId4" imgW="1091880" imgH="457200" progId="Equation.DSMT4">
                  <p:embed/>
                </p:oleObj>
              </mc:Choice>
              <mc:Fallback>
                <p:oleObj name="Equation" r:id="rId4" imgW="1091880" imgH="457200" progId="Equation.DSMT4">
                  <p:embed/>
                  <p:pic>
                    <p:nvPicPr>
                      <p:cNvPr id="5" name="Object 4">
                        <a:extLst>
                          <a:ext uri="{FF2B5EF4-FFF2-40B4-BE49-F238E27FC236}">
                            <a16:creationId xmlns:a16="http://schemas.microsoft.com/office/drawing/2014/main" id="{5DD57CBC-9F67-C094-E202-A5C934331A10}"/>
                          </a:ext>
                        </a:extLst>
                      </p:cNvPr>
                      <p:cNvPicPr/>
                      <p:nvPr/>
                    </p:nvPicPr>
                    <p:blipFill>
                      <a:blip r:embed="rId5"/>
                      <a:stretch>
                        <a:fillRect/>
                      </a:stretch>
                    </p:blipFill>
                    <p:spPr>
                      <a:xfrm>
                        <a:off x="3381460" y="2953749"/>
                        <a:ext cx="2888706" cy="1209226"/>
                      </a:xfrm>
                      <a:prstGeom prst="rect">
                        <a:avLst/>
                      </a:prstGeom>
                    </p:spPr>
                  </p:pic>
                </p:oleObj>
              </mc:Fallback>
            </mc:AlternateContent>
          </a:graphicData>
        </a:graphic>
      </p:graphicFrame>
      <p:sp>
        <p:nvSpPr>
          <p:cNvPr id="7" name="Right Brace 6">
            <a:extLst>
              <a:ext uri="{FF2B5EF4-FFF2-40B4-BE49-F238E27FC236}">
                <a16:creationId xmlns:a16="http://schemas.microsoft.com/office/drawing/2014/main" id="{5611895B-FFFD-7A9B-BCCA-F38C7B88ECB2}"/>
              </a:ext>
            </a:extLst>
          </p:cNvPr>
          <p:cNvSpPr/>
          <p:nvPr/>
        </p:nvSpPr>
        <p:spPr>
          <a:xfrm rot="5400000">
            <a:off x="5443485" y="3493683"/>
            <a:ext cx="348343" cy="1618524"/>
          </a:xfrm>
          <a:prstGeom prst="rightBrace">
            <a:avLst>
              <a:gd name="adj1" fmla="val 29762"/>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3FFEC60-427E-027F-5352-57D5BF9A5033}"/>
              </a:ext>
            </a:extLst>
          </p:cNvPr>
          <p:cNvSpPr txBox="1"/>
          <p:nvPr/>
        </p:nvSpPr>
        <p:spPr>
          <a:xfrm>
            <a:off x="6333127" y="3062325"/>
            <a:ext cx="5495109" cy="923330"/>
          </a:xfrm>
          <a:prstGeom prst="rect">
            <a:avLst/>
          </a:prstGeom>
          <a:solidFill>
            <a:schemeClr val="bg1"/>
          </a:solidFill>
        </p:spPr>
        <p:txBody>
          <a:bodyPr wrap="square">
            <a:spAutoFit/>
          </a:bodyPr>
          <a:lstStyle/>
          <a:p>
            <a:pPr algn="ctr" eaLnBrk="1" hangingPunct="1">
              <a:defRPr/>
            </a:pPr>
            <a:r>
              <a:rPr lang="en-CA" dirty="0">
                <a:solidFill>
                  <a:srgbClr val="FF0000"/>
                </a:solidFill>
                <a:latin typeface="+mj-lt"/>
                <a:cs typeface="Arial" charset="0"/>
              </a:rPr>
              <a:t>The margin of error depends on the level of confidence.  The level of confidence determines the value of the ‘z’ score</a:t>
            </a:r>
          </a:p>
        </p:txBody>
      </p:sp>
      <p:sp>
        <p:nvSpPr>
          <p:cNvPr id="9" name="TextBox 8">
            <a:extLst>
              <a:ext uri="{FF2B5EF4-FFF2-40B4-BE49-F238E27FC236}">
                <a16:creationId xmlns:a16="http://schemas.microsoft.com/office/drawing/2014/main" id="{6ADAE3C0-AF27-39EC-B38A-B339C1EEAF16}"/>
              </a:ext>
            </a:extLst>
          </p:cNvPr>
          <p:cNvSpPr txBox="1"/>
          <p:nvPr/>
        </p:nvSpPr>
        <p:spPr>
          <a:xfrm>
            <a:off x="3466330" y="4517390"/>
            <a:ext cx="6001519" cy="646331"/>
          </a:xfrm>
          <a:prstGeom prst="rect">
            <a:avLst/>
          </a:prstGeom>
          <a:solidFill>
            <a:schemeClr val="bg1"/>
          </a:solidFill>
        </p:spPr>
        <p:txBody>
          <a:bodyPr wrap="square">
            <a:spAutoFit/>
          </a:bodyPr>
          <a:lstStyle/>
          <a:p>
            <a:pPr algn="ctr" eaLnBrk="1" hangingPunct="1">
              <a:defRPr/>
            </a:pPr>
            <a:r>
              <a:rPr lang="en-CA" dirty="0">
                <a:solidFill>
                  <a:srgbClr val="FF0000"/>
                </a:solidFill>
                <a:latin typeface="+mj-lt"/>
                <a:cs typeface="Arial" charset="0"/>
              </a:rPr>
              <a:t>This part is known as the margin of error,  the margin of error is “half” the width of the confidence interval</a:t>
            </a:r>
          </a:p>
        </p:txBody>
      </p:sp>
      <p:sp>
        <p:nvSpPr>
          <p:cNvPr id="6" name="Content Placeholder 2">
            <a:extLst>
              <a:ext uri="{FF2B5EF4-FFF2-40B4-BE49-F238E27FC236}">
                <a16:creationId xmlns:a16="http://schemas.microsoft.com/office/drawing/2014/main" id="{288EE3FD-CC0A-F713-6594-AEE8021578CC}"/>
              </a:ext>
            </a:extLst>
          </p:cNvPr>
          <p:cNvSpPr txBox="1">
            <a:spLocks/>
          </p:cNvSpPr>
          <p:nvPr/>
        </p:nvSpPr>
        <p:spPr bwMode="auto">
          <a:xfrm>
            <a:off x="230774" y="2339168"/>
            <a:ext cx="11534501" cy="64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Confidence Interval = Sample Mean </a:t>
            </a:r>
            <a:r>
              <a:rPr lang="en-US" u="sng" dirty="0"/>
              <a:t>+</a:t>
            </a:r>
            <a:r>
              <a:rPr lang="en-US" dirty="0"/>
              <a:t> “the number of standard errors”</a:t>
            </a:r>
          </a:p>
        </p:txBody>
      </p:sp>
      <p:graphicFrame>
        <p:nvGraphicFramePr>
          <p:cNvPr id="10" name="Object 9">
            <a:extLst>
              <a:ext uri="{FF2B5EF4-FFF2-40B4-BE49-F238E27FC236}">
                <a16:creationId xmlns:a16="http://schemas.microsoft.com/office/drawing/2014/main" id="{C0D10044-DB03-1253-50BC-B6FC743E6CAF}"/>
              </a:ext>
            </a:extLst>
          </p:cNvPr>
          <p:cNvGraphicFramePr>
            <a:graphicFrameLocks noChangeAspect="1"/>
          </p:cNvGraphicFramePr>
          <p:nvPr>
            <p:extLst>
              <p:ext uri="{D42A27DB-BD31-4B8C-83A1-F6EECF244321}">
                <p14:modId xmlns:p14="http://schemas.microsoft.com/office/powerpoint/2010/main" val="1900718745"/>
              </p:ext>
            </p:extLst>
          </p:nvPr>
        </p:nvGraphicFramePr>
        <p:xfrm>
          <a:off x="363764" y="3888205"/>
          <a:ext cx="2149475" cy="506413"/>
        </p:xfrm>
        <a:graphic>
          <a:graphicData uri="http://schemas.openxmlformats.org/presentationml/2006/ole">
            <mc:AlternateContent xmlns:mc="http://schemas.openxmlformats.org/markup-compatibility/2006">
              <mc:Choice xmlns:v="urn:schemas-microsoft-com:vml" Requires="v">
                <p:oleObj name="Equation" r:id="rId6" imgW="1028254" imgH="241195" progId="Equation.DSMT4">
                  <p:embed/>
                </p:oleObj>
              </mc:Choice>
              <mc:Fallback>
                <p:oleObj name="Equation" r:id="rId6" imgW="1028254" imgH="241195" progId="Equation.DSMT4">
                  <p:embed/>
                  <p:pic>
                    <p:nvPicPr>
                      <p:cNvPr id="10" name="Object 9">
                        <a:extLst>
                          <a:ext uri="{FF2B5EF4-FFF2-40B4-BE49-F238E27FC236}">
                            <a16:creationId xmlns:a16="http://schemas.microsoft.com/office/drawing/2014/main" id="{C0D10044-DB03-1253-50BC-B6FC743E6C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764" y="3888205"/>
                        <a:ext cx="21494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C5CB1DEF-BC4A-F232-B9E8-F2C687B7ED4C}"/>
              </a:ext>
            </a:extLst>
          </p:cNvPr>
          <p:cNvGraphicFramePr>
            <a:graphicFrameLocks noChangeAspect="1"/>
          </p:cNvGraphicFramePr>
          <p:nvPr>
            <p:extLst>
              <p:ext uri="{D42A27DB-BD31-4B8C-83A1-F6EECF244321}">
                <p14:modId xmlns:p14="http://schemas.microsoft.com/office/powerpoint/2010/main" val="4173868146"/>
              </p:ext>
            </p:extLst>
          </p:nvPr>
        </p:nvGraphicFramePr>
        <p:xfrm>
          <a:off x="201020" y="4536440"/>
          <a:ext cx="2971800" cy="427038"/>
        </p:xfrm>
        <a:graphic>
          <a:graphicData uri="http://schemas.openxmlformats.org/presentationml/2006/ole">
            <mc:AlternateContent xmlns:mc="http://schemas.openxmlformats.org/markup-compatibility/2006">
              <mc:Choice xmlns:v="urn:schemas-microsoft-com:vml" Requires="v">
                <p:oleObj name="Equation" r:id="rId8" imgW="1422400" imgH="203200" progId="Equation.DSMT4">
                  <p:embed/>
                </p:oleObj>
              </mc:Choice>
              <mc:Fallback>
                <p:oleObj name="Equation" r:id="rId8" imgW="1422400" imgH="203200" progId="Equation.DSMT4">
                  <p:embed/>
                  <p:pic>
                    <p:nvPicPr>
                      <p:cNvPr id="12" name="Object 11">
                        <a:extLst>
                          <a:ext uri="{FF2B5EF4-FFF2-40B4-BE49-F238E27FC236}">
                            <a16:creationId xmlns:a16="http://schemas.microsoft.com/office/drawing/2014/main" id="{C5CB1DEF-BC4A-F232-B9E8-F2C687B7ED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020" y="4536440"/>
                        <a:ext cx="2971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76FE9D97-CBFD-7712-2F06-6C9C8F0AE23F}"/>
              </a:ext>
            </a:extLst>
          </p:cNvPr>
          <p:cNvGraphicFramePr>
            <a:graphicFrameLocks noChangeAspect="1"/>
          </p:cNvGraphicFramePr>
          <p:nvPr>
            <p:extLst>
              <p:ext uri="{D42A27DB-BD31-4B8C-83A1-F6EECF244321}">
                <p14:modId xmlns:p14="http://schemas.microsoft.com/office/powerpoint/2010/main" val="3673787656"/>
              </p:ext>
            </p:extLst>
          </p:nvPr>
        </p:nvGraphicFramePr>
        <p:xfrm>
          <a:off x="230774" y="5041420"/>
          <a:ext cx="1939925" cy="427037"/>
        </p:xfrm>
        <a:graphic>
          <a:graphicData uri="http://schemas.openxmlformats.org/presentationml/2006/ole">
            <mc:AlternateContent xmlns:mc="http://schemas.openxmlformats.org/markup-compatibility/2006">
              <mc:Choice xmlns:v="urn:schemas-microsoft-com:vml" Requires="v">
                <p:oleObj name="Equation" r:id="rId10" imgW="926698" imgH="203112" progId="Equation.DSMT4">
                  <p:embed/>
                </p:oleObj>
              </mc:Choice>
              <mc:Fallback>
                <p:oleObj name="Equation" r:id="rId10" imgW="926698" imgH="203112" progId="Equation.DSMT4">
                  <p:embed/>
                  <p:pic>
                    <p:nvPicPr>
                      <p:cNvPr id="13" name="Object 12">
                        <a:extLst>
                          <a:ext uri="{FF2B5EF4-FFF2-40B4-BE49-F238E27FC236}">
                            <a16:creationId xmlns:a16="http://schemas.microsoft.com/office/drawing/2014/main" id="{76FE9D97-CBFD-7712-2F06-6C9C8F0AE2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774" y="5041420"/>
                        <a:ext cx="1939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D71335D8-2B55-4B80-47D9-A3D452B30EE2}"/>
              </a:ext>
            </a:extLst>
          </p:cNvPr>
          <p:cNvSpPr txBox="1"/>
          <p:nvPr/>
        </p:nvSpPr>
        <p:spPr>
          <a:xfrm>
            <a:off x="608826" y="6188800"/>
            <a:ext cx="3673838" cy="646331"/>
          </a:xfrm>
          <a:prstGeom prst="rect">
            <a:avLst/>
          </a:prstGeom>
          <a:solidFill>
            <a:schemeClr val="bg1">
              <a:alpha val="86000"/>
            </a:schemeClr>
          </a:solidFill>
        </p:spPr>
        <p:txBody>
          <a:bodyPr wrap="square">
            <a:spAutoFit/>
          </a:bodyPr>
          <a:lstStyle/>
          <a:p>
            <a:pPr algn="ctr" eaLnBrk="1" hangingPunct="1">
              <a:defRPr/>
            </a:pPr>
            <a:r>
              <a:rPr lang="en-CA" dirty="0">
                <a:solidFill>
                  <a:srgbClr val="FF0000"/>
                </a:solidFill>
                <a:latin typeface="+mj-lt"/>
                <a:cs typeface="Arial" charset="0"/>
              </a:rPr>
              <a:t>1 std deviation in the distribution of sample means</a:t>
            </a:r>
          </a:p>
        </p:txBody>
      </p:sp>
      <p:graphicFrame>
        <p:nvGraphicFramePr>
          <p:cNvPr id="15" name="Object 14">
            <a:extLst>
              <a:ext uri="{FF2B5EF4-FFF2-40B4-BE49-F238E27FC236}">
                <a16:creationId xmlns:a16="http://schemas.microsoft.com/office/drawing/2014/main" id="{8F391C71-BED7-1910-E77B-EA2AD09E7E40}"/>
              </a:ext>
            </a:extLst>
          </p:cNvPr>
          <p:cNvGraphicFramePr>
            <a:graphicFrameLocks noChangeAspect="1"/>
          </p:cNvGraphicFramePr>
          <p:nvPr>
            <p:extLst>
              <p:ext uri="{D42A27DB-BD31-4B8C-83A1-F6EECF244321}">
                <p14:modId xmlns:p14="http://schemas.microsoft.com/office/powerpoint/2010/main" val="2311101261"/>
              </p:ext>
            </p:extLst>
          </p:nvPr>
        </p:nvGraphicFramePr>
        <p:xfrm>
          <a:off x="201020" y="5553117"/>
          <a:ext cx="2895600" cy="958850"/>
        </p:xfrm>
        <a:graphic>
          <a:graphicData uri="http://schemas.openxmlformats.org/presentationml/2006/ole">
            <mc:AlternateContent xmlns:mc="http://schemas.openxmlformats.org/markup-compatibility/2006">
              <mc:Choice xmlns:v="urn:schemas-microsoft-com:vml" Requires="v">
                <p:oleObj name="Equation" r:id="rId12" imgW="1384200" imgH="457200" progId="Equation.DSMT4">
                  <p:embed/>
                </p:oleObj>
              </mc:Choice>
              <mc:Fallback>
                <p:oleObj name="Equation" r:id="rId12" imgW="1384200" imgH="457200" progId="Equation.DSMT4">
                  <p:embed/>
                  <p:pic>
                    <p:nvPicPr>
                      <p:cNvPr id="15" name="Object 14">
                        <a:extLst>
                          <a:ext uri="{FF2B5EF4-FFF2-40B4-BE49-F238E27FC236}">
                            <a16:creationId xmlns:a16="http://schemas.microsoft.com/office/drawing/2014/main" id="{8F391C71-BED7-1910-E77B-EA2AD09E7E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020" y="5553117"/>
                        <a:ext cx="2895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7C76B1CC-7FF5-E03A-F76B-B6638B06D242}"/>
              </a:ext>
            </a:extLst>
          </p:cNvPr>
          <p:cNvGraphicFramePr>
            <a:graphicFrameLocks noChangeAspect="1"/>
          </p:cNvGraphicFramePr>
          <p:nvPr>
            <p:extLst>
              <p:ext uri="{D42A27DB-BD31-4B8C-83A1-F6EECF244321}">
                <p14:modId xmlns:p14="http://schemas.microsoft.com/office/powerpoint/2010/main" val="3323324865"/>
              </p:ext>
            </p:extLst>
          </p:nvPr>
        </p:nvGraphicFramePr>
        <p:xfrm>
          <a:off x="4046788" y="5362620"/>
          <a:ext cx="1671638" cy="427038"/>
        </p:xfrm>
        <a:graphic>
          <a:graphicData uri="http://schemas.openxmlformats.org/presentationml/2006/ole">
            <mc:AlternateContent xmlns:mc="http://schemas.openxmlformats.org/markup-compatibility/2006">
              <mc:Choice xmlns:v="urn:schemas-microsoft-com:vml" Requires="v">
                <p:oleObj name="Equation" r:id="rId14" imgW="799920" imgH="203040" progId="Equation.DSMT4">
                  <p:embed/>
                </p:oleObj>
              </mc:Choice>
              <mc:Fallback>
                <p:oleObj name="Equation" r:id="rId14" imgW="799920" imgH="203040" progId="Equation.DSMT4">
                  <p:embed/>
                  <p:pic>
                    <p:nvPicPr>
                      <p:cNvPr id="16" name="Object 15">
                        <a:extLst>
                          <a:ext uri="{FF2B5EF4-FFF2-40B4-BE49-F238E27FC236}">
                            <a16:creationId xmlns:a16="http://schemas.microsoft.com/office/drawing/2014/main" id="{7C76B1CC-7FF5-E03A-F76B-B6638B06D242}"/>
                          </a:ext>
                        </a:extLst>
                      </p:cNvPr>
                      <p:cNvPicPr>
                        <a:picLocks noChangeAspect="1" noChangeArrowheads="1"/>
                      </p:cNvPicPr>
                      <p:nvPr/>
                    </p:nvPicPr>
                    <p:blipFill>
                      <a:blip r:embed="rId15"/>
                      <a:srcRect/>
                      <a:stretch>
                        <a:fillRect/>
                      </a:stretch>
                    </p:blipFill>
                    <p:spPr bwMode="auto">
                      <a:xfrm>
                        <a:off x="4046788" y="5362620"/>
                        <a:ext cx="16716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3571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7" grpId="0" animBg="1"/>
      <p:bldP spid="8" grpId="0" animBg="1"/>
      <p:bldP spid="9" grpId="0" animBg="1"/>
      <p:bldP spid="6"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7152-34F6-4CFE-8FBA-E6AF328BBA8A}"/>
              </a:ext>
            </a:extLst>
          </p:cNvPr>
          <p:cNvSpPr>
            <a:spLocks noGrp="1"/>
          </p:cNvSpPr>
          <p:nvPr>
            <p:ph type="title"/>
          </p:nvPr>
        </p:nvSpPr>
        <p:spPr>
          <a:xfrm>
            <a:off x="1833563" y="114300"/>
            <a:ext cx="7759700" cy="652463"/>
          </a:xfrm>
        </p:spPr>
        <p:txBody>
          <a:bodyPr/>
          <a:lstStyle/>
          <a:p>
            <a:pPr eaLnBrk="1" hangingPunct="1">
              <a:defRPr/>
            </a:pPr>
            <a:r>
              <a:rPr lang="en-CA" dirty="0"/>
              <a:t>Estimating with Confidence Interval:</a:t>
            </a:r>
          </a:p>
        </p:txBody>
      </p:sp>
      <p:sp>
        <p:nvSpPr>
          <p:cNvPr id="1028" name="Content Placeholder 2">
            <a:extLst>
              <a:ext uri="{FF2B5EF4-FFF2-40B4-BE49-F238E27FC236}">
                <a16:creationId xmlns:a16="http://schemas.microsoft.com/office/drawing/2014/main" id="{ECFD5F03-D7E9-40BE-8BA5-A070700D19ED}"/>
              </a:ext>
            </a:extLst>
          </p:cNvPr>
          <p:cNvSpPr>
            <a:spLocks noGrp="1"/>
          </p:cNvSpPr>
          <p:nvPr>
            <p:ph sz="quarter" idx="1"/>
          </p:nvPr>
        </p:nvSpPr>
        <p:spPr>
          <a:xfrm>
            <a:off x="452846" y="847725"/>
            <a:ext cx="9664292" cy="4840288"/>
          </a:xfrm>
        </p:spPr>
        <p:txBody>
          <a:bodyPr/>
          <a:lstStyle/>
          <a:p>
            <a:pPr eaLnBrk="1" hangingPunct="1"/>
            <a:r>
              <a:rPr lang="en-CA" altLang="en-US" sz="2200" dirty="0"/>
              <a:t>The sampling model (aka: sampling distribution) for </a:t>
            </a:r>
            <a:r>
              <a:rPr lang="en-CA" altLang="en-US" sz="2200" i="1" dirty="0"/>
              <a:t>x</a:t>
            </a:r>
            <a:r>
              <a:rPr lang="en-CA" altLang="en-US" sz="2200" dirty="0"/>
              <a:t> is approximately normal according to the Central Limit </a:t>
            </a:r>
            <a:r>
              <a:rPr lang="en-CA" altLang="en-US" sz="2200" dirty="0" err="1"/>
              <a:t>thm</a:t>
            </a:r>
            <a:endParaRPr lang="en-CA" altLang="en-US" sz="2200" dirty="0"/>
          </a:p>
          <a:p>
            <a:pPr eaLnBrk="1" hangingPunct="1"/>
            <a:r>
              <a:rPr lang="en-CA" altLang="en-US" sz="2200" dirty="0"/>
              <a:t>Mean of the sampling model is </a:t>
            </a:r>
            <a:r>
              <a:rPr lang="en-CA" altLang="en-US" sz="2200" i="1" dirty="0"/>
              <a:t>µ</a:t>
            </a:r>
            <a:r>
              <a:rPr lang="en-CA" altLang="en-US" sz="2200" dirty="0"/>
              <a:t> because  </a:t>
            </a:r>
            <a:r>
              <a:rPr lang="en-CA" altLang="en-US" sz="2200" i="1" dirty="0"/>
              <a:t>x</a:t>
            </a:r>
            <a:r>
              <a:rPr lang="en-CA" altLang="en-US" sz="2200" dirty="0"/>
              <a:t>  is an unbiased estimator of the population mean</a:t>
            </a:r>
          </a:p>
          <a:p>
            <a:pPr eaLnBrk="1" hangingPunct="1"/>
            <a:r>
              <a:rPr lang="en-CA" altLang="en-US" sz="2200" dirty="0"/>
              <a:t>Since the population size is at least 10 times the sample size, the standard deviation of the sampling distribution of   </a:t>
            </a:r>
            <a:r>
              <a:rPr lang="en-CA" altLang="en-US" sz="2200" i="1" dirty="0"/>
              <a:t>x</a:t>
            </a:r>
            <a:r>
              <a:rPr lang="en-CA" altLang="en-US" sz="2200" dirty="0"/>
              <a:t>   will be: </a:t>
            </a:r>
          </a:p>
          <a:p>
            <a:pPr eaLnBrk="1" hangingPunct="1"/>
            <a:r>
              <a:rPr lang="en-CA" altLang="en-US" sz="2200" dirty="0"/>
              <a:t>Note: In this section, we pretend the population </a:t>
            </a:r>
            <a:r>
              <a:rPr lang="en-CA" altLang="en-US" sz="2200" dirty="0" err="1"/>
              <a:t>sd</a:t>
            </a:r>
            <a:r>
              <a:rPr lang="en-CA" altLang="en-US" sz="2200" dirty="0"/>
              <a:t> (</a:t>
            </a:r>
            <a:r>
              <a:rPr lang="el-GR" altLang="en-US" sz="2200" i="1" dirty="0"/>
              <a:t>σ</a:t>
            </a:r>
            <a:r>
              <a:rPr lang="en-CA" altLang="en-US" sz="2200" dirty="0"/>
              <a:t>) is always known.  In the real world, </a:t>
            </a:r>
            <a:r>
              <a:rPr lang="el-GR" altLang="en-US" sz="2200" dirty="0"/>
              <a:t>σ </a:t>
            </a:r>
            <a:r>
              <a:rPr lang="en-CA" altLang="en-US" sz="2200" dirty="0"/>
              <a:t>is unknown.</a:t>
            </a:r>
          </a:p>
          <a:p>
            <a:pPr eaLnBrk="1" hangingPunct="1"/>
            <a:r>
              <a:rPr lang="en-CA" altLang="en-US" sz="2200" dirty="0"/>
              <a:t>Using the Empirical rule of 68, 95, 99.7, we know that 95% of a normal distribution is within 2</a:t>
            </a:r>
            <a:r>
              <a:rPr lang="el-GR" altLang="en-US" sz="2200" i="1" dirty="0"/>
              <a:t>σ</a:t>
            </a:r>
            <a:r>
              <a:rPr lang="en-CA" altLang="en-US" sz="2200" i="1" dirty="0"/>
              <a:t> </a:t>
            </a:r>
            <a:r>
              <a:rPr lang="en-CA" altLang="en-US" sz="2200" dirty="0"/>
              <a:t>of the mean</a:t>
            </a:r>
          </a:p>
          <a:p>
            <a:pPr eaLnBrk="1" hangingPunct="1"/>
            <a:r>
              <a:rPr lang="en-CA" altLang="en-US" sz="2200" dirty="0"/>
              <a:t>We can construct a confidence interval that 95% of all sample means will be between: </a:t>
            </a:r>
          </a:p>
        </p:txBody>
      </p:sp>
      <p:graphicFrame>
        <p:nvGraphicFramePr>
          <p:cNvPr id="1026" name="Object 1">
            <a:extLst>
              <a:ext uri="{FF2B5EF4-FFF2-40B4-BE49-F238E27FC236}">
                <a16:creationId xmlns:a16="http://schemas.microsoft.com/office/drawing/2014/main" id="{7F7AC0B4-8EB3-4F0A-8D33-CCE424B1115B}"/>
              </a:ext>
            </a:extLst>
          </p:cNvPr>
          <p:cNvGraphicFramePr>
            <a:graphicFrameLocks noChangeAspect="1"/>
          </p:cNvGraphicFramePr>
          <p:nvPr>
            <p:extLst>
              <p:ext uri="{D42A27DB-BD31-4B8C-83A1-F6EECF244321}">
                <p14:modId xmlns:p14="http://schemas.microsoft.com/office/powerpoint/2010/main" val="3999949287"/>
              </p:ext>
            </p:extLst>
          </p:nvPr>
        </p:nvGraphicFramePr>
        <p:xfrm>
          <a:off x="9304337" y="2582364"/>
          <a:ext cx="1331913" cy="469900"/>
        </p:xfrm>
        <a:graphic>
          <a:graphicData uri="http://schemas.openxmlformats.org/presentationml/2006/ole">
            <mc:AlternateContent xmlns:mc="http://schemas.openxmlformats.org/markup-compatibility/2006">
              <mc:Choice xmlns:v="urn:schemas-microsoft-com:vml" Requires="v">
                <p:oleObj name="Equation" r:id="rId4" imgW="723586" imgH="253890" progId="Equation.DSMT4">
                  <p:embed/>
                </p:oleObj>
              </mc:Choice>
              <mc:Fallback>
                <p:oleObj name="Equation" r:id="rId4" imgW="723586" imgH="253890" progId="Equation.DSMT4">
                  <p:embed/>
                  <p:pic>
                    <p:nvPicPr>
                      <p:cNvPr id="1026" name="Object 1">
                        <a:extLst>
                          <a:ext uri="{FF2B5EF4-FFF2-40B4-BE49-F238E27FC236}">
                            <a16:creationId xmlns:a16="http://schemas.microsoft.com/office/drawing/2014/main" id="{7F7AC0B4-8EB3-4F0A-8D33-CCE424B11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4337" y="2582364"/>
                        <a:ext cx="13319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ADD31B4B-175B-4F50-A3F1-C116291A93B4}"/>
              </a:ext>
            </a:extLst>
          </p:cNvPr>
          <p:cNvGraphicFramePr>
            <a:graphicFrameLocks noChangeAspect="1"/>
          </p:cNvGraphicFramePr>
          <p:nvPr/>
        </p:nvGraphicFramePr>
        <p:xfrm>
          <a:off x="5194300" y="5607050"/>
          <a:ext cx="1989138" cy="1155700"/>
        </p:xfrm>
        <a:graphic>
          <a:graphicData uri="http://schemas.openxmlformats.org/presentationml/2006/ole">
            <mc:AlternateContent xmlns:mc="http://schemas.openxmlformats.org/markup-compatibility/2006">
              <mc:Choice xmlns:v="urn:schemas-microsoft-com:vml" Requires="v">
                <p:oleObj name="Equation" r:id="rId6" imgW="787400" imgH="457200" progId="Equation.DSMT4">
                  <p:embed/>
                </p:oleObj>
              </mc:Choice>
              <mc:Fallback>
                <p:oleObj name="Equation" r:id="rId6" imgW="787400" imgH="457200" progId="Equation.DSMT4">
                  <p:embed/>
                  <p:pic>
                    <p:nvPicPr>
                      <p:cNvPr id="5" name="Object 5">
                        <a:extLst>
                          <a:ext uri="{FF2B5EF4-FFF2-40B4-BE49-F238E27FC236}">
                            <a16:creationId xmlns:a16="http://schemas.microsoft.com/office/drawing/2014/main" id="{ADD31B4B-175B-4F50-A3F1-C116291A9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300" y="5607050"/>
                        <a:ext cx="1989138"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8">
            <a:extLst>
              <a:ext uri="{FF2B5EF4-FFF2-40B4-BE49-F238E27FC236}">
                <a16:creationId xmlns:a16="http://schemas.microsoft.com/office/drawing/2014/main" id="{53D73F2F-44CF-45C7-8614-ACB8A1DF443F}"/>
              </a:ext>
            </a:extLst>
          </p:cNvPr>
          <p:cNvSpPr txBox="1">
            <a:spLocks noChangeArrowheads="1"/>
          </p:cNvSpPr>
          <p:nvPr/>
        </p:nvSpPr>
        <p:spPr bwMode="auto">
          <a:xfrm>
            <a:off x="6188869" y="1626372"/>
            <a:ext cx="339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latin typeface="Arial" panose="020B0604020202020204" pitchFamily="34" charset="0"/>
              </a:rPr>
              <a:t>¯</a:t>
            </a:r>
          </a:p>
        </p:txBody>
      </p:sp>
      <p:sp>
        <p:nvSpPr>
          <p:cNvPr id="7" name="TextBox 8">
            <a:extLst>
              <a:ext uri="{FF2B5EF4-FFF2-40B4-BE49-F238E27FC236}">
                <a16:creationId xmlns:a16="http://schemas.microsoft.com/office/drawing/2014/main" id="{AAA8C322-7A65-43F5-9CBA-85C63221A5CC}"/>
              </a:ext>
            </a:extLst>
          </p:cNvPr>
          <p:cNvSpPr txBox="1">
            <a:spLocks noChangeArrowheads="1"/>
          </p:cNvSpPr>
          <p:nvPr/>
        </p:nvSpPr>
        <p:spPr bwMode="auto">
          <a:xfrm>
            <a:off x="7407275" y="2690042"/>
            <a:ext cx="339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latin typeface="Arial" panose="020B0604020202020204" pitchFamily="34" charset="0"/>
              </a:rPr>
              <a:t>¯</a:t>
            </a:r>
          </a:p>
        </p:txBody>
      </p:sp>
      <p:sp>
        <p:nvSpPr>
          <p:cNvPr id="8" name="TextBox 8">
            <a:extLst>
              <a:ext uri="{FF2B5EF4-FFF2-40B4-BE49-F238E27FC236}">
                <a16:creationId xmlns:a16="http://schemas.microsoft.com/office/drawing/2014/main" id="{64A94656-CF5A-428C-AA4B-0519233D4BFC}"/>
              </a:ext>
            </a:extLst>
          </p:cNvPr>
          <p:cNvSpPr txBox="1">
            <a:spLocks noChangeArrowheads="1"/>
          </p:cNvSpPr>
          <p:nvPr/>
        </p:nvSpPr>
        <p:spPr bwMode="auto">
          <a:xfrm>
            <a:off x="7577137" y="863601"/>
            <a:ext cx="339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latin typeface="Arial" panose="020B0604020202020204" pitchFamily="34" charset="0"/>
              </a:rPr>
              <a:t>¯</a:t>
            </a:r>
          </a:p>
        </p:txBody>
      </p:sp>
      <p:sp>
        <p:nvSpPr>
          <p:cNvPr id="9" name="Rounded Rectangle 8">
            <a:extLst>
              <a:ext uri="{FF2B5EF4-FFF2-40B4-BE49-F238E27FC236}">
                <a16:creationId xmlns:a16="http://schemas.microsoft.com/office/drawing/2014/main" id="{2373D886-FC90-460A-91A3-20AB2A19DB74}"/>
              </a:ext>
            </a:extLst>
          </p:cNvPr>
          <p:cNvSpPr/>
          <p:nvPr/>
        </p:nvSpPr>
        <p:spPr>
          <a:xfrm>
            <a:off x="6000750" y="5527675"/>
            <a:ext cx="1336675" cy="11874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TextBox 9">
            <a:extLst>
              <a:ext uri="{FF2B5EF4-FFF2-40B4-BE49-F238E27FC236}">
                <a16:creationId xmlns:a16="http://schemas.microsoft.com/office/drawing/2014/main" id="{72B5C408-70EE-4A27-8330-8A64CAAA1A48}"/>
              </a:ext>
            </a:extLst>
          </p:cNvPr>
          <p:cNvSpPr txBox="1"/>
          <p:nvPr/>
        </p:nvSpPr>
        <p:spPr>
          <a:xfrm>
            <a:off x="7651750" y="5854700"/>
            <a:ext cx="1881188"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Margin of Error</a:t>
            </a:r>
          </a:p>
        </p:txBody>
      </p:sp>
      <p:sp>
        <p:nvSpPr>
          <p:cNvPr id="11" name="Rectangle 10">
            <a:extLst>
              <a:ext uri="{FF2B5EF4-FFF2-40B4-BE49-F238E27FC236}">
                <a16:creationId xmlns:a16="http://schemas.microsoft.com/office/drawing/2014/main" id="{CD85775E-A223-47FB-8628-BFF4A89E0D1F}"/>
              </a:ext>
            </a:extLst>
          </p:cNvPr>
          <p:cNvSpPr/>
          <p:nvPr/>
        </p:nvSpPr>
        <p:spPr>
          <a:xfrm>
            <a:off x="5140325" y="5595938"/>
            <a:ext cx="2306638" cy="1146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TextBox 11">
            <a:extLst>
              <a:ext uri="{FF2B5EF4-FFF2-40B4-BE49-F238E27FC236}">
                <a16:creationId xmlns:a16="http://schemas.microsoft.com/office/drawing/2014/main" id="{D27A5F97-0226-4490-8082-1BC0717FAAFB}"/>
              </a:ext>
            </a:extLst>
          </p:cNvPr>
          <p:cNvSpPr txBox="1"/>
          <p:nvPr/>
        </p:nvSpPr>
        <p:spPr>
          <a:xfrm>
            <a:off x="1701800" y="5854700"/>
            <a:ext cx="3395663" cy="43180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95% Confidence Interval</a:t>
            </a:r>
          </a:p>
        </p:txBody>
      </p:sp>
      <p:graphicFrame>
        <p:nvGraphicFramePr>
          <p:cNvPr id="13" name="Object 4">
            <a:extLst>
              <a:ext uri="{FF2B5EF4-FFF2-40B4-BE49-F238E27FC236}">
                <a16:creationId xmlns:a16="http://schemas.microsoft.com/office/drawing/2014/main" id="{195F061E-9BC4-4154-88C2-8F69A81A3030}"/>
              </a:ext>
            </a:extLst>
          </p:cNvPr>
          <p:cNvGraphicFramePr>
            <a:graphicFrameLocks noChangeAspect="1"/>
          </p:cNvGraphicFramePr>
          <p:nvPr/>
        </p:nvGraphicFramePr>
        <p:xfrm>
          <a:off x="5194300" y="5830888"/>
          <a:ext cx="1765300" cy="674687"/>
        </p:xfrm>
        <a:graphic>
          <a:graphicData uri="http://schemas.openxmlformats.org/presentationml/2006/ole">
            <mc:AlternateContent xmlns:mc="http://schemas.openxmlformats.org/markup-compatibility/2006">
              <mc:Choice xmlns:v="urn:schemas-microsoft-com:vml" Requires="v">
                <p:oleObj name="Equation" r:id="rId8" imgW="698197" imgH="266584" progId="Equation.DSMT4">
                  <p:embed/>
                </p:oleObj>
              </mc:Choice>
              <mc:Fallback>
                <p:oleObj name="Equation" r:id="rId8" imgW="698197" imgH="266584" progId="Equation.DSMT4">
                  <p:embed/>
                  <p:pic>
                    <p:nvPicPr>
                      <p:cNvPr id="13" name="Object 4">
                        <a:extLst>
                          <a:ext uri="{FF2B5EF4-FFF2-40B4-BE49-F238E27FC236}">
                            <a16:creationId xmlns:a16="http://schemas.microsoft.com/office/drawing/2014/main" id="{195F061E-9BC4-4154-88C2-8F69A81A30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4300" y="5830888"/>
                        <a:ext cx="176530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linds(horizontal)">
                                      <p:cBhvr>
                                        <p:cTn id="7" dur="500"/>
                                        <p:tgtEl>
                                          <p:spTgt spid="102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28">
                                            <p:txEl>
                                              <p:pRg st="1" end="1"/>
                                            </p:txEl>
                                          </p:spTgt>
                                        </p:tgtEl>
                                        <p:attrNameLst>
                                          <p:attrName>style.visibility</p:attrName>
                                        </p:attrNameLst>
                                      </p:cBhvr>
                                      <p:to>
                                        <p:strVal val="visible"/>
                                      </p:to>
                                    </p:set>
                                    <p:animEffect transition="in" filter="blinds(horizontal)">
                                      <p:cBhvr>
                                        <p:cTn id="15" dur="500"/>
                                        <p:tgtEl>
                                          <p:spTgt spid="1028">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28">
                                            <p:txEl>
                                              <p:pRg st="2" end="2"/>
                                            </p:txEl>
                                          </p:spTgt>
                                        </p:tgtEl>
                                        <p:attrNameLst>
                                          <p:attrName>style.visibility</p:attrName>
                                        </p:attrNameLst>
                                      </p:cBhvr>
                                      <p:to>
                                        <p:strVal val="visible"/>
                                      </p:to>
                                    </p:set>
                                    <p:animEffect transition="in" filter="blinds(horizontal)">
                                      <p:cBhvr>
                                        <p:cTn id="23" dur="500"/>
                                        <p:tgtEl>
                                          <p:spTgt spid="1028">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blinds(horizontal)">
                                      <p:cBhvr>
                                        <p:cTn id="29" dur="500"/>
                                        <p:tgtEl>
                                          <p:spTgt spid="10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28">
                                            <p:txEl>
                                              <p:pRg st="3" end="3"/>
                                            </p:txEl>
                                          </p:spTgt>
                                        </p:tgtEl>
                                        <p:attrNameLst>
                                          <p:attrName>style.visibility</p:attrName>
                                        </p:attrNameLst>
                                      </p:cBhvr>
                                      <p:to>
                                        <p:strVal val="visible"/>
                                      </p:to>
                                    </p:set>
                                    <p:animEffect transition="in" filter="blinds(horizontal)">
                                      <p:cBhvr>
                                        <p:cTn id="34" dur="500"/>
                                        <p:tgtEl>
                                          <p:spTgt spid="102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28">
                                            <p:txEl>
                                              <p:pRg st="4" end="4"/>
                                            </p:txEl>
                                          </p:spTgt>
                                        </p:tgtEl>
                                        <p:attrNameLst>
                                          <p:attrName>style.visibility</p:attrName>
                                        </p:attrNameLst>
                                      </p:cBhvr>
                                      <p:to>
                                        <p:strVal val="visible"/>
                                      </p:to>
                                    </p:set>
                                    <p:animEffect transition="in" filter="blinds(horizontal)">
                                      <p:cBhvr>
                                        <p:cTn id="39" dur="500"/>
                                        <p:tgtEl>
                                          <p:spTgt spid="1028">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028">
                                            <p:txEl>
                                              <p:pRg st="5" end="5"/>
                                            </p:txEl>
                                          </p:spTgt>
                                        </p:tgtEl>
                                        <p:attrNameLst>
                                          <p:attrName>style.visibility</p:attrName>
                                        </p:attrNameLst>
                                      </p:cBhvr>
                                      <p:to>
                                        <p:strVal val="visible"/>
                                      </p:to>
                                    </p:set>
                                    <p:animEffect transition="in" filter="blinds(horizontal)">
                                      <p:cBhvr>
                                        <p:cTn id="44" dur="500"/>
                                        <p:tgtEl>
                                          <p:spTgt spid="1028">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linds(horizontal)">
                                      <p:cBhvr>
                                        <p:cTn id="54" dur="500"/>
                                        <p:tgtEl>
                                          <p:spTgt spid="5"/>
                                        </p:tgtEl>
                                      </p:cBhvr>
                                    </p:animEffect>
                                  </p:childTnLst>
                                </p:cTn>
                              </p:par>
                              <p:par>
                                <p:cTn id="55" presetID="10" presetClass="exit" presetSubtype="0" fill="hold" nodeType="withEffect">
                                  <p:stCondLst>
                                    <p:cond delay="0"/>
                                  </p:stCondLst>
                                  <p:childTnLst>
                                    <p:animEffect transition="out" filter="fade">
                                      <p:cBhvr>
                                        <p:cTn id="56" dur="2000"/>
                                        <p:tgtEl>
                                          <p:spTgt spid="13"/>
                                        </p:tgtEl>
                                      </p:cBhvr>
                                    </p:animEffect>
                                    <p:set>
                                      <p:cBhvr>
                                        <p:cTn id="57" dur="1" fill="hold">
                                          <p:stCondLst>
                                            <p:cond delay="1999"/>
                                          </p:stCondLst>
                                        </p:cTn>
                                        <p:tgtEl>
                                          <p:spTgt spid="1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linds(horizontal)">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0"/>
                                  </p:stCondLst>
                                  <p:childTnLst>
                                    <p:animEffect transition="out" filter="fade">
                                      <p:cBhvr>
                                        <p:cTn id="71" dur="2000"/>
                                        <p:tgtEl>
                                          <p:spTgt spid="9"/>
                                        </p:tgtEl>
                                      </p:cBhvr>
                                    </p:animEffect>
                                    <p:set>
                                      <p:cBhvr>
                                        <p:cTn id="72" dur="1" fill="hold">
                                          <p:stCondLst>
                                            <p:cond delay="19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0"/>
                                        </p:tgtEl>
                                      </p:cBhvr>
                                    </p:animEffect>
                                    <p:set>
                                      <p:cBhvr>
                                        <p:cTn id="75" dur="1" fill="hold">
                                          <p:stCondLst>
                                            <p:cond delay="1999"/>
                                          </p:stCondLst>
                                        </p:cTn>
                                        <p:tgtEl>
                                          <p:spTgt spid="10"/>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linds(horizontal)">
                                      <p:cBhvr>
                                        <p:cTn id="80" dur="500"/>
                                        <p:tgtEl>
                                          <p:spTgt spid="1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10" grpId="0"/>
      <p:bldP spid="10" grpId="1"/>
      <p:bldP spid="11"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62" name="Content Placeholder 2">
                <a:extLst>
                  <a:ext uri="{FF2B5EF4-FFF2-40B4-BE49-F238E27FC236}">
                    <a16:creationId xmlns:a16="http://schemas.microsoft.com/office/drawing/2014/main" id="{18F5C570-5420-494E-942E-354E84D60C98}"/>
                  </a:ext>
                </a:extLst>
              </p:cNvPr>
              <p:cNvSpPr>
                <a:spLocks noGrp="1"/>
              </p:cNvSpPr>
              <p:nvPr>
                <p:ph sz="quarter" idx="1"/>
              </p:nvPr>
            </p:nvSpPr>
            <p:spPr>
              <a:xfrm>
                <a:off x="132080" y="219075"/>
                <a:ext cx="10085070" cy="1119188"/>
              </a:xfrm>
            </p:spPr>
            <p:txBody>
              <a:bodyPr/>
              <a:lstStyle/>
              <a:p>
                <a:r>
                  <a:rPr lang="en-CA" altLang="en-US" sz="2200" dirty="0"/>
                  <a:t>Since the distribution of </a:t>
                </a:r>
                <a14:m>
                  <m:oMath xmlns:m="http://schemas.openxmlformats.org/officeDocument/2006/math">
                    <m:acc>
                      <m:accPr>
                        <m:chr m:val="̅"/>
                        <m:ctrlPr>
                          <a:rPr lang="en-CA" altLang="en-US" sz="2200" i="1" smtClean="0">
                            <a:latin typeface="Cambria Math" panose="02040503050406030204" pitchFamily="18" charset="0"/>
                          </a:rPr>
                        </m:ctrlPr>
                      </m:accPr>
                      <m:e>
                        <m:r>
                          <a:rPr lang="en-US" altLang="en-US" sz="2200" b="0" i="1" smtClean="0">
                            <a:latin typeface="Cambria Math" panose="02040503050406030204" pitchFamily="18" charset="0"/>
                          </a:rPr>
                          <m:t>𝑥</m:t>
                        </m:r>
                      </m:e>
                    </m:acc>
                  </m:oMath>
                </a14:m>
                <a:r>
                  <a:rPr lang="en-CA" altLang="en-US" sz="2200" i="1" dirty="0"/>
                  <a:t> </a:t>
                </a:r>
                <a:r>
                  <a:rPr lang="en-CA" altLang="en-US" sz="2200" dirty="0"/>
                  <a:t>is approximately normal, we can use the middle area of the curve to construct a confidence interval</a:t>
                </a:r>
              </a:p>
            </p:txBody>
          </p:sp>
        </mc:Choice>
        <mc:Fallback xmlns="">
          <p:sp>
            <p:nvSpPr>
              <p:cNvPr id="40962" name="Content Placeholder 2">
                <a:extLst>
                  <a:ext uri="{FF2B5EF4-FFF2-40B4-BE49-F238E27FC236}">
                    <a16:creationId xmlns:a16="http://schemas.microsoft.com/office/drawing/2014/main" id="{18F5C570-5420-494E-942E-354E84D60C98}"/>
                  </a:ext>
                </a:extLst>
              </p:cNvPr>
              <p:cNvSpPr>
                <a:spLocks noGrp="1" noRot="1" noChangeAspect="1" noMove="1" noResize="1" noEditPoints="1" noAdjustHandles="1" noChangeArrowheads="1" noChangeShapeType="1" noTextEdit="1"/>
              </p:cNvSpPr>
              <p:nvPr>
                <p:ph sz="quarter" idx="1"/>
              </p:nvPr>
            </p:nvSpPr>
            <p:spPr>
              <a:xfrm>
                <a:off x="132080" y="219075"/>
                <a:ext cx="10085070" cy="1119188"/>
              </a:xfrm>
              <a:blipFill>
                <a:blip r:embed="rId4"/>
                <a:stretch>
                  <a:fillRect l="-242" t="-3804" r="-1391"/>
                </a:stretch>
              </a:blipFill>
            </p:spPr>
            <p:txBody>
              <a:bodyPr/>
              <a:lstStyle/>
              <a:p>
                <a:r>
                  <a:rPr lang="en-US">
                    <a:noFill/>
                  </a:rPr>
                  <a:t> </a:t>
                </a:r>
              </a:p>
            </p:txBody>
          </p:sp>
        </mc:Fallback>
      </mc:AlternateContent>
      <p:pic>
        <p:nvPicPr>
          <p:cNvPr id="35842" name="Picture 2">
            <a:extLst>
              <a:ext uri="{FF2B5EF4-FFF2-40B4-BE49-F238E27FC236}">
                <a16:creationId xmlns:a16="http://schemas.microsoft.com/office/drawing/2014/main" id="{4A0268E8-6A5B-42B3-BFE4-51FBC5EF3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238" y="2887663"/>
            <a:ext cx="632936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90642B38-EDEE-4EE4-A9A5-7714744822CF}"/>
              </a:ext>
            </a:extLst>
          </p:cNvPr>
          <p:cNvGrpSpPr>
            <a:grpSpLocks/>
          </p:cNvGrpSpPr>
          <p:nvPr/>
        </p:nvGrpSpPr>
        <p:grpSpPr bwMode="auto">
          <a:xfrm>
            <a:off x="5434013" y="4986338"/>
            <a:ext cx="608012" cy="439737"/>
            <a:chOff x="2067163" y="1983606"/>
            <a:chExt cx="608346" cy="439542"/>
          </a:xfrm>
        </p:grpSpPr>
        <p:pic>
          <p:nvPicPr>
            <p:cNvPr id="40994" name="Picture 3">
              <a:extLst>
                <a:ext uri="{FF2B5EF4-FFF2-40B4-BE49-F238E27FC236}">
                  <a16:creationId xmlns:a16="http://schemas.microsoft.com/office/drawing/2014/main" id="{94D5F698-12E8-42D7-8DAF-6351C96C33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460" y="1983606"/>
              <a:ext cx="600501" cy="43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5" name="Object 13">
              <a:extLst>
                <a:ext uri="{FF2B5EF4-FFF2-40B4-BE49-F238E27FC236}">
                  <a16:creationId xmlns:a16="http://schemas.microsoft.com/office/drawing/2014/main" id="{DEA158B7-32B2-4881-9A7E-15C3EF479037}"/>
                </a:ext>
              </a:extLst>
            </p:cNvPr>
            <p:cNvGraphicFramePr>
              <a:graphicFrameLocks noChangeAspect="1"/>
            </p:cNvGraphicFramePr>
            <p:nvPr/>
          </p:nvGraphicFramePr>
          <p:xfrm>
            <a:off x="2067163" y="2033516"/>
            <a:ext cx="608346" cy="340674"/>
          </p:xfrm>
          <a:graphic>
            <a:graphicData uri="http://schemas.openxmlformats.org/presentationml/2006/ole">
              <mc:AlternateContent xmlns:mc="http://schemas.openxmlformats.org/markup-compatibility/2006">
                <mc:Choice xmlns:v="urn:schemas-microsoft-com:vml" Requires="v">
                  <p:oleObj name="Equation" r:id="rId7" imgW="317087" imgH="177569" progId="Equation.DSMT4">
                    <p:embed/>
                  </p:oleObj>
                </mc:Choice>
                <mc:Fallback>
                  <p:oleObj name="Equation" r:id="rId7" imgW="317087" imgH="177569" progId="Equation.DSMT4">
                    <p:embed/>
                    <p:pic>
                      <p:nvPicPr>
                        <p:cNvPr id="40995" name="Object 13">
                          <a:extLst>
                            <a:ext uri="{FF2B5EF4-FFF2-40B4-BE49-F238E27FC236}">
                              <a16:creationId xmlns:a16="http://schemas.microsoft.com/office/drawing/2014/main" id="{DEA158B7-32B2-4881-9A7E-15C3EF4790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7163" y="2033516"/>
                          <a:ext cx="608346" cy="340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 name="TextBox 7">
            <a:extLst>
              <a:ext uri="{FF2B5EF4-FFF2-40B4-BE49-F238E27FC236}">
                <a16:creationId xmlns:a16="http://schemas.microsoft.com/office/drawing/2014/main" id="{E3F9D920-C8FE-45B7-A323-61E172888521}"/>
              </a:ext>
            </a:extLst>
          </p:cNvPr>
          <p:cNvSpPr txBox="1"/>
          <p:nvPr/>
        </p:nvSpPr>
        <p:spPr>
          <a:xfrm>
            <a:off x="5945188" y="2660650"/>
            <a:ext cx="3197225"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Suppose we want a 90% C.I.</a:t>
            </a:r>
          </a:p>
        </p:txBody>
      </p:sp>
      <p:sp>
        <p:nvSpPr>
          <p:cNvPr id="9" name="TextBox 8">
            <a:extLst>
              <a:ext uri="{FF2B5EF4-FFF2-40B4-BE49-F238E27FC236}">
                <a16:creationId xmlns:a16="http://schemas.microsoft.com/office/drawing/2014/main" id="{314902BB-3C91-43AF-9FAD-883141A3649F}"/>
              </a:ext>
            </a:extLst>
          </p:cNvPr>
          <p:cNvSpPr txBox="1"/>
          <p:nvPr/>
        </p:nvSpPr>
        <p:spPr>
          <a:xfrm>
            <a:off x="6016625" y="3114675"/>
            <a:ext cx="4446588" cy="368300"/>
          </a:xfrm>
          <a:prstGeom prst="rect">
            <a:avLst/>
          </a:prstGeom>
          <a:noFill/>
        </p:spPr>
        <p:txBody>
          <a:bodyPr>
            <a:spAutoFit/>
          </a:bodyPr>
          <a:lstStyle/>
          <a:p>
            <a:pPr eaLnBrk="1" hangingPunct="1">
              <a:defRPr/>
            </a:pPr>
            <a:r>
              <a:rPr lang="en-CA" dirty="0">
                <a:solidFill>
                  <a:srgbClr val="FF0000"/>
                </a:solidFill>
                <a:latin typeface="+mj-lt"/>
                <a:cs typeface="Arial" charset="0"/>
              </a:rPr>
              <a:t>The area on the tail will be 5% each</a:t>
            </a:r>
          </a:p>
        </p:txBody>
      </p:sp>
      <p:graphicFrame>
        <p:nvGraphicFramePr>
          <p:cNvPr id="10" name="Object 5">
            <a:extLst>
              <a:ext uri="{FF2B5EF4-FFF2-40B4-BE49-F238E27FC236}">
                <a16:creationId xmlns:a16="http://schemas.microsoft.com/office/drawing/2014/main" id="{592A9781-F47B-456F-83B7-0DC3DACA37E1}"/>
              </a:ext>
            </a:extLst>
          </p:cNvPr>
          <p:cNvGraphicFramePr>
            <a:graphicFrameLocks noChangeAspect="1"/>
          </p:cNvGraphicFramePr>
          <p:nvPr/>
        </p:nvGraphicFramePr>
        <p:xfrm>
          <a:off x="2997200" y="5922963"/>
          <a:ext cx="519113" cy="381000"/>
        </p:xfrm>
        <a:graphic>
          <a:graphicData uri="http://schemas.openxmlformats.org/presentationml/2006/ole">
            <mc:AlternateContent xmlns:mc="http://schemas.openxmlformats.org/markup-compatibility/2006">
              <mc:Choice xmlns:v="urn:schemas-microsoft-com:vml" Requires="v">
                <p:oleObj name="Equation" r:id="rId9" imgW="241091" imgH="177646" progId="Equation.DSMT4">
                  <p:embed/>
                </p:oleObj>
              </mc:Choice>
              <mc:Fallback>
                <p:oleObj name="Equation" r:id="rId9" imgW="241091" imgH="177646" progId="Equation.DSMT4">
                  <p:embed/>
                  <p:pic>
                    <p:nvPicPr>
                      <p:cNvPr id="10" name="Object 5">
                        <a:extLst>
                          <a:ext uri="{FF2B5EF4-FFF2-40B4-BE49-F238E27FC236}">
                            <a16:creationId xmlns:a16="http://schemas.microsoft.com/office/drawing/2014/main" id="{592A9781-F47B-456F-83B7-0DC3DACA37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00" y="5922963"/>
                        <a:ext cx="5191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
            <a:extLst>
              <a:ext uri="{FF2B5EF4-FFF2-40B4-BE49-F238E27FC236}">
                <a16:creationId xmlns:a16="http://schemas.microsoft.com/office/drawing/2014/main" id="{0540F30A-2C30-449D-B9B7-55E6088F5ACE}"/>
              </a:ext>
            </a:extLst>
          </p:cNvPr>
          <p:cNvGraphicFramePr>
            <a:graphicFrameLocks noChangeAspect="1"/>
          </p:cNvGraphicFramePr>
          <p:nvPr/>
        </p:nvGraphicFramePr>
        <p:xfrm>
          <a:off x="6302375" y="5897563"/>
          <a:ext cx="519113" cy="381000"/>
        </p:xfrm>
        <a:graphic>
          <a:graphicData uri="http://schemas.openxmlformats.org/presentationml/2006/ole">
            <mc:AlternateContent xmlns:mc="http://schemas.openxmlformats.org/markup-compatibility/2006">
              <mc:Choice xmlns:v="urn:schemas-microsoft-com:vml" Requires="v">
                <p:oleObj name="Equation" r:id="rId11" imgW="241091" imgH="177646" progId="Equation.DSMT4">
                  <p:embed/>
                </p:oleObj>
              </mc:Choice>
              <mc:Fallback>
                <p:oleObj name="Equation" r:id="rId11" imgW="241091" imgH="177646" progId="Equation.DSMT4">
                  <p:embed/>
                  <p:pic>
                    <p:nvPicPr>
                      <p:cNvPr id="11" name="Object 3">
                        <a:extLst>
                          <a:ext uri="{FF2B5EF4-FFF2-40B4-BE49-F238E27FC236}">
                            <a16:creationId xmlns:a16="http://schemas.microsoft.com/office/drawing/2014/main" id="{0540F30A-2C30-449D-B9B7-55E6088F5A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375" y="5897563"/>
                        <a:ext cx="5191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75C2D7A3-3779-49E6-A293-90EFC9C6622F}"/>
              </a:ext>
            </a:extLst>
          </p:cNvPr>
          <p:cNvSpPr txBox="1"/>
          <p:nvPr/>
        </p:nvSpPr>
        <p:spPr>
          <a:xfrm>
            <a:off x="6032500" y="3525838"/>
            <a:ext cx="4446588" cy="646112"/>
          </a:xfrm>
          <a:prstGeom prst="rect">
            <a:avLst/>
          </a:prstGeom>
          <a:noFill/>
        </p:spPr>
        <p:txBody>
          <a:bodyPr>
            <a:spAutoFit/>
          </a:bodyPr>
          <a:lstStyle/>
          <a:p>
            <a:pPr eaLnBrk="1" hangingPunct="1">
              <a:defRPr/>
            </a:pPr>
            <a:r>
              <a:rPr lang="en-CA" dirty="0">
                <a:solidFill>
                  <a:srgbClr val="FF0000"/>
                </a:solidFill>
                <a:latin typeface="+mj-lt"/>
                <a:cs typeface="Arial" charset="0"/>
              </a:rPr>
              <a:t>Using the area of 5% we can find the </a:t>
            </a:r>
            <a:br>
              <a:rPr lang="en-CA" dirty="0">
                <a:solidFill>
                  <a:srgbClr val="FF0000"/>
                </a:solidFill>
                <a:latin typeface="+mj-lt"/>
                <a:cs typeface="Arial" charset="0"/>
              </a:rPr>
            </a:br>
            <a:r>
              <a:rPr lang="en-CA" dirty="0">
                <a:solidFill>
                  <a:srgbClr val="FF0000"/>
                </a:solidFill>
                <a:latin typeface="+mj-lt"/>
                <a:cs typeface="Arial" charset="0"/>
              </a:rPr>
              <a:t> corresponding z-value that</a:t>
            </a:r>
          </a:p>
        </p:txBody>
      </p:sp>
      <p:graphicFrame>
        <p:nvGraphicFramePr>
          <p:cNvPr id="13" name="Object 4">
            <a:extLst>
              <a:ext uri="{FF2B5EF4-FFF2-40B4-BE49-F238E27FC236}">
                <a16:creationId xmlns:a16="http://schemas.microsoft.com/office/drawing/2014/main" id="{798C4D56-3E5C-4631-992D-333F70229ACB}"/>
              </a:ext>
            </a:extLst>
          </p:cNvPr>
          <p:cNvGraphicFramePr>
            <a:graphicFrameLocks noChangeAspect="1"/>
          </p:cNvGraphicFramePr>
          <p:nvPr/>
        </p:nvGraphicFramePr>
        <p:xfrm>
          <a:off x="6634163" y="4222750"/>
          <a:ext cx="1878012" cy="433388"/>
        </p:xfrm>
        <a:graphic>
          <a:graphicData uri="http://schemas.openxmlformats.org/presentationml/2006/ole">
            <mc:AlternateContent xmlns:mc="http://schemas.openxmlformats.org/markup-compatibility/2006">
              <mc:Choice xmlns:v="urn:schemas-microsoft-com:vml" Requires="v">
                <p:oleObj name="Equation" r:id="rId12" imgW="1104900" imgH="254000" progId="Equation.DSMT4">
                  <p:embed/>
                </p:oleObj>
              </mc:Choice>
              <mc:Fallback>
                <p:oleObj name="Equation" r:id="rId12" imgW="1104900" imgH="254000" progId="Equation.DSMT4">
                  <p:embed/>
                  <p:pic>
                    <p:nvPicPr>
                      <p:cNvPr id="13" name="Object 4">
                        <a:extLst>
                          <a:ext uri="{FF2B5EF4-FFF2-40B4-BE49-F238E27FC236}">
                            <a16:creationId xmlns:a16="http://schemas.microsoft.com/office/drawing/2014/main" id="{798C4D56-3E5C-4631-992D-333F70229A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4163" y="4222750"/>
                        <a:ext cx="187801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279CBFB6-C423-4955-BCF0-80E78D215BDF}"/>
              </a:ext>
            </a:extLst>
          </p:cNvPr>
          <p:cNvGraphicFramePr>
            <a:graphicFrameLocks noChangeAspect="1"/>
          </p:cNvGraphicFramePr>
          <p:nvPr/>
        </p:nvGraphicFramePr>
        <p:xfrm>
          <a:off x="8553450" y="4276725"/>
          <a:ext cx="798513" cy="303213"/>
        </p:xfrm>
        <a:graphic>
          <a:graphicData uri="http://schemas.openxmlformats.org/presentationml/2006/ole">
            <mc:AlternateContent xmlns:mc="http://schemas.openxmlformats.org/markup-compatibility/2006">
              <mc:Choice xmlns:v="urn:schemas-microsoft-com:vml" Requires="v">
                <p:oleObj name="Equation" r:id="rId14" imgW="469696" imgH="177723" progId="Equation.DSMT4">
                  <p:embed/>
                </p:oleObj>
              </mc:Choice>
              <mc:Fallback>
                <p:oleObj name="Equation" r:id="rId14" imgW="469696" imgH="177723" progId="Equation.DSMT4">
                  <p:embed/>
                  <p:pic>
                    <p:nvPicPr>
                      <p:cNvPr id="14" name="Object 5">
                        <a:extLst>
                          <a:ext uri="{FF2B5EF4-FFF2-40B4-BE49-F238E27FC236}">
                            <a16:creationId xmlns:a16="http://schemas.microsoft.com/office/drawing/2014/main" id="{279CBFB6-C423-4955-BCF0-80E78D215B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53450" y="4276725"/>
                        <a:ext cx="79851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B681A7DA-DC7B-41F3-8A18-4A8812360508}"/>
              </a:ext>
            </a:extLst>
          </p:cNvPr>
          <p:cNvSpPr txBox="1"/>
          <p:nvPr/>
        </p:nvSpPr>
        <p:spPr>
          <a:xfrm>
            <a:off x="6089650" y="4538663"/>
            <a:ext cx="3690938" cy="368300"/>
          </a:xfrm>
          <a:prstGeom prst="rect">
            <a:avLst/>
          </a:prstGeom>
          <a:noFill/>
        </p:spPr>
        <p:txBody>
          <a:bodyPr>
            <a:spAutoFit/>
          </a:bodyPr>
          <a:lstStyle/>
          <a:p>
            <a:pPr eaLnBrk="1" hangingPunct="1">
              <a:defRPr/>
            </a:pPr>
            <a:r>
              <a:rPr lang="en-CA" dirty="0">
                <a:solidFill>
                  <a:srgbClr val="FF0000"/>
                </a:solidFill>
                <a:latin typeface="+mj-lt"/>
                <a:cs typeface="Arial" charset="0"/>
              </a:rPr>
              <a:t>The Confidence Interval will be:</a:t>
            </a:r>
          </a:p>
        </p:txBody>
      </p:sp>
      <p:graphicFrame>
        <p:nvGraphicFramePr>
          <p:cNvPr id="16" name="Object 6">
            <a:extLst>
              <a:ext uri="{FF2B5EF4-FFF2-40B4-BE49-F238E27FC236}">
                <a16:creationId xmlns:a16="http://schemas.microsoft.com/office/drawing/2014/main" id="{D3772424-8350-4B89-A357-82F63EDD4187}"/>
              </a:ext>
            </a:extLst>
          </p:cNvPr>
          <p:cNvGraphicFramePr>
            <a:graphicFrameLocks noChangeAspect="1"/>
          </p:cNvGraphicFramePr>
          <p:nvPr/>
        </p:nvGraphicFramePr>
        <p:xfrm>
          <a:off x="7467600" y="5033963"/>
          <a:ext cx="1662113" cy="779462"/>
        </p:xfrm>
        <a:graphic>
          <a:graphicData uri="http://schemas.openxmlformats.org/presentationml/2006/ole">
            <mc:AlternateContent xmlns:mc="http://schemas.openxmlformats.org/markup-compatibility/2006">
              <mc:Choice xmlns:v="urn:schemas-microsoft-com:vml" Requires="v">
                <p:oleObj name="Equation" r:id="rId16" imgW="977900" imgH="457200" progId="Equation.DSMT4">
                  <p:embed/>
                </p:oleObj>
              </mc:Choice>
              <mc:Fallback>
                <p:oleObj name="Equation" r:id="rId16" imgW="977900" imgH="457200" progId="Equation.DSMT4">
                  <p:embed/>
                  <p:pic>
                    <p:nvPicPr>
                      <p:cNvPr id="16" name="Object 6">
                        <a:extLst>
                          <a:ext uri="{FF2B5EF4-FFF2-40B4-BE49-F238E27FC236}">
                            <a16:creationId xmlns:a16="http://schemas.microsoft.com/office/drawing/2014/main" id="{D3772424-8350-4B89-A357-82F63EDD41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67600" y="5033963"/>
                        <a:ext cx="1662113"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769C4C06-D11D-4923-B32F-DD2930B82C5F}"/>
              </a:ext>
            </a:extLst>
          </p:cNvPr>
          <p:cNvSpPr txBox="1"/>
          <p:nvPr/>
        </p:nvSpPr>
        <p:spPr>
          <a:xfrm>
            <a:off x="6070600" y="3454400"/>
            <a:ext cx="4124325" cy="647700"/>
          </a:xfrm>
          <a:prstGeom prst="rect">
            <a:avLst/>
          </a:prstGeom>
          <a:noFill/>
        </p:spPr>
        <p:txBody>
          <a:bodyPr wrap="none">
            <a:spAutoFit/>
          </a:bodyPr>
          <a:lstStyle/>
          <a:p>
            <a:pPr eaLnBrk="1" hangingPunct="1">
              <a:defRPr/>
            </a:pPr>
            <a:r>
              <a:rPr lang="en-CA" dirty="0">
                <a:solidFill>
                  <a:srgbClr val="FF0000"/>
                </a:solidFill>
                <a:latin typeface="+mj-lt"/>
                <a:cs typeface="Arial" charset="0"/>
              </a:rPr>
              <a:t>Likewise, if we want a 95% C.I.,</a:t>
            </a:r>
            <a:br>
              <a:rPr lang="en-CA" dirty="0">
                <a:solidFill>
                  <a:srgbClr val="FF0000"/>
                </a:solidFill>
                <a:latin typeface="+mj-lt"/>
                <a:cs typeface="Arial" charset="0"/>
              </a:rPr>
            </a:br>
            <a:r>
              <a:rPr lang="en-CA" dirty="0">
                <a:solidFill>
                  <a:srgbClr val="FF0000"/>
                </a:solidFill>
                <a:latin typeface="+mj-lt"/>
                <a:cs typeface="Arial" charset="0"/>
              </a:rPr>
              <a:t>the area on the tail will be 2.5% each</a:t>
            </a:r>
          </a:p>
        </p:txBody>
      </p:sp>
      <p:graphicFrame>
        <p:nvGraphicFramePr>
          <p:cNvPr id="18" name="Object 7">
            <a:extLst>
              <a:ext uri="{FF2B5EF4-FFF2-40B4-BE49-F238E27FC236}">
                <a16:creationId xmlns:a16="http://schemas.microsoft.com/office/drawing/2014/main" id="{AAF9ACB4-D1DD-4BAA-A607-319E76BA7B65}"/>
              </a:ext>
            </a:extLst>
          </p:cNvPr>
          <p:cNvGraphicFramePr>
            <a:graphicFrameLocks noChangeAspect="1"/>
          </p:cNvGraphicFramePr>
          <p:nvPr/>
        </p:nvGraphicFramePr>
        <p:xfrm>
          <a:off x="2862263" y="6005513"/>
          <a:ext cx="820737" cy="354012"/>
        </p:xfrm>
        <a:graphic>
          <a:graphicData uri="http://schemas.openxmlformats.org/presentationml/2006/ole">
            <mc:AlternateContent xmlns:mc="http://schemas.openxmlformats.org/markup-compatibility/2006">
              <mc:Choice xmlns:v="urn:schemas-microsoft-com:vml" Requires="v">
                <p:oleObj name="Equation" r:id="rId18" imgW="368140" imgH="177723" progId="Equation.DSMT4">
                  <p:embed/>
                </p:oleObj>
              </mc:Choice>
              <mc:Fallback>
                <p:oleObj name="Equation" r:id="rId18" imgW="368140" imgH="177723" progId="Equation.DSMT4">
                  <p:embed/>
                  <p:pic>
                    <p:nvPicPr>
                      <p:cNvPr id="18" name="Object 7">
                        <a:extLst>
                          <a:ext uri="{FF2B5EF4-FFF2-40B4-BE49-F238E27FC236}">
                            <a16:creationId xmlns:a16="http://schemas.microsoft.com/office/drawing/2014/main" id="{AAF9ACB4-D1DD-4BAA-A607-319E76BA7B6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62263" y="6005513"/>
                        <a:ext cx="820737"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8">
            <a:extLst>
              <a:ext uri="{FF2B5EF4-FFF2-40B4-BE49-F238E27FC236}">
                <a16:creationId xmlns:a16="http://schemas.microsoft.com/office/drawing/2014/main" id="{D9798A69-8391-413C-A6CF-6CD5723DF139}"/>
              </a:ext>
            </a:extLst>
          </p:cNvPr>
          <p:cNvGrpSpPr>
            <a:grpSpLocks/>
          </p:cNvGrpSpPr>
          <p:nvPr/>
        </p:nvGrpSpPr>
        <p:grpSpPr bwMode="auto">
          <a:xfrm>
            <a:off x="5435600" y="5002213"/>
            <a:ext cx="608013" cy="439737"/>
            <a:chOff x="2067163" y="1983606"/>
            <a:chExt cx="608346" cy="439542"/>
          </a:xfrm>
        </p:grpSpPr>
        <p:pic>
          <p:nvPicPr>
            <p:cNvPr id="40992" name="Picture 3">
              <a:extLst>
                <a:ext uri="{FF2B5EF4-FFF2-40B4-BE49-F238E27FC236}">
                  <a16:creationId xmlns:a16="http://schemas.microsoft.com/office/drawing/2014/main" id="{6487BCF2-EAFA-4B33-B692-482315465E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460" y="1983606"/>
              <a:ext cx="600501" cy="43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3" name="Object 4">
              <a:extLst>
                <a:ext uri="{FF2B5EF4-FFF2-40B4-BE49-F238E27FC236}">
                  <a16:creationId xmlns:a16="http://schemas.microsoft.com/office/drawing/2014/main" id="{2BD8D7E6-39A1-4C92-9434-FCF04A37BEB2}"/>
                </a:ext>
              </a:extLst>
            </p:cNvPr>
            <p:cNvGraphicFramePr>
              <a:graphicFrameLocks noChangeAspect="1"/>
            </p:cNvGraphicFramePr>
            <p:nvPr/>
          </p:nvGraphicFramePr>
          <p:xfrm>
            <a:off x="2067163" y="2033516"/>
            <a:ext cx="608346" cy="340674"/>
          </p:xfrm>
          <a:graphic>
            <a:graphicData uri="http://schemas.openxmlformats.org/presentationml/2006/ole">
              <mc:AlternateContent xmlns:mc="http://schemas.openxmlformats.org/markup-compatibility/2006">
                <mc:Choice xmlns:v="urn:schemas-microsoft-com:vml" Requires="v">
                  <p:oleObj name="Equation" r:id="rId20" imgW="317087" imgH="177569" progId="Equation.DSMT4">
                    <p:embed/>
                  </p:oleObj>
                </mc:Choice>
                <mc:Fallback>
                  <p:oleObj name="Equation" r:id="rId20" imgW="317087" imgH="177569" progId="Equation.DSMT4">
                    <p:embed/>
                    <p:pic>
                      <p:nvPicPr>
                        <p:cNvPr id="40993" name="Object 4">
                          <a:extLst>
                            <a:ext uri="{FF2B5EF4-FFF2-40B4-BE49-F238E27FC236}">
                              <a16:creationId xmlns:a16="http://schemas.microsoft.com/office/drawing/2014/main" id="{2BD8D7E6-39A1-4C92-9434-FCF04A37BEB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67163" y="2033516"/>
                          <a:ext cx="608346" cy="340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2" name="Object 8">
            <a:extLst>
              <a:ext uri="{FF2B5EF4-FFF2-40B4-BE49-F238E27FC236}">
                <a16:creationId xmlns:a16="http://schemas.microsoft.com/office/drawing/2014/main" id="{2FAE036E-E826-4613-A32D-3B0FF08B4CE4}"/>
              </a:ext>
            </a:extLst>
          </p:cNvPr>
          <p:cNvGraphicFramePr>
            <a:graphicFrameLocks noChangeAspect="1"/>
          </p:cNvGraphicFramePr>
          <p:nvPr/>
        </p:nvGraphicFramePr>
        <p:xfrm>
          <a:off x="6303963" y="5949950"/>
          <a:ext cx="600075" cy="290513"/>
        </p:xfrm>
        <a:graphic>
          <a:graphicData uri="http://schemas.openxmlformats.org/presentationml/2006/ole">
            <mc:AlternateContent xmlns:mc="http://schemas.openxmlformats.org/markup-compatibility/2006">
              <mc:Choice xmlns:v="urn:schemas-microsoft-com:vml" Requires="v">
                <p:oleObj name="Equation" r:id="rId22" imgW="368140" imgH="177723" progId="Equation.DSMT4">
                  <p:embed/>
                </p:oleObj>
              </mc:Choice>
              <mc:Fallback>
                <p:oleObj name="Equation" r:id="rId22" imgW="368140" imgH="177723" progId="Equation.DSMT4">
                  <p:embed/>
                  <p:pic>
                    <p:nvPicPr>
                      <p:cNvPr id="22" name="Object 8">
                        <a:extLst>
                          <a:ext uri="{FF2B5EF4-FFF2-40B4-BE49-F238E27FC236}">
                            <a16:creationId xmlns:a16="http://schemas.microsoft.com/office/drawing/2014/main" id="{2FAE036E-E826-4613-A32D-3B0FF08B4CE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3963" y="5949950"/>
                        <a:ext cx="60007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9">
            <a:extLst>
              <a:ext uri="{FF2B5EF4-FFF2-40B4-BE49-F238E27FC236}">
                <a16:creationId xmlns:a16="http://schemas.microsoft.com/office/drawing/2014/main" id="{9F83EF37-2F9A-4836-B890-19D86506EA5A}"/>
              </a:ext>
            </a:extLst>
          </p:cNvPr>
          <p:cNvGraphicFramePr>
            <a:graphicFrameLocks noChangeAspect="1"/>
          </p:cNvGraphicFramePr>
          <p:nvPr/>
        </p:nvGraphicFramePr>
        <p:xfrm>
          <a:off x="6518275" y="4075113"/>
          <a:ext cx="2006600" cy="433387"/>
        </p:xfrm>
        <a:graphic>
          <a:graphicData uri="http://schemas.openxmlformats.org/presentationml/2006/ole">
            <mc:AlternateContent xmlns:mc="http://schemas.openxmlformats.org/markup-compatibility/2006">
              <mc:Choice xmlns:v="urn:schemas-microsoft-com:vml" Requires="v">
                <p:oleObj name="Equation" r:id="rId24" imgW="1180588" imgH="253890" progId="Equation.DSMT4">
                  <p:embed/>
                </p:oleObj>
              </mc:Choice>
              <mc:Fallback>
                <p:oleObj name="Equation" r:id="rId24" imgW="1180588" imgH="253890" progId="Equation.DSMT4">
                  <p:embed/>
                  <p:pic>
                    <p:nvPicPr>
                      <p:cNvPr id="23" name="Object 9">
                        <a:extLst>
                          <a:ext uri="{FF2B5EF4-FFF2-40B4-BE49-F238E27FC236}">
                            <a16:creationId xmlns:a16="http://schemas.microsoft.com/office/drawing/2014/main" id="{9F83EF37-2F9A-4836-B890-19D86506EA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18275" y="4075113"/>
                        <a:ext cx="2006600"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0">
            <a:extLst>
              <a:ext uri="{FF2B5EF4-FFF2-40B4-BE49-F238E27FC236}">
                <a16:creationId xmlns:a16="http://schemas.microsoft.com/office/drawing/2014/main" id="{4F1E6874-73B6-4824-BB98-563E291A3AF2}"/>
              </a:ext>
            </a:extLst>
          </p:cNvPr>
          <p:cNvGraphicFramePr>
            <a:graphicFrameLocks noChangeAspect="1"/>
          </p:cNvGraphicFramePr>
          <p:nvPr/>
        </p:nvGraphicFramePr>
        <p:xfrm>
          <a:off x="8570913" y="4129088"/>
          <a:ext cx="798512" cy="303212"/>
        </p:xfrm>
        <a:graphic>
          <a:graphicData uri="http://schemas.openxmlformats.org/presentationml/2006/ole">
            <mc:AlternateContent xmlns:mc="http://schemas.openxmlformats.org/markup-compatibility/2006">
              <mc:Choice xmlns:v="urn:schemas-microsoft-com:vml" Requires="v">
                <p:oleObj name="Equation" r:id="rId26" imgW="469696" imgH="177723" progId="Equation.DSMT4">
                  <p:embed/>
                </p:oleObj>
              </mc:Choice>
              <mc:Fallback>
                <p:oleObj name="Equation" r:id="rId26" imgW="469696" imgH="177723" progId="Equation.DSMT4">
                  <p:embed/>
                  <p:pic>
                    <p:nvPicPr>
                      <p:cNvPr id="24" name="Object 10">
                        <a:extLst>
                          <a:ext uri="{FF2B5EF4-FFF2-40B4-BE49-F238E27FC236}">
                            <a16:creationId xmlns:a16="http://schemas.microsoft.com/office/drawing/2014/main" id="{4F1E6874-73B6-4824-BB98-563E291A3AF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570913" y="4129088"/>
                        <a:ext cx="798512"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Box 24">
            <a:extLst>
              <a:ext uri="{FF2B5EF4-FFF2-40B4-BE49-F238E27FC236}">
                <a16:creationId xmlns:a16="http://schemas.microsoft.com/office/drawing/2014/main" id="{E1F63369-8A92-4966-9C71-AD6CDA05C2AA}"/>
              </a:ext>
            </a:extLst>
          </p:cNvPr>
          <p:cNvSpPr txBox="1"/>
          <p:nvPr/>
        </p:nvSpPr>
        <p:spPr>
          <a:xfrm>
            <a:off x="6281738" y="4554538"/>
            <a:ext cx="3692525" cy="368300"/>
          </a:xfrm>
          <a:prstGeom prst="rect">
            <a:avLst/>
          </a:prstGeom>
          <a:noFill/>
        </p:spPr>
        <p:txBody>
          <a:bodyPr>
            <a:spAutoFit/>
          </a:bodyPr>
          <a:lstStyle/>
          <a:p>
            <a:pPr eaLnBrk="1" hangingPunct="1">
              <a:defRPr/>
            </a:pPr>
            <a:r>
              <a:rPr lang="en-CA" dirty="0">
                <a:solidFill>
                  <a:srgbClr val="FF0000"/>
                </a:solidFill>
                <a:latin typeface="+mj-lt"/>
                <a:cs typeface="Arial" charset="0"/>
              </a:rPr>
              <a:t>The Confidence Interval will be:</a:t>
            </a:r>
          </a:p>
        </p:txBody>
      </p:sp>
      <p:graphicFrame>
        <p:nvGraphicFramePr>
          <p:cNvPr id="26" name="Object 11">
            <a:extLst>
              <a:ext uri="{FF2B5EF4-FFF2-40B4-BE49-F238E27FC236}">
                <a16:creationId xmlns:a16="http://schemas.microsoft.com/office/drawing/2014/main" id="{504B2C97-E9A0-4A51-9D08-A0BD1A87D1E2}"/>
              </a:ext>
            </a:extLst>
          </p:cNvPr>
          <p:cNvGraphicFramePr>
            <a:graphicFrameLocks noChangeAspect="1"/>
          </p:cNvGraphicFramePr>
          <p:nvPr/>
        </p:nvGraphicFramePr>
        <p:xfrm>
          <a:off x="7459663" y="5033963"/>
          <a:ext cx="1662112" cy="779462"/>
        </p:xfrm>
        <a:graphic>
          <a:graphicData uri="http://schemas.openxmlformats.org/presentationml/2006/ole">
            <mc:AlternateContent xmlns:mc="http://schemas.openxmlformats.org/markup-compatibility/2006">
              <mc:Choice xmlns:v="urn:schemas-microsoft-com:vml" Requires="v">
                <p:oleObj name="Equation" r:id="rId28" imgW="977900" imgH="457200" progId="Equation.DSMT4">
                  <p:embed/>
                </p:oleObj>
              </mc:Choice>
              <mc:Fallback>
                <p:oleObj name="Equation" r:id="rId28" imgW="977900" imgH="457200" progId="Equation.DSMT4">
                  <p:embed/>
                  <p:pic>
                    <p:nvPicPr>
                      <p:cNvPr id="26" name="Object 11">
                        <a:extLst>
                          <a:ext uri="{FF2B5EF4-FFF2-40B4-BE49-F238E27FC236}">
                            <a16:creationId xmlns:a16="http://schemas.microsoft.com/office/drawing/2014/main" id="{504B2C97-E9A0-4A51-9D08-A0BD1A87D1E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59663" y="5033963"/>
                        <a:ext cx="1662112"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Content Placeholder 2">
            <a:extLst>
              <a:ext uri="{FF2B5EF4-FFF2-40B4-BE49-F238E27FC236}">
                <a16:creationId xmlns:a16="http://schemas.microsoft.com/office/drawing/2014/main" id="{3A469D73-A23A-4388-B1BF-9CAB8D1AAD6D}"/>
              </a:ext>
            </a:extLst>
          </p:cNvPr>
          <p:cNvSpPr txBox="1">
            <a:spLocks/>
          </p:cNvSpPr>
          <p:nvPr/>
        </p:nvSpPr>
        <p:spPr bwMode="auto">
          <a:xfrm>
            <a:off x="213360" y="1189038"/>
            <a:ext cx="11470640" cy="776287"/>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200" dirty="0">
                <a:latin typeface="+mn-lt"/>
                <a:cs typeface="+mn-cs"/>
              </a:rPr>
              <a:t>Depending on the level of confidence, we can use the area of the tail to determine the z-score for the margin of error</a:t>
            </a:r>
          </a:p>
        </p:txBody>
      </p:sp>
      <p:pic>
        <p:nvPicPr>
          <p:cNvPr id="35856" name="Picture 16">
            <a:extLst>
              <a:ext uri="{FF2B5EF4-FFF2-40B4-BE49-F238E27FC236}">
                <a16:creationId xmlns:a16="http://schemas.microsoft.com/office/drawing/2014/main" id="{CAA37C54-977B-4733-BE71-26A2C102A4D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24063" y="4394200"/>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Arrow Connector 30">
            <a:extLst>
              <a:ext uri="{FF2B5EF4-FFF2-40B4-BE49-F238E27FC236}">
                <a16:creationId xmlns:a16="http://schemas.microsoft.com/office/drawing/2014/main" id="{BE180425-A9B8-4D4E-8A24-11439C742E04}"/>
              </a:ext>
            </a:extLst>
          </p:cNvPr>
          <p:cNvCxnSpPr>
            <a:stCxn id="35856" idx="2"/>
          </p:cNvCxnSpPr>
          <p:nvPr/>
        </p:nvCxnSpPr>
        <p:spPr>
          <a:xfrm rot="16200000" flipH="1">
            <a:off x="3295650" y="4732338"/>
            <a:ext cx="701675" cy="118745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29" name="Picture 16">
            <a:extLst>
              <a:ext uri="{FF2B5EF4-FFF2-40B4-BE49-F238E27FC236}">
                <a16:creationId xmlns:a16="http://schemas.microsoft.com/office/drawing/2014/main" id="{3E750FD6-D42D-43B3-8DEB-9A495EB3BE1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89813" y="4383088"/>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a:extLst>
              <a:ext uri="{FF2B5EF4-FFF2-40B4-BE49-F238E27FC236}">
                <a16:creationId xmlns:a16="http://schemas.microsoft.com/office/drawing/2014/main" id="{87E83D14-2FA1-49A9-A7CD-2525939F7B2F}"/>
              </a:ext>
            </a:extLst>
          </p:cNvPr>
          <p:cNvCxnSpPr>
            <a:stCxn id="29" idx="2"/>
          </p:cNvCxnSpPr>
          <p:nvPr/>
        </p:nvCxnSpPr>
        <p:spPr>
          <a:xfrm rot="5400000">
            <a:off x="7480300" y="4821238"/>
            <a:ext cx="795337" cy="10810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4125" name="Picture 5">
            <a:extLst>
              <a:ext uri="{FF2B5EF4-FFF2-40B4-BE49-F238E27FC236}">
                <a16:creationId xmlns:a16="http://schemas.microsoft.com/office/drawing/2014/main" id="{0943469B-F5F5-4B48-9644-C513E0EEA32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75475" y="5989638"/>
            <a:ext cx="314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2">
            <a:extLst>
              <a:ext uri="{FF2B5EF4-FFF2-40B4-BE49-F238E27FC236}">
                <a16:creationId xmlns:a16="http://schemas.microsoft.com/office/drawing/2014/main" id="{3280F67B-B9FD-4D71-8043-45F6D6CA21CC}"/>
              </a:ext>
            </a:extLst>
          </p:cNvPr>
          <p:cNvSpPr txBox="1">
            <a:spLocks/>
          </p:cNvSpPr>
          <p:nvPr/>
        </p:nvSpPr>
        <p:spPr bwMode="auto">
          <a:xfrm>
            <a:off x="304800" y="1988820"/>
            <a:ext cx="11145520" cy="1198563"/>
          </a:xfrm>
          <a:prstGeom prst="rect">
            <a:avLst/>
          </a:prstGeom>
          <a:solidFill>
            <a:schemeClr val="bg1">
              <a:alpha val="61000"/>
            </a:schemeClr>
          </a:solid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200" dirty="0">
                <a:latin typeface="+mn-lt"/>
                <a:cs typeface="+mn-cs"/>
              </a:rPr>
              <a:t>The Z-values are denoted by: ±z*</a:t>
            </a:r>
          </a:p>
          <a:p>
            <a:pPr marL="273050" indent="-273050">
              <a:spcBef>
                <a:spcPts val="600"/>
              </a:spcBef>
              <a:buClr>
                <a:schemeClr val="accent1"/>
              </a:buClr>
              <a:buSzPct val="70000"/>
              <a:buFont typeface="Wingdings" pitchFamily="2" charset="2"/>
              <a:buChar char=""/>
              <a:defRPr/>
            </a:pPr>
            <a:r>
              <a:rPr lang="en-CA" sz="2200" dirty="0">
                <a:latin typeface="+mn-lt"/>
                <a:cs typeface="+mn-cs"/>
              </a:rPr>
              <a:t>z* is called the “Upper p critical value” with probability p lying to its right under the standard normal curve</a:t>
            </a:r>
          </a:p>
        </p:txBody>
      </p:sp>
      <p:pic>
        <p:nvPicPr>
          <p:cNvPr id="4128" name="Picture 32">
            <a:extLst>
              <a:ext uri="{FF2B5EF4-FFF2-40B4-BE49-F238E27FC236}">
                <a16:creationId xmlns:a16="http://schemas.microsoft.com/office/drawing/2014/main" id="{B1FF7233-17AC-49B2-8ED1-12EE7EDC904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2913" y="5970588"/>
            <a:ext cx="4095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Object 14">
            <a:extLst>
              <a:ext uri="{FF2B5EF4-FFF2-40B4-BE49-F238E27FC236}">
                <a16:creationId xmlns:a16="http://schemas.microsoft.com/office/drawing/2014/main" id="{40F2125D-734E-4BD7-960A-BE7A7371897D}"/>
              </a:ext>
            </a:extLst>
          </p:cNvPr>
          <p:cNvGraphicFramePr>
            <a:graphicFrameLocks noChangeAspect="1"/>
          </p:cNvGraphicFramePr>
          <p:nvPr/>
        </p:nvGraphicFramePr>
        <p:xfrm>
          <a:off x="9442450" y="4581525"/>
          <a:ext cx="452438" cy="280988"/>
        </p:xfrm>
        <a:graphic>
          <a:graphicData uri="http://schemas.openxmlformats.org/presentationml/2006/ole">
            <mc:AlternateContent xmlns:mc="http://schemas.openxmlformats.org/markup-compatibility/2006">
              <mc:Choice xmlns:v="urn:schemas-microsoft-com:vml" Requires="v">
                <p:oleObj name="Equation" r:id="rId33" imgW="266353" imgH="164885" progId="Equation.DSMT4">
                  <p:embed/>
                </p:oleObj>
              </mc:Choice>
              <mc:Fallback>
                <p:oleObj name="Equation" r:id="rId33" imgW="266353" imgH="164885" progId="Equation.DSMT4">
                  <p:embed/>
                  <p:pic>
                    <p:nvPicPr>
                      <p:cNvPr id="34" name="Object 14">
                        <a:extLst>
                          <a:ext uri="{FF2B5EF4-FFF2-40B4-BE49-F238E27FC236}">
                            <a16:creationId xmlns:a16="http://schemas.microsoft.com/office/drawing/2014/main" id="{40F2125D-734E-4BD7-960A-BE7A7371897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442450" y="4581525"/>
                        <a:ext cx="452438"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par>
                                <p:cTn id="63" presetID="10" presetClass="exit" presetSubtype="0" fill="hold" grpId="1" nodeType="withEffect">
                                  <p:stCondLst>
                                    <p:cond delay="0"/>
                                  </p:stCondLst>
                                  <p:childTnLst>
                                    <p:animEffect transition="out" filter="fade">
                                      <p:cBhvr>
                                        <p:cTn id="64" dur="2000"/>
                                        <p:tgtEl>
                                          <p:spTgt spid="8"/>
                                        </p:tgtEl>
                                      </p:cBhvr>
                                    </p:animEffect>
                                    <p:set>
                                      <p:cBhvr>
                                        <p:cTn id="65" dur="1" fill="hold">
                                          <p:stCondLst>
                                            <p:cond delay="1999"/>
                                          </p:stCondLst>
                                        </p:cTn>
                                        <p:tgtEl>
                                          <p:spTgt spid="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13"/>
                                        </p:tgtEl>
                                      </p:cBhvr>
                                    </p:animEffect>
                                    <p:set>
                                      <p:cBhvr>
                                        <p:cTn id="68" dur="1" fill="hold">
                                          <p:stCondLst>
                                            <p:cond delay="19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14"/>
                                        </p:tgtEl>
                                      </p:cBhvr>
                                    </p:animEffect>
                                    <p:set>
                                      <p:cBhvr>
                                        <p:cTn id="71" dur="1" fill="hold">
                                          <p:stCondLst>
                                            <p:cond delay="1999"/>
                                          </p:stCondLst>
                                        </p:cTn>
                                        <p:tgtEl>
                                          <p:spTgt spid="1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15"/>
                                        </p:tgtEl>
                                      </p:cBhvr>
                                    </p:animEffect>
                                    <p:set>
                                      <p:cBhvr>
                                        <p:cTn id="74" dur="1" fill="hold">
                                          <p:stCondLst>
                                            <p:cond delay="1999"/>
                                          </p:stCondLst>
                                        </p:cTn>
                                        <p:tgtEl>
                                          <p:spTgt spid="1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16"/>
                                        </p:tgtEl>
                                      </p:cBhvr>
                                    </p:animEffect>
                                    <p:set>
                                      <p:cBhvr>
                                        <p:cTn id="77" dur="1" fill="hold">
                                          <p:stCondLst>
                                            <p:cond delay="19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12"/>
                                        </p:tgtEl>
                                      </p:cBhvr>
                                    </p:animEffect>
                                    <p:set>
                                      <p:cBhvr>
                                        <p:cTn id="80" dur="1" fill="hold">
                                          <p:stCondLst>
                                            <p:cond delay="1999"/>
                                          </p:stCondLst>
                                        </p:cTn>
                                        <p:tgtEl>
                                          <p:spTgt spid="1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9"/>
                                        </p:tgtEl>
                                      </p:cBhvr>
                                    </p:animEffect>
                                    <p:set>
                                      <p:cBhvr>
                                        <p:cTn id="83" dur="1" fill="hold">
                                          <p:stCondLst>
                                            <p:cond delay="1999"/>
                                          </p:stCondLst>
                                        </p:cTn>
                                        <p:tgtEl>
                                          <p:spTgt spid="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2"/>
                                        </p:tgtEl>
                                      </p:cBhvr>
                                    </p:animEffect>
                                    <p:set>
                                      <p:cBhvr>
                                        <p:cTn id="86" dur="1" fill="hold">
                                          <p:stCondLst>
                                            <p:cond delay="1999"/>
                                          </p:stCondLst>
                                        </p:cTn>
                                        <p:tgtEl>
                                          <p:spTgt spid="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000"/>
                                        <p:tgtEl>
                                          <p:spTgt spid="10"/>
                                        </p:tgtEl>
                                      </p:cBhvr>
                                    </p:animEffect>
                                    <p:set>
                                      <p:cBhvr>
                                        <p:cTn id="89" dur="1" fill="hold">
                                          <p:stCondLst>
                                            <p:cond delay="1999"/>
                                          </p:stCondLst>
                                        </p:cTn>
                                        <p:tgtEl>
                                          <p:spTgt spid="1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1"/>
                                        </p:tgtEl>
                                      </p:cBhvr>
                                    </p:animEffect>
                                    <p:set>
                                      <p:cBhvr>
                                        <p:cTn id="92" dur="1" fill="hold">
                                          <p:stCondLst>
                                            <p:cond delay="1999"/>
                                          </p:stCondLst>
                                        </p:cTn>
                                        <p:tgtEl>
                                          <p:spTgt spid="11"/>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blinds(horizontal)">
                                      <p:cBhvr>
                                        <p:cTn id="97" dur="500"/>
                                        <p:tgtEl>
                                          <p:spTgt spid="18"/>
                                        </p:tgtEl>
                                      </p:cBhvr>
                                    </p:animEffect>
                                  </p:childTnLst>
                                </p:cTn>
                              </p:par>
                              <p:par>
                                <p:cTn id="98" presetID="3" presetClass="entr" presetSubtype="10"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blinds(horizontal)">
                                      <p:cBhvr>
                                        <p:cTn id="100" dur="500"/>
                                        <p:tgtEl>
                                          <p:spTgt spid="3"/>
                                        </p:tgtEl>
                                      </p:cBhvr>
                                    </p:animEffect>
                                  </p:childTnLst>
                                </p:cTn>
                              </p:par>
                              <p:par>
                                <p:cTn id="101" presetID="3" presetClass="entr" presetSubtype="1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blinds(horizontal)">
                                      <p:cBhvr>
                                        <p:cTn id="103" dur="500"/>
                                        <p:tgtEl>
                                          <p:spTgt spid="2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blinds(horizontal)">
                                      <p:cBhvr>
                                        <p:cTn id="108" dur="500"/>
                                        <p:tgtEl>
                                          <p:spTgt spid="2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linds(horizontal)">
                                      <p:cBhvr>
                                        <p:cTn id="113" dur="500"/>
                                        <p:tgtEl>
                                          <p:spTgt spid="2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blinds(horizontal)">
                                      <p:cBhvr>
                                        <p:cTn id="118" dur="500"/>
                                        <p:tgtEl>
                                          <p:spTgt spid="2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blinds(horizontal)">
                                      <p:cBhvr>
                                        <p:cTn id="123" dur="500"/>
                                        <p:tgtEl>
                                          <p:spTgt spid="2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blinds(horizontal)">
                                      <p:cBhvr>
                                        <p:cTn id="128" dur="500"/>
                                        <p:tgtEl>
                                          <p:spTgt spid="2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xit" presetSubtype="0" fill="hold" nodeType="clickEffect">
                                  <p:stCondLst>
                                    <p:cond delay="0"/>
                                  </p:stCondLst>
                                  <p:childTnLst>
                                    <p:animEffect transition="out" filter="fade">
                                      <p:cBhvr>
                                        <p:cTn id="132" dur="2000"/>
                                        <p:tgtEl>
                                          <p:spTgt spid="26"/>
                                        </p:tgtEl>
                                      </p:cBhvr>
                                    </p:animEffect>
                                    <p:set>
                                      <p:cBhvr>
                                        <p:cTn id="133" dur="1" fill="hold">
                                          <p:stCondLst>
                                            <p:cond delay="1999"/>
                                          </p:stCondLst>
                                        </p:cTn>
                                        <p:tgtEl>
                                          <p:spTgt spid="2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25"/>
                                        </p:tgtEl>
                                      </p:cBhvr>
                                    </p:animEffect>
                                    <p:set>
                                      <p:cBhvr>
                                        <p:cTn id="136" dur="1" fill="hold">
                                          <p:stCondLst>
                                            <p:cond delay="1999"/>
                                          </p:stCondLst>
                                        </p:cTn>
                                        <p:tgtEl>
                                          <p:spTgt spid="25"/>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23"/>
                                        </p:tgtEl>
                                      </p:cBhvr>
                                    </p:animEffect>
                                    <p:set>
                                      <p:cBhvr>
                                        <p:cTn id="139" dur="1" fill="hold">
                                          <p:stCondLst>
                                            <p:cond delay="1999"/>
                                          </p:stCondLst>
                                        </p:cTn>
                                        <p:tgtEl>
                                          <p:spTgt spid="23"/>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24"/>
                                        </p:tgtEl>
                                      </p:cBhvr>
                                    </p:animEffect>
                                    <p:set>
                                      <p:cBhvr>
                                        <p:cTn id="142" dur="1" fill="hold">
                                          <p:stCondLst>
                                            <p:cond delay="1999"/>
                                          </p:stCondLst>
                                        </p:cTn>
                                        <p:tgtEl>
                                          <p:spTgt spid="2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17"/>
                                        </p:tgtEl>
                                      </p:cBhvr>
                                    </p:animEffect>
                                    <p:set>
                                      <p:cBhvr>
                                        <p:cTn id="145" dur="1" fill="hold">
                                          <p:stCondLst>
                                            <p:cond delay="1999"/>
                                          </p:stCondLst>
                                        </p:cTn>
                                        <p:tgtEl>
                                          <p:spTgt spid="17"/>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22"/>
                                        </p:tgtEl>
                                      </p:cBhvr>
                                    </p:animEffect>
                                    <p:set>
                                      <p:cBhvr>
                                        <p:cTn id="148" dur="1" fill="hold">
                                          <p:stCondLst>
                                            <p:cond delay="19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3"/>
                                        </p:tgtEl>
                                      </p:cBhvr>
                                    </p:animEffect>
                                    <p:set>
                                      <p:cBhvr>
                                        <p:cTn id="151" dur="1" fill="hold">
                                          <p:stCondLst>
                                            <p:cond delay="1999"/>
                                          </p:stCondLst>
                                        </p:cTn>
                                        <p:tgtEl>
                                          <p:spTgt spid="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18"/>
                                        </p:tgtEl>
                                      </p:cBhvr>
                                    </p:animEffect>
                                    <p:set>
                                      <p:cBhvr>
                                        <p:cTn id="154" dur="1" fill="hold">
                                          <p:stCondLst>
                                            <p:cond delay="1999"/>
                                          </p:stCondLst>
                                        </p:cTn>
                                        <p:tgtEl>
                                          <p:spTgt spid="18"/>
                                        </p:tgtEl>
                                        <p:attrNameLst>
                                          <p:attrName>style.visibility</p:attrName>
                                        </p:attrNameLst>
                                      </p:cBhvr>
                                      <p:to>
                                        <p:strVal val="hidden"/>
                                      </p:to>
                                    </p:set>
                                  </p:childTnLst>
                                </p:cTn>
                              </p:par>
                            </p:childTnLst>
                          </p:cTn>
                        </p:par>
                        <p:par>
                          <p:cTn id="155" fill="hold" nodeType="afterGroup">
                            <p:stCondLst>
                              <p:cond delay="2000"/>
                            </p:stCondLst>
                            <p:childTnLst>
                              <p:par>
                                <p:cTn id="156" presetID="63" presetClass="path" presetSubtype="0" accel="50000" decel="50000" fill="hold" nodeType="afterEffect">
                                  <p:stCondLst>
                                    <p:cond delay="0"/>
                                  </p:stCondLst>
                                  <p:childTnLst>
                                    <p:animMotion origin="layout" path="M -3.88889E-6 3.17299E-6 L 0.09775 -0.05574 " pathEditMode="relative" rAng="0" ptsTypes="AA">
                                      <p:cBhvr>
                                        <p:cTn id="157" dur="3000" fill="hold"/>
                                        <p:tgtEl>
                                          <p:spTgt spid="35842"/>
                                        </p:tgtEl>
                                        <p:attrNameLst>
                                          <p:attrName>ppt_x</p:attrName>
                                          <p:attrName>ppt_y</p:attrName>
                                        </p:attrNameLst>
                                      </p:cBhvr>
                                      <p:rCtr x="4878" y="-2798"/>
                                    </p:animMotion>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35856"/>
                                        </p:tgtEl>
                                        <p:attrNameLst>
                                          <p:attrName>style.visibility</p:attrName>
                                        </p:attrNameLst>
                                      </p:cBhvr>
                                      <p:to>
                                        <p:strVal val="visible"/>
                                      </p:to>
                                    </p:set>
                                    <p:animEffect transition="in" filter="blinds(horizontal)">
                                      <p:cBhvr>
                                        <p:cTn id="162" dur="500"/>
                                        <p:tgtEl>
                                          <p:spTgt spid="35856"/>
                                        </p:tgtEl>
                                      </p:cBhvr>
                                    </p:animEffect>
                                  </p:childTnLst>
                                </p:cTn>
                              </p:par>
                              <p:par>
                                <p:cTn id="163" presetID="3" presetClass="entr" presetSubtype="10" fill="hold" nodeType="withEffect">
                                  <p:stCondLst>
                                    <p:cond delay="0"/>
                                  </p:stCondLst>
                                  <p:childTnLst>
                                    <p:set>
                                      <p:cBhvr>
                                        <p:cTn id="164" dur="1" fill="hold">
                                          <p:stCondLst>
                                            <p:cond delay="0"/>
                                          </p:stCondLst>
                                        </p:cTn>
                                        <p:tgtEl>
                                          <p:spTgt spid="29"/>
                                        </p:tgtEl>
                                        <p:attrNameLst>
                                          <p:attrName>style.visibility</p:attrName>
                                        </p:attrNameLst>
                                      </p:cBhvr>
                                      <p:to>
                                        <p:strVal val="visible"/>
                                      </p:to>
                                    </p:set>
                                    <p:animEffect transition="in" filter="blinds(horizontal)">
                                      <p:cBhvr>
                                        <p:cTn id="165" dur="500"/>
                                        <p:tgtEl>
                                          <p:spTgt spid="29"/>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nodeType="clickEffect">
                                  <p:stCondLst>
                                    <p:cond delay="0"/>
                                  </p:stCondLst>
                                  <p:childTnLst>
                                    <p:set>
                                      <p:cBhvr>
                                        <p:cTn id="169" dur="1" fill="hold">
                                          <p:stCondLst>
                                            <p:cond delay="0"/>
                                          </p:stCondLst>
                                        </p:cTn>
                                        <p:tgtEl>
                                          <p:spTgt spid="32"/>
                                        </p:tgtEl>
                                        <p:attrNameLst>
                                          <p:attrName>style.visibility</p:attrName>
                                        </p:attrNameLst>
                                      </p:cBhvr>
                                      <p:to>
                                        <p:strVal val="visible"/>
                                      </p:to>
                                    </p:set>
                                    <p:animEffect transition="in" filter="wipe(up)">
                                      <p:cBhvr>
                                        <p:cTn id="170" dur="1000"/>
                                        <p:tgtEl>
                                          <p:spTgt spid="32"/>
                                        </p:tgtEl>
                                      </p:cBhvr>
                                    </p:animEffect>
                                  </p:childTnLst>
                                </p:cTn>
                              </p:par>
                              <p:par>
                                <p:cTn id="171" presetID="22" presetClass="entr" presetSubtype="1" fill="hold" nodeType="withEffect">
                                  <p:stCondLst>
                                    <p:cond delay="0"/>
                                  </p:stCondLst>
                                  <p:childTnLst>
                                    <p:set>
                                      <p:cBhvr>
                                        <p:cTn id="172" dur="1" fill="hold">
                                          <p:stCondLst>
                                            <p:cond delay="0"/>
                                          </p:stCondLst>
                                        </p:cTn>
                                        <p:tgtEl>
                                          <p:spTgt spid="31"/>
                                        </p:tgtEl>
                                        <p:attrNameLst>
                                          <p:attrName>style.visibility</p:attrName>
                                        </p:attrNameLst>
                                      </p:cBhvr>
                                      <p:to>
                                        <p:strVal val="visible"/>
                                      </p:to>
                                    </p:set>
                                    <p:animEffect transition="in" filter="wipe(up)">
                                      <p:cBhvr>
                                        <p:cTn id="173" dur="1000"/>
                                        <p:tgtEl>
                                          <p:spTgt spid="31"/>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33">
                                            <p:bg/>
                                          </p:spTgt>
                                        </p:tgtEl>
                                        <p:attrNameLst>
                                          <p:attrName>style.visibility</p:attrName>
                                        </p:attrNameLst>
                                      </p:cBhvr>
                                      <p:to>
                                        <p:strVal val="visible"/>
                                      </p:to>
                                    </p:set>
                                    <p:animEffect transition="in" filter="blinds(horizontal)">
                                      <p:cBhvr>
                                        <p:cTn id="178" dur="500"/>
                                        <p:tgtEl>
                                          <p:spTgt spid="33">
                                            <p:bg/>
                                          </p:spTgt>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33">
                                            <p:txEl>
                                              <p:pRg st="0" end="0"/>
                                            </p:txEl>
                                          </p:spTgt>
                                        </p:tgtEl>
                                        <p:attrNameLst>
                                          <p:attrName>style.visibility</p:attrName>
                                        </p:attrNameLst>
                                      </p:cBhvr>
                                      <p:to>
                                        <p:strVal val="visible"/>
                                      </p:to>
                                    </p:set>
                                    <p:animEffect transition="in" filter="blinds(horizontal)">
                                      <p:cBhvr>
                                        <p:cTn id="181" dur="500"/>
                                        <p:tgtEl>
                                          <p:spTgt spid="33">
                                            <p:txEl>
                                              <p:pRg st="0" end="0"/>
                                            </p:txEl>
                                          </p:spTgt>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ntr" presetSubtype="10" fill="hold" nodeType="clickEffect">
                                  <p:stCondLst>
                                    <p:cond delay="0"/>
                                  </p:stCondLst>
                                  <p:childTnLst>
                                    <p:set>
                                      <p:cBhvr>
                                        <p:cTn id="185" dur="1" fill="hold">
                                          <p:stCondLst>
                                            <p:cond delay="0"/>
                                          </p:stCondLst>
                                        </p:cTn>
                                        <p:tgtEl>
                                          <p:spTgt spid="4125"/>
                                        </p:tgtEl>
                                        <p:attrNameLst>
                                          <p:attrName>style.visibility</p:attrName>
                                        </p:attrNameLst>
                                      </p:cBhvr>
                                      <p:to>
                                        <p:strVal val="visible"/>
                                      </p:to>
                                    </p:set>
                                    <p:animEffect transition="in" filter="blinds(horizontal)">
                                      <p:cBhvr>
                                        <p:cTn id="186" dur="500"/>
                                        <p:tgtEl>
                                          <p:spTgt spid="4125"/>
                                        </p:tgtEl>
                                      </p:cBhvr>
                                    </p:animEffect>
                                  </p:childTnLst>
                                </p:cTn>
                              </p:par>
                              <p:par>
                                <p:cTn id="187" presetID="3" presetClass="entr" presetSubtype="10" fill="hold" nodeType="withEffect">
                                  <p:stCondLst>
                                    <p:cond delay="0"/>
                                  </p:stCondLst>
                                  <p:childTnLst>
                                    <p:set>
                                      <p:cBhvr>
                                        <p:cTn id="188" dur="1" fill="hold">
                                          <p:stCondLst>
                                            <p:cond delay="0"/>
                                          </p:stCondLst>
                                        </p:cTn>
                                        <p:tgtEl>
                                          <p:spTgt spid="4128"/>
                                        </p:tgtEl>
                                        <p:attrNameLst>
                                          <p:attrName>style.visibility</p:attrName>
                                        </p:attrNameLst>
                                      </p:cBhvr>
                                      <p:to>
                                        <p:strVal val="visible"/>
                                      </p:to>
                                    </p:set>
                                    <p:animEffect transition="in" filter="blinds(horizontal)">
                                      <p:cBhvr>
                                        <p:cTn id="189" dur="500"/>
                                        <p:tgtEl>
                                          <p:spTgt spid="4128"/>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33">
                                            <p:txEl>
                                              <p:pRg st="1" end="1"/>
                                            </p:txEl>
                                          </p:spTgt>
                                        </p:tgtEl>
                                        <p:attrNameLst>
                                          <p:attrName>style.visibility</p:attrName>
                                        </p:attrNameLst>
                                      </p:cBhvr>
                                      <p:to>
                                        <p:strVal val="visible"/>
                                      </p:to>
                                    </p:set>
                                    <p:animEffect transition="in" filter="blinds(horizontal)">
                                      <p:cBhvr>
                                        <p:cTn id="194" dur="500"/>
                                        <p:tgtEl>
                                          <p:spTgt spid="33">
                                            <p:txEl>
                                              <p:pRg st="1" end="1"/>
                                            </p:txEl>
                                          </p:spTgt>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ntr" presetSubtype="10" fill="hold" nodeType="clickEffect">
                                  <p:stCondLst>
                                    <p:cond delay="0"/>
                                  </p:stCondLst>
                                  <p:childTnLst>
                                    <p:set>
                                      <p:cBhvr>
                                        <p:cTn id="198" dur="1" fill="hold">
                                          <p:stCondLst>
                                            <p:cond delay="0"/>
                                          </p:stCondLst>
                                        </p:cTn>
                                        <p:tgtEl>
                                          <p:spTgt spid="34"/>
                                        </p:tgtEl>
                                        <p:attrNameLst>
                                          <p:attrName>style.visibility</p:attrName>
                                        </p:attrNameLst>
                                      </p:cBhvr>
                                      <p:to>
                                        <p:strVal val="visible"/>
                                      </p:to>
                                    </p:set>
                                    <p:animEffect transition="in" filter="blinds(horizontal)">
                                      <p:cBhvr>
                                        <p:cTn id="19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2" grpId="0"/>
      <p:bldP spid="12" grpId="1"/>
      <p:bldP spid="15" grpId="0"/>
      <p:bldP spid="15" grpId="1"/>
      <p:bldP spid="17" grpId="0"/>
      <p:bldP spid="17" grpId="1"/>
      <p:bldP spid="25" grpId="0"/>
      <p:bldP spid="25" grpId="1"/>
      <p:bldP spid="27" grpId="0"/>
      <p:bldP spid="33"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0A86-131B-4E35-9AAB-2C58336BB231}"/>
              </a:ext>
            </a:extLst>
          </p:cNvPr>
          <p:cNvSpPr>
            <a:spLocks noGrp="1"/>
          </p:cNvSpPr>
          <p:nvPr>
            <p:ph type="title"/>
          </p:nvPr>
        </p:nvSpPr>
        <p:spPr>
          <a:xfrm>
            <a:off x="274321" y="274638"/>
            <a:ext cx="10025380" cy="776287"/>
          </a:xfrm>
        </p:spPr>
        <p:txBody>
          <a:bodyPr>
            <a:noAutofit/>
          </a:bodyPr>
          <a:lstStyle/>
          <a:p>
            <a:pPr>
              <a:defRPr/>
            </a:pPr>
            <a:r>
              <a:rPr lang="en-US" sz="2400" b="1" dirty="0"/>
              <a:t>INFERENCE PROCEDURE FOR </a:t>
            </a:r>
            <a:r>
              <a:rPr lang="en-US" sz="2400" dirty="0"/>
              <a:t>level C confidence interval for (with        known)</a:t>
            </a:r>
            <a:endParaRPr lang="en-CA" sz="2400" dirty="0"/>
          </a:p>
        </p:txBody>
      </p:sp>
      <p:sp>
        <p:nvSpPr>
          <p:cNvPr id="7173" name="Content Placeholder 2">
            <a:extLst>
              <a:ext uri="{FF2B5EF4-FFF2-40B4-BE49-F238E27FC236}">
                <a16:creationId xmlns:a16="http://schemas.microsoft.com/office/drawing/2014/main" id="{7E188DC5-DEF8-41F9-AAD8-1EC7C210025A}"/>
              </a:ext>
            </a:extLst>
          </p:cNvPr>
          <p:cNvSpPr>
            <a:spLocks noGrp="1"/>
          </p:cNvSpPr>
          <p:nvPr>
            <p:ph sz="quarter" idx="1"/>
          </p:nvPr>
        </p:nvSpPr>
        <p:spPr>
          <a:xfrm>
            <a:off x="274320" y="1050925"/>
            <a:ext cx="11196319" cy="5186363"/>
          </a:xfrm>
        </p:spPr>
        <p:txBody>
          <a:bodyPr/>
          <a:lstStyle/>
          <a:p>
            <a:pPr>
              <a:buFont typeface="Wingdings" panose="05000000000000000000" pitchFamily="2" charset="2"/>
              <a:buNone/>
            </a:pPr>
            <a:r>
              <a:rPr lang="en-US" altLang="en-US" sz="2100" i="1" dirty="0"/>
              <a:t>Step 1: </a:t>
            </a:r>
            <a:r>
              <a:rPr lang="en-US" altLang="en-US" sz="2100" dirty="0"/>
              <a:t> </a:t>
            </a:r>
            <a:r>
              <a:rPr lang="en-CA" altLang="en-US" sz="2100" dirty="0"/>
              <a:t>  Indicate the </a:t>
            </a:r>
            <a:r>
              <a:rPr lang="en-US" altLang="en-US" sz="2100" dirty="0"/>
              <a:t>parameter of Interest:</a:t>
            </a:r>
            <a:r>
              <a:rPr lang="en-CA" altLang="en-US" sz="2000" i="1" dirty="0"/>
              <a:t> </a:t>
            </a:r>
            <a:r>
              <a:rPr lang="en-CA" altLang="en-US" sz="2500" i="1" dirty="0"/>
              <a:t>µ</a:t>
            </a:r>
            <a:r>
              <a:rPr lang="en-US" altLang="en-US" sz="2100" dirty="0"/>
              <a:t> (the true mean of the population of interest)</a:t>
            </a:r>
            <a:br>
              <a:rPr lang="en-US" altLang="en-US" sz="2100" dirty="0"/>
            </a:br>
            <a:endParaRPr lang="en-CA" altLang="en-US" sz="2100" dirty="0"/>
          </a:p>
          <a:p>
            <a:pPr>
              <a:buFont typeface="Wingdings" panose="05000000000000000000" pitchFamily="2" charset="2"/>
              <a:buNone/>
            </a:pPr>
            <a:r>
              <a:rPr lang="en-US" altLang="en-US" sz="2100" i="1" dirty="0"/>
              <a:t>Step 2: </a:t>
            </a:r>
            <a:r>
              <a:rPr lang="en-US" altLang="en-US" sz="2100" dirty="0"/>
              <a:t> Verify that the conditions for using a C.I. are met</a:t>
            </a:r>
            <a:br>
              <a:rPr lang="en-US" altLang="en-US" sz="2100" dirty="0"/>
            </a:br>
            <a:r>
              <a:rPr lang="en-US" altLang="en-US" sz="2100" dirty="0"/>
              <a:t>Check that the data is from a normal population or that the sampling model of </a:t>
            </a:r>
            <a:r>
              <a:rPr lang="en-US" altLang="en-US" sz="2100" i="1" dirty="0"/>
              <a:t>x</a:t>
            </a:r>
            <a:r>
              <a:rPr lang="en-US" altLang="en-US" sz="2100" dirty="0"/>
              <a:t> is approximately normal.  (n</a:t>
            </a:r>
            <a:r>
              <a:rPr lang="en-US" altLang="en-US" sz="2100" u="sng" dirty="0"/>
              <a:t>&gt;</a:t>
            </a:r>
            <a:r>
              <a:rPr lang="en-US" altLang="en-US" sz="2100" dirty="0"/>
              <a:t>30).  The data must have been generated by an SRS.</a:t>
            </a:r>
            <a:r>
              <a:rPr lang="en-CA" altLang="en-US" sz="2100" dirty="0"/>
              <a:t> The </a:t>
            </a:r>
            <a:r>
              <a:rPr lang="el-GR" altLang="en-US" sz="2000" i="1" dirty="0"/>
              <a:t>σ</a:t>
            </a:r>
            <a:r>
              <a:rPr lang="en-CA" altLang="en-US" sz="2000" i="1" dirty="0"/>
              <a:t> </a:t>
            </a:r>
            <a:r>
              <a:rPr lang="en-CA" altLang="en-US" sz="2000" dirty="0"/>
              <a:t>is</a:t>
            </a:r>
            <a:r>
              <a:rPr lang="en-CA" altLang="en-US" sz="2000" i="1" dirty="0"/>
              <a:t> </a:t>
            </a:r>
            <a:r>
              <a:rPr lang="en-US" altLang="en-US" sz="2100" dirty="0"/>
              <a:t>known</a:t>
            </a:r>
            <a:endParaRPr lang="en-CA" altLang="en-US" sz="2100" dirty="0"/>
          </a:p>
          <a:p>
            <a:pPr>
              <a:buFont typeface="Wingdings" panose="05000000000000000000" pitchFamily="2" charset="2"/>
              <a:buNone/>
            </a:pPr>
            <a:endParaRPr lang="en-CA" altLang="en-US" sz="2100" dirty="0"/>
          </a:p>
          <a:p>
            <a:pPr>
              <a:buFont typeface="Wingdings" panose="05000000000000000000" pitchFamily="2" charset="2"/>
              <a:buNone/>
            </a:pPr>
            <a:r>
              <a:rPr lang="en-US" altLang="en-US" sz="2100" i="1" dirty="0"/>
              <a:t>Step 3:  </a:t>
            </a:r>
            <a:r>
              <a:rPr lang="en-US" altLang="en-US" sz="2100" dirty="0"/>
              <a:t>If the conditions are met, then calculate the Level C confidence interval : </a:t>
            </a:r>
          </a:p>
          <a:p>
            <a:pPr>
              <a:buFont typeface="Wingdings" panose="05000000000000000000" pitchFamily="2" charset="2"/>
              <a:buNone/>
            </a:pPr>
            <a:r>
              <a:rPr lang="en-US" altLang="en-US" sz="2100" dirty="0"/>
              <a:t>		</a:t>
            </a:r>
            <a:endParaRPr lang="en-CA" altLang="en-US" sz="2100" dirty="0"/>
          </a:p>
          <a:p>
            <a:pPr>
              <a:buFont typeface="Wingdings" panose="05000000000000000000" pitchFamily="2" charset="2"/>
              <a:buNone/>
            </a:pPr>
            <a:endParaRPr lang="en-CA" altLang="en-US" sz="2100" dirty="0"/>
          </a:p>
          <a:p>
            <a:pPr>
              <a:buFont typeface="Wingdings" panose="05000000000000000000" pitchFamily="2" charset="2"/>
              <a:buNone/>
            </a:pPr>
            <a:r>
              <a:rPr lang="en-US" altLang="en-US" sz="2100" i="1" dirty="0"/>
              <a:t>Step 4:  </a:t>
            </a:r>
            <a:r>
              <a:rPr lang="en-US" altLang="en-US" sz="2100" dirty="0"/>
              <a:t>Interpret the results in the context of the problem:   We are C% confident that the true population mean is between</a:t>
            </a:r>
            <a:endParaRPr lang="en-CA" altLang="en-US" sz="2100" dirty="0"/>
          </a:p>
          <a:p>
            <a:pPr>
              <a:buFont typeface="Wingdings" panose="05000000000000000000" pitchFamily="2" charset="2"/>
              <a:buNone/>
            </a:pPr>
            <a:endParaRPr lang="en-CA" altLang="en-US" sz="2100" dirty="0"/>
          </a:p>
        </p:txBody>
      </p:sp>
      <p:graphicFrame>
        <p:nvGraphicFramePr>
          <p:cNvPr id="7170" name="Object 4">
            <a:extLst>
              <a:ext uri="{FF2B5EF4-FFF2-40B4-BE49-F238E27FC236}">
                <a16:creationId xmlns:a16="http://schemas.microsoft.com/office/drawing/2014/main" id="{CA67A3B1-9E89-4164-A974-43EDA5FBF12B}"/>
              </a:ext>
            </a:extLst>
          </p:cNvPr>
          <p:cNvGraphicFramePr>
            <a:graphicFrameLocks noChangeAspect="1"/>
          </p:cNvGraphicFramePr>
          <p:nvPr>
            <p:extLst>
              <p:ext uri="{D42A27DB-BD31-4B8C-83A1-F6EECF244321}">
                <p14:modId xmlns:p14="http://schemas.microsoft.com/office/powerpoint/2010/main" val="3157266732"/>
              </p:ext>
            </p:extLst>
          </p:nvPr>
        </p:nvGraphicFramePr>
        <p:xfrm>
          <a:off x="4502150" y="4284028"/>
          <a:ext cx="1225550" cy="776287"/>
        </p:xfrm>
        <a:graphic>
          <a:graphicData uri="http://schemas.openxmlformats.org/presentationml/2006/ole">
            <mc:AlternateContent xmlns:mc="http://schemas.openxmlformats.org/markup-compatibility/2006">
              <mc:Choice xmlns:v="urn:schemas-microsoft-com:vml" Requires="v">
                <p:oleObj name="Equation" r:id="rId4" imgW="660400" imgH="419100" progId="Equation.DSMT4">
                  <p:embed/>
                </p:oleObj>
              </mc:Choice>
              <mc:Fallback>
                <p:oleObj name="Equation" r:id="rId4" imgW="660400" imgH="419100" progId="Equation.DSMT4">
                  <p:embed/>
                  <p:pic>
                    <p:nvPicPr>
                      <p:cNvPr id="7170" name="Object 4">
                        <a:extLst>
                          <a:ext uri="{FF2B5EF4-FFF2-40B4-BE49-F238E27FC236}">
                            <a16:creationId xmlns:a16="http://schemas.microsoft.com/office/drawing/2014/main" id="{CA67A3B1-9E89-4164-A974-43EDA5FBF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4284028"/>
                        <a:ext cx="1225550"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a:extLst>
              <a:ext uri="{FF2B5EF4-FFF2-40B4-BE49-F238E27FC236}">
                <a16:creationId xmlns:a16="http://schemas.microsoft.com/office/drawing/2014/main" id="{D42D83FF-E959-4481-BE4E-40A34D878155}"/>
              </a:ext>
            </a:extLst>
          </p:cNvPr>
          <p:cNvGraphicFramePr>
            <a:graphicFrameLocks noChangeAspect="1"/>
          </p:cNvGraphicFramePr>
          <p:nvPr>
            <p:extLst>
              <p:ext uri="{D42A27DB-BD31-4B8C-83A1-F6EECF244321}">
                <p14:modId xmlns:p14="http://schemas.microsoft.com/office/powerpoint/2010/main" val="395366547"/>
              </p:ext>
            </p:extLst>
          </p:nvPr>
        </p:nvGraphicFramePr>
        <p:xfrm>
          <a:off x="1808163" y="672465"/>
          <a:ext cx="411162" cy="376238"/>
        </p:xfrm>
        <a:graphic>
          <a:graphicData uri="http://schemas.openxmlformats.org/presentationml/2006/ole">
            <mc:AlternateContent xmlns:mc="http://schemas.openxmlformats.org/markup-compatibility/2006">
              <mc:Choice xmlns:v="urn:schemas-microsoft-com:vml" Requires="v">
                <p:oleObj name="Equation" r:id="rId6" imgW="152334" imgH="139639" progId="Equation.DSMT4">
                  <p:embed/>
                </p:oleObj>
              </mc:Choice>
              <mc:Fallback>
                <p:oleObj name="Equation" r:id="rId6" imgW="152334" imgH="139639" progId="Equation.DSMT4">
                  <p:embed/>
                  <p:pic>
                    <p:nvPicPr>
                      <p:cNvPr id="43013" name="Object 5">
                        <a:extLst>
                          <a:ext uri="{FF2B5EF4-FFF2-40B4-BE49-F238E27FC236}">
                            <a16:creationId xmlns:a16="http://schemas.microsoft.com/office/drawing/2014/main" id="{D42D83FF-E959-4481-BE4E-40A34D878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8163" y="672465"/>
                        <a:ext cx="411162"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8">
            <a:extLst>
              <a:ext uri="{FF2B5EF4-FFF2-40B4-BE49-F238E27FC236}">
                <a16:creationId xmlns:a16="http://schemas.microsoft.com/office/drawing/2014/main" id="{360459B3-7540-402C-9BA3-C512CB354374}"/>
              </a:ext>
            </a:extLst>
          </p:cNvPr>
          <p:cNvSpPr txBox="1">
            <a:spLocks noChangeArrowheads="1"/>
          </p:cNvSpPr>
          <p:nvPr/>
        </p:nvSpPr>
        <p:spPr bwMode="auto">
          <a:xfrm>
            <a:off x="4827588" y="2476500"/>
            <a:ext cx="339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a:t>
            </a:r>
          </a:p>
        </p:txBody>
      </p:sp>
      <p:graphicFrame>
        <p:nvGraphicFramePr>
          <p:cNvPr id="7" name="Object 4">
            <a:extLst>
              <a:ext uri="{FF2B5EF4-FFF2-40B4-BE49-F238E27FC236}">
                <a16:creationId xmlns:a16="http://schemas.microsoft.com/office/drawing/2014/main" id="{3CA62291-8B42-49F8-A324-CE39D93E9391}"/>
              </a:ext>
            </a:extLst>
          </p:cNvPr>
          <p:cNvGraphicFramePr>
            <a:graphicFrameLocks noChangeAspect="1"/>
          </p:cNvGraphicFramePr>
          <p:nvPr>
            <p:extLst>
              <p:ext uri="{D42A27DB-BD31-4B8C-83A1-F6EECF244321}">
                <p14:modId xmlns:p14="http://schemas.microsoft.com/office/powerpoint/2010/main" val="715027034"/>
              </p:ext>
            </p:extLst>
          </p:nvPr>
        </p:nvGraphicFramePr>
        <p:xfrm>
          <a:off x="3744913" y="5940743"/>
          <a:ext cx="2400300" cy="612775"/>
        </p:xfrm>
        <a:graphic>
          <a:graphicData uri="http://schemas.openxmlformats.org/presentationml/2006/ole">
            <mc:AlternateContent xmlns:mc="http://schemas.openxmlformats.org/markup-compatibility/2006">
              <mc:Choice xmlns:v="urn:schemas-microsoft-com:vml" Requires="v">
                <p:oleObj name="Equation" r:id="rId8" imgW="1638300" imgH="419100" progId="Equation.DSMT4">
                  <p:embed/>
                </p:oleObj>
              </mc:Choice>
              <mc:Fallback>
                <p:oleObj name="Equation" r:id="rId8" imgW="1638300" imgH="419100" progId="Equation.DSMT4">
                  <p:embed/>
                  <p:pic>
                    <p:nvPicPr>
                      <p:cNvPr id="7" name="Object 4">
                        <a:extLst>
                          <a:ext uri="{FF2B5EF4-FFF2-40B4-BE49-F238E27FC236}">
                            <a16:creationId xmlns:a16="http://schemas.microsoft.com/office/drawing/2014/main" id="{3CA62291-8B42-49F8-A324-CE39D93E93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4913" y="5940743"/>
                        <a:ext cx="24003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blinds(horizontal)">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blinds(horizontal)">
                                      <p:cBhvr>
                                        <p:cTn id="12" dur="500"/>
                                        <p:tgtEl>
                                          <p:spTgt spid="717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173">
                                            <p:txEl>
                                              <p:pRg st="3" end="3"/>
                                            </p:txEl>
                                          </p:spTgt>
                                        </p:tgtEl>
                                        <p:attrNameLst>
                                          <p:attrName>style.visibility</p:attrName>
                                        </p:attrNameLst>
                                      </p:cBhvr>
                                      <p:to>
                                        <p:strVal val="visible"/>
                                      </p:to>
                                    </p:set>
                                    <p:animEffect transition="in" filter="blinds(horizontal)">
                                      <p:cBhvr>
                                        <p:cTn id="20" dur="500"/>
                                        <p:tgtEl>
                                          <p:spTgt spid="717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173">
                                            <p:txEl>
                                              <p:pRg st="4" end="4"/>
                                            </p:txEl>
                                          </p:spTgt>
                                        </p:tgtEl>
                                        <p:attrNameLst>
                                          <p:attrName>style.visibility</p:attrName>
                                        </p:attrNameLst>
                                      </p:cBhvr>
                                      <p:to>
                                        <p:strVal val="visible"/>
                                      </p:to>
                                    </p:set>
                                    <p:animEffect transition="in" filter="blinds(horizontal)">
                                      <p:cBhvr>
                                        <p:cTn id="25" dur="500"/>
                                        <p:tgtEl>
                                          <p:spTgt spid="717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blinds(horizontal)">
                                      <p:cBhvr>
                                        <p:cTn id="28" dur="500"/>
                                        <p:tgtEl>
                                          <p:spTgt spid="71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7173">
                                            <p:txEl>
                                              <p:pRg st="6" end="6"/>
                                            </p:txEl>
                                          </p:spTgt>
                                        </p:tgtEl>
                                        <p:attrNameLst>
                                          <p:attrName>style.visibility</p:attrName>
                                        </p:attrNameLst>
                                      </p:cBhvr>
                                      <p:to>
                                        <p:strVal val="visible"/>
                                      </p:to>
                                    </p:set>
                                    <p:animEffect transition="in" filter="blinds(horizontal)">
                                      <p:cBhvr>
                                        <p:cTn id="33" dur="500"/>
                                        <p:tgtEl>
                                          <p:spTgt spid="717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E5BC-A84A-C69B-8CA1-6C7950EFDF2C}"/>
              </a:ext>
            </a:extLst>
          </p:cNvPr>
          <p:cNvSpPr>
            <a:spLocks noGrp="1"/>
          </p:cNvSpPr>
          <p:nvPr>
            <p:ph type="title"/>
          </p:nvPr>
        </p:nvSpPr>
        <p:spPr>
          <a:xfrm>
            <a:off x="209550" y="103188"/>
            <a:ext cx="10385425" cy="639762"/>
          </a:xfrm>
        </p:spPr>
        <p:txBody>
          <a:bodyPr/>
          <a:lstStyle/>
          <a:p>
            <a:r>
              <a:rPr lang="en-US" dirty="0"/>
              <a:t>3 types of Confidence Intervals in this Chapter</a:t>
            </a:r>
          </a:p>
        </p:txBody>
      </p:sp>
      <p:sp>
        <p:nvSpPr>
          <p:cNvPr id="3" name="Content Placeholder 2">
            <a:extLst>
              <a:ext uri="{FF2B5EF4-FFF2-40B4-BE49-F238E27FC236}">
                <a16:creationId xmlns:a16="http://schemas.microsoft.com/office/drawing/2014/main" id="{5D2743E6-1FDF-CD70-4918-4164BBA508EA}"/>
              </a:ext>
            </a:extLst>
          </p:cNvPr>
          <p:cNvSpPr>
            <a:spLocks noGrp="1"/>
          </p:cNvSpPr>
          <p:nvPr>
            <p:ph sz="quarter" idx="1"/>
          </p:nvPr>
        </p:nvSpPr>
        <p:spPr>
          <a:xfrm>
            <a:off x="333375" y="847725"/>
            <a:ext cx="7800975" cy="962025"/>
          </a:xfrm>
        </p:spPr>
        <p:txBody>
          <a:bodyPr/>
          <a:lstStyle/>
          <a:p>
            <a:r>
              <a:rPr lang="en-US" dirty="0"/>
              <a:t>Section 10.1: Confidence Interval for Population mean when population standard deviation is given</a:t>
            </a:r>
          </a:p>
        </p:txBody>
      </p:sp>
      <p:graphicFrame>
        <p:nvGraphicFramePr>
          <p:cNvPr id="4" name="Object 4">
            <a:extLst>
              <a:ext uri="{FF2B5EF4-FFF2-40B4-BE49-F238E27FC236}">
                <a16:creationId xmlns:a16="http://schemas.microsoft.com/office/drawing/2014/main" id="{DC00D124-6709-1568-833B-0755C84A038B}"/>
              </a:ext>
            </a:extLst>
          </p:cNvPr>
          <p:cNvGraphicFramePr>
            <a:graphicFrameLocks noChangeAspect="1"/>
          </p:cNvGraphicFramePr>
          <p:nvPr>
            <p:extLst>
              <p:ext uri="{D42A27DB-BD31-4B8C-83A1-F6EECF244321}">
                <p14:modId xmlns:p14="http://schemas.microsoft.com/office/powerpoint/2010/main" val="1483059933"/>
              </p:ext>
            </p:extLst>
          </p:nvPr>
        </p:nvGraphicFramePr>
        <p:xfrm>
          <a:off x="8591550" y="849313"/>
          <a:ext cx="2354263" cy="595312"/>
        </p:xfrm>
        <a:graphic>
          <a:graphicData uri="http://schemas.openxmlformats.org/presentationml/2006/ole">
            <mc:AlternateContent xmlns:mc="http://schemas.openxmlformats.org/markup-compatibility/2006">
              <mc:Choice xmlns:v="urn:schemas-microsoft-com:vml" Requires="v">
                <p:oleObj name="Equation" r:id="rId4" imgW="1104840" imgH="279360" progId="Equation.DSMT4">
                  <p:embed/>
                </p:oleObj>
              </mc:Choice>
              <mc:Fallback>
                <p:oleObj name="Equation" r:id="rId4" imgW="1104840" imgH="279360" progId="Equation.DSMT4">
                  <p:embed/>
                  <p:pic>
                    <p:nvPicPr>
                      <p:cNvPr id="4" name="Object 4">
                        <a:extLst>
                          <a:ext uri="{FF2B5EF4-FFF2-40B4-BE49-F238E27FC236}">
                            <a16:creationId xmlns:a16="http://schemas.microsoft.com/office/drawing/2014/main" id="{DC00D124-6709-1568-833B-0755C84A038B}"/>
                          </a:ext>
                        </a:extLst>
                      </p:cNvPr>
                      <p:cNvPicPr>
                        <a:picLocks noChangeAspect="1" noChangeArrowheads="1"/>
                      </p:cNvPicPr>
                      <p:nvPr/>
                    </p:nvPicPr>
                    <p:blipFill>
                      <a:blip r:embed="rId5"/>
                      <a:srcRect/>
                      <a:stretch>
                        <a:fillRect/>
                      </a:stretch>
                    </p:blipFill>
                    <p:spPr bwMode="auto">
                      <a:xfrm>
                        <a:off x="8591550" y="849313"/>
                        <a:ext cx="23542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784D30F6-6B4F-D6F9-46C7-FE1093DFB7C3}"/>
              </a:ext>
            </a:extLst>
          </p:cNvPr>
          <p:cNvGraphicFramePr>
            <a:graphicFrameLocks noChangeAspect="1"/>
          </p:cNvGraphicFramePr>
          <p:nvPr>
            <p:extLst>
              <p:ext uri="{D42A27DB-BD31-4B8C-83A1-F6EECF244321}">
                <p14:modId xmlns:p14="http://schemas.microsoft.com/office/powerpoint/2010/main" val="658141553"/>
              </p:ext>
            </p:extLst>
          </p:nvPr>
        </p:nvGraphicFramePr>
        <p:xfrm>
          <a:off x="9109075" y="1454150"/>
          <a:ext cx="1965325" cy="958850"/>
        </p:xfrm>
        <a:graphic>
          <a:graphicData uri="http://schemas.openxmlformats.org/presentationml/2006/ole">
            <mc:AlternateContent xmlns:mc="http://schemas.openxmlformats.org/markup-compatibility/2006">
              <mc:Choice xmlns:v="urn:schemas-microsoft-com:vml" Requires="v">
                <p:oleObj name="Equation" r:id="rId6" imgW="939800" imgH="457200" progId="Equation.DSMT4">
                  <p:embed/>
                </p:oleObj>
              </mc:Choice>
              <mc:Fallback>
                <p:oleObj name="Equation" r:id="rId6" imgW="939800" imgH="457200" progId="Equation.DSMT4">
                  <p:embed/>
                  <p:pic>
                    <p:nvPicPr>
                      <p:cNvPr id="5" name="Object 4">
                        <a:extLst>
                          <a:ext uri="{FF2B5EF4-FFF2-40B4-BE49-F238E27FC236}">
                            <a16:creationId xmlns:a16="http://schemas.microsoft.com/office/drawing/2014/main" id="{784D30F6-6B4F-D6F9-46C7-FE1093DFB7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9075" y="1454150"/>
                        <a:ext cx="19653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FDF9B43F-DFBF-6DA0-7CAF-E610A93B513F}"/>
              </a:ext>
            </a:extLst>
          </p:cNvPr>
          <p:cNvSpPr txBox="1"/>
          <p:nvPr/>
        </p:nvSpPr>
        <p:spPr>
          <a:xfrm>
            <a:off x="1311275" y="1803400"/>
            <a:ext cx="4886325" cy="446276"/>
          </a:xfrm>
          <a:prstGeom prst="rect">
            <a:avLst/>
          </a:prstGeom>
          <a:noFill/>
        </p:spPr>
        <p:txBody>
          <a:bodyPr wrap="square">
            <a:spAutoFit/>
          </a:bodyPr>
          <a:lstStyle/>
          <a:p>
            <a:pPr algn="ctr" eaLnBrk="1" hangingPunct="1">
              <a:defRPr/>
            </a:pPr>
            <a:r>
              <a:rPr lang="en-CA" sz="2300" dirty="0" err="1">
                <a:solidFill>
                  <a:srgbClr val="FF0000"/>
                </a:solidFill>
                <a:latin typeface="+mj-lt"/>
                <a:cs typeface="Arial" charset="0"/>
              </a:rPr>
              <a:t>Ti</a:t>
            </a:r>
            <a:r>
              <a:rPr lang="en-CA" sz="2300" dirty="0">
                <a:solidFill>
                  <a:srgbClr val="FF0000"/>
                </a:solidFill>
                <a:latin typeface="+mj-lt"/>
                <a:cs typeface="Arial" charset="0"/>
              </a:rPr>
              <a:t> 83:  7: “Z-Interval”</a:t>
            </a:r>
          </a:p>
        </p:txBody>
      </p:sp>
      <p:sp>
        <p:nvSpPr>
          <p:cNvPr id="7" name="Content Placeholder 2">
            <a:extLst>
              <a:ext uri="{FF2B5EF4-FFF2-40B4-BE49-F238E27FC236}">
                <a16:creationId xmlns:a16="http://schemas.microsoft.com/office/drawing/2014/main" id="{D697A475-E46F-88FA-B43A-C22742817553}"/>
              </a:ext>
            </a:extLst>
          </p:cNvPr>
          <p:cNvSpPr txBox="1">
            <a:spLocks/>
          </p:cNvSpPr>
          <p:nvPr/>
        </p:nvSpPr>
        <p:spPr bwMode="auto">
          <a:xfrm>
            <a:off x="219075" y="2690812"/>
            <a:ext cx="85153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Section 10.2: Confidence Interval Using T-distribution for Population mean.  </a:t>
            </a:r>
          </a:p>
          <a:p>
            <a:r>
              <a:rPr lang="en-US" dirty="0"/>
              <a:t>Used when population standard deviation is NOT given</a:t>
            </a:r>
          </a:p>
        </p:txBody>
      </p:sp>
      <p:graphicFrame>
        <p:nvGraphicFramePr>
          <p:cNvPr id="8" name="Object 4">
            <a:extLst>
              <a:ext uri="{FF2B5EF4-FFF2-40B4-BE49-F238E27FC236}">
                <a16:creationId xmlns:a16="http://schemas.microsoft.com/office/drawing/2014/main" id="{9945538A-37C2-1882-EA1E-B4DB07054D8A}"/>
              </a:ext>
            </a:extLst>
          </p:cNvPr>
          <p:cNvGraphicFramePr>
            <a:graphicFrameLocks noChangeAspect="1"/>
          </p:cNvGraphicFramePr>
          <p:nvPr>
            <p:extLst>
              <p:ext uri="{D42A27DB-BD31-4B8C-83A1-F6EECF244321}">
                <p14:modId xmlns:p14="http://schemas.microsoft.com/office/powerpoint/2010/main" val="3466173440"/>
              </p:ext>
            </p:extLst>
          </p:nvPr>
        </p:nvGraphicFramePr>
        <p:xfrm>
          <a:off x="8461375" y="2898775"/>
          <a:ext cx="2794000" cy="958850"/>
        </p:xfrm>
        <a:graphic>
          <a:graphicData uri="http://schemas.openxmlformats.org/presentationml/2006/ole">
            <mc:AlternateContent xmlns:mc="http://schemas.openxmlformats.org/markup-compatibility/2006">
              <mc:Choice xmlns:v="urn:schemas-microsoft-com:vml" Requires="v">
                <p:oleObj name="Equation" r:id="rId8" imgW="1181100" imgH="457200" progId="Equation.DSMT4">
                  <p:embed/>
                </p:oleObj>
              </mc:Choice>
              <mc:Fallback>
                <p:oleObj name="Equation" r:id="rId8" imgW="1181100" imgH="457200" progId="Equation.DSMT4">
                  <p:embed/>
                  <p:pic>
                    <p:nvPicPr>
                      <p:cNvPr id="8" name="Object 4">
                        <a:extLst>
                          <a:ext uri="{FF2B5EF4-FFF2-40B4-BE49-F238E27FC236}">
                            <a16:creationId xmlns:a16="http://schemas.microsoft.com/office/drawing/2014/main" id="{9945538A-37C2-1882-EA1E-B4DB07054D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1375" y="2898775"/>
                        <a:ext cx="2794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2357DF57-CF32-64D8-762C-722788C94A20}"/>
              </a:ext>
            </a:extLst>
          </p:cNvPr>
          <p:cNvSpPr txBox="1"/>
          <p:nvPr/>
        </p:nvSpPr>
        <p:spPr>
          <a:xfrm>
            <a:off x="1282700" y="4023935"/>
            <a:ext cx="4886325" cy="446276"/>
          </a:xfrm>
          <a:prstGeom prst="rect">
            <a:avLst/>
          </a:prstGeom>
          <a:noFill/>
        </p:spPr>
        <p:txBody>
          <a:bodyPr wrap="square">
            <a:spAutoFit/>
          </a:bodyPr>
          <a:lstStyle/>
          <a:p>
            <a:pPr algn="ctr" eaLnBrk="1" hangingPunct="1">
              <a:defRPr/>
            </a:pPr>
            <a:r>
              <a:rPr lang="en-CA" sz="2300" dirty="0" err="1">
                <a:solidFill>
                  <a:srgbClr val="FF0000"/>
                </a:solidFill>
                <a:latin typeface="+mj-lt"/>
                <a:cs typeface="Arial" charset="0"/>
              </a:rPr>
              <a:t>Ti</a:t>
            </a:r>
            <a:r>
              <a:rPr lang="en-CA" sz="2300" dirty="0">
                <a:solidFill>
                  <a:srgbClr val="FF0000"/>
                </a:solidFill>
                <a:latin typeface="+mj-lt"/>
                <a:cs typeface="Arial" charset="0"/>
              </a:rPr>
              <a:t> 83:  8: “T-Interval”</a:t>
            </a:r>
          </a:p>
        </p:txBody>
      </p:sp>
      <p:sp>
        <p:nvSpPr>
          <p:cNvPr id="10" name="Content Placeholder 2">
            <a:extLst>
              <a:ext uri="{FF2B5EF4-FFF2-40B4-BE49-F238E27FC236}">
                <a16:creationId xmlns:a16="http://schemas.microsoft.com/office/drawing/2014/main" id="{B6C07056-21A9-46BA-D755-27E5B69D7E03}"/>
              </a:ext>
            </a:extLst>
          </p:cNvPr>
          <p:cNvSpPr txBox="1">
            <a:spLocks/>
          </p:cNvSpPr>
          <p:nvPr/>
        </p:nvSpPr>
        <p:spPr bwMode="auto">
          <a:xfrm>
            <a:off x="76200" y="4876005"/>
            <a:ext cx="85153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Section 10.3: Confidence Interval for Population proportion</a:t>
            </a:r>
          </a:p>
          <a:p>
            <a:r>
              <a:rPr lang="en-US" dirty="0"/>
              <a:t>When using proportion, you don’t need population std deviation</a:t>
            </a:r>
          </a:p>
        </p:txBody>
      </p:sp>
      <p:graphicFrame>
        <p:nvGraphicFramePr>
          <p:cNvPr id="11" name="Object 2">
            <a:extLst>
              <a:ext uri="{FF2B5EF4-FFF2-40B4-BE49-F238E27FC236}">
                <a16:creationId xmlns:a16="http://schemas.microsoft.com/office/drawing/2014/main" id="{308EDFF6-F800-E9B3-19EE-6262A56E0D3A}"/>
              </a:ext>
            </a:extLst>
          </p:cNvPr>
          <p:cNvGraphicFramePr>
            <a:graphicFrameLocks noChangeAspect="1"/>
          </p:cNvGraphicFramePr>
          <p:nvPr>
            <p:extLst>
              <p:ext uri="{D42A27DB-BD31-4B8C-83A1-F6EECF244321}">
                <p14:modId xmlns:p14="http://schemas.microsoft.com/office/powerpoint/2010/main" val="1259715439"/>
              </p:ext>
            </p:extLst>
          </p:nvPr>
        </p:nvGraphicFramePr>
        <p:xfrm>
          <a:off x="8408988" y="4815680"/>
          <a:ext cx="2703512" cy="1020763"/>
        </p:xfrm>
        <a:graphic>
          <a:graphicData uri="http://schemas.openxmlformats.org/presentationml/2006/ole">
            <mc:AlternateContent xmlns:mc="http://schemas.openxmlformats.org/markup-compatibility/2006">
              <mc:Choice xmlns:v="urn:schemas-microsoft-com:vml" Requires="v">
                <p:oleObj name="Equation" r:id="rId10" imgW="1447172" imgH="545863" progId="Equation.DSMT4">
                  <p:embed/>
                </p:oleObj>
              </mc:Choice>
              <mc:Fallback>
                <p:oleObj name="Equation" r:id="rId10" imgW="1447172" imgH="545863" progId="Equation.DSMT4">
                  <p:embed/>
                  <p:pic>
                    <p:nvPicPr>
                      <p:cNvPr id="11" name="Object 2">
                        <a:extLst>
                          <a:ext uri="{FF2B5EF4-FFF2-40B4-BE49-F238E27FC236}">
                            <a16:creationId xmlns:a16="http://schemas.microsoft.com/office/drawing/2014/main" id="{308EDFF6-F800-E9B3-19EE-6262A56E0D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8988" y="4815680"/>
                        <a:ext cx="270351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a:extLst>
              <a:ext uri="{FF2B5EF4-FFF2-40B4-BE49-F238E27FC236}">
                <a16:creationId xmlns:a16="http://schemas.microsoft.com/office/drawing/2014/main" id="{D0C77D14-8450-E23B-1CBC-5105790C8201}"/>
              </a:ext>
            </a:extLst>
          </p:cNvPr>
          <p:cNvSpPr txBox="1"/>
          <p:nvPr/>
        </p:nvSpPr>
        <p:spPr>
          <a:xfrm>
            <a:off x="2066925" y="6230936"/>
            <a:ext cx="4886325" cy="446276"/>
          </a:xfrm>
          <a:prstGeom prst="rect">
            <a:avLst/>
          </a:prstGeom>
          <a:noFill/>
        </p:spPr>
        <p:txBody>
          <a:bodyPr wrap="square">
            <a:spAutoFit/>
          </a:bodyPr>
          <a:lstStyle/>
          <a:p>
            <a:pPr algn="ctr" eaLnBrk="1" hangingPunct="1">
              <a:defRPr/>
            </a:pPr>
            <a:r>
              <a:rPr lang="en-CA" sz="2300" dirty="0" err="1">
                <a:solidFill>
                  <a:srgbClr val="FF0000"/>
                </a:solidFill>
                <a:latin typeface="+mj-lt"/>
                <a:cs typeface="Arial" charset="0"/>
              </a:rPr>
              <a:t>Ti</a:t>
            </a:r>
            <a:r>
              <a:rPr lang="en-CA" sz="2300" dirty="0">
                <a:solidFill>
                  <a:srgbClr val="FF0000"/>
                </a:solidFill>
                <a:latin typeface="+mj-lt"/>
                <a:cs typeface="Arial" charset="0"/>
              </a:rPr>
              <a:t> 83:  A: 1-Prop “Z-Interval”</a:t>
            </a:r>
          </a:p>
        </p:txBody>
      </p:sp>
    </p:spTree>
    <p:custDataLst>
      <p:tags r:id="rId1"/>
    </p:custDataLst>
    <p:extLst>
      <p:ext uri="{BB962C8B-B14F-4D97-AF65-F5344CB8AC3E}">
        <p14:creationId xmlns:p14="http://schemas.microsoft.com/office/powerpoint/2010/main" val="17251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EDDCD41D-F321-4566-82E1-8192C1C3A958}"/>
              </a:ext>
            </a:extLst>
          </p:cNvPr>
          <p:cNvSpPr>
            <a:spLocks noGrp="1"/>
          </p:cNvSpPr>
          <p:nvPr>
            <p:ph sz="quarter" idx="1"/>
          </p:nvPr>
        </p:nvSpPr>
        <p:spPr>
          <a:xfrm>
            <a:off x="161925" y="23813"/>
            <a:ext cx="7061200" cy="1173162"/>
          </a:xfrm>
        </p:spPr>
        <p:txBody>
          <a:bodyPr/>
          <a:lstStyle/>
          <a:p>
            <a:r>
              <a:rPr lang="en-US" altLang="en-US" sz="2200"/>
              <a:t>When you turn on your calculator and press “STAT” </a:t>
            </a:r>
            <a:r>
              <a:rPr lang="en-US" altLang="en-US" sz="2200">
                <a:sym typeface="Wingdings" panose="05000000000000000000" pitchFamily="2" charset="2"/>
              </a:rPr>
              <a:t> “TESTS”</a:t>
            </a:r>
            <a:r>
              <a:rPr lang="en-US" altLang="en-US" sz="2200"/>
              <a:t>, you get a list of tests and intervals:</a:t>
            </a:r>
          </a:p>
        </p:txBody>
      </p:sp>
      <p:sp>
        <p:nvSpPr>
          <p:cNvPr id="5" name="Content Placeholder 2">
            <a:extLst>
              <a:ext uri="{FF2B5EF4-FFF2-40B4-BE49-F238E27FC236}">
                <a16:creationId xmlns:a16="http://schemas.microsoft.com/office/drawing/2014/main" id="{14CB1A01-A425-4572-8947-EC6DD7DA726C}"/>
              </a:ext>
            </a:extLst>
          </p:cNvPr>
          <p:cNvSpPr txBox="1">
            <a:spLocks/>
          </p:cNvSpPr>
          <p:nvPr/>
        </p:nvSpPr>
        <p:spPr bwMode="auto">
          <a:xfrm>
            <a:off x="173038" y="1196975"/>
            <a:ext cx="704056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The “TESTS” are for performing Hypothesis testing [is the Population mean incorrect??] Ch11</a:t>
            </a:r>
          </a:p>
        </p:txBody>
      </p:sp>
      <p:sp>
        <p:nvSpPr>
          <p:cNvPr id="6" name="Content Placeholder 2">
            <a:extLst>
              <a:ext uri="{FF2B5EF4-FFF2-40B4-BE49-F238E27FC236}">
                <a16:creationId xmlns:a16="http://schemas.microsoft.com/office/drawing/2014/main" id="{B4C3EB3D-0285-489F-B88E-AF0CE8A36B64}"/>
              </a:ext>
            </a:extLst>
          </p:cNvPr>
          <p:cNvSpPr txBox="1">
            <a:spLocks/>
          </p:cNvSpPr>
          <p:nvPr/>
        </p:nvSpPr>
        <p:spPr bwMode="auto">
          <a:xfrm>
            <a:off x="193675" y="2116138"/>
            <a:ext cx="712152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The Intervals are for finding confidence intervals [getting a range for the population mean]</a:t>
            </a:r>
          </a:p>
        </p:txBody>
      </p:sp>
      <p:sp>
        <p:nvSpPr>
          <p:cNvPr id="7" name="Content Placeholder 2">
            <a:extLst>
              <a:ext uri="{FF2B5EF4-FFF2-40B4-BE49-F238E27FC236}">
                <a16:creationId xmlns:a16="http://schemas.microsoft.com/office/drawing/2014/main" id="{F1EA3CA6-9531-45CE-AE9F-F77BF3ADCAC3}"/>
              </a:ext>
            </a:extLst>
          </p:cNvPr>
          <p:cNvSpPr txBox="1">
            <a:spLocks/>
          </p:cNvSpPr>
          <p:nvPr/>
        </p:nvSpPr>
        <p:spPr bwMode="auto">
          <a:xfrm>
            <a:off x="182563" y="2990850"/>
            <a:ext cx="76311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7) “Zint” is used when the population std dev is given</a:t>
            </a:r>
          </a:p>
        </p:txBody>
      </p:sp>
      <p:sp>
        <p:nvSpPr>
          <p:cNvPr id="8" name="Content Placeholder 2">
            <a:extLst>
              <a:ext uri="{FF2B5EF4-FFF2-40B4-BE49-F238E27FC236}">
                <a16:creationId xmlns:a16="http://schemas.microsoft.com/office/drawing/2014/main" id="{D47A073B-6590-4796-B2BB-0DFF69DB39C9}"/>
              </a:ext>
            </a:extLst>
          </p:cNvPr>
          <p:cNvSpPr txBox="1">
            <a:spLocks/>
          </p:cNvSpPr>
          <p:nvPr/>
        </p:nvSpPr>
        <p:spPr bwMode="auto">
          <a:xfrm>
            <a:off x="182563" y="3660775"/>
            <a:ext cx="82597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8) “Tint” is used when the population std dev is NOT given</a:t>
            </a:r>
          </a:p>
        </p:txBody>
      </p:sp>
      <p:sp>
        <p:nvSpPr>
          <p:cNvPr id="9" name="Content Placeholder 2">
            <a:extLst>
              <a:ext uri="{FF2B5EF4-FFF2-40B4-BE49-F238E27FC236}">
                <a16:creationId xmlns:a16="http://schemas.microsoft.com/office/drawing/2014/main" id="{13A4F30A-DD74-4BED-800A-7D869161B161}"/>
              </a:ext>
            </a:extLst>
          </p:cNvPr>
          <p:cNvSpPr txBox="1">
            <a:spLocks/>
          </p:cNvSpPr>
          <p:nvPr/>
        </p:nvSpPr>
        <p:spPr bwMode="auto">
          <a:xfrm>
            <a:off x="152400" y="4362450"/>
            <a:ext cx="6816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“PropINT” – refers to proportion intervals</a:t>
            </a:r>
          </a:p>
        </p:txBody>
      </p:sp>
      <p:sp>
        <p:nvSpPr>
          <p:cNvPr id="10" name="Content Placeholder 2">
            <a:extLst>
              <a:ext uri="{FF2B5EF4-FFF2-40B4-BE49-F238E27FC236}">
                <a16:creationId xmlns:a16="http://schemas.microsoft.com/office/drawing/2014/main" id="{8E0F711D-D5FC-44CB-BE44-037C6CDB5837}"/>
              </a:ext>
            </a:extLst>
          </p:cNvPr>
          <p:cNvSpPr txBox="1">
            <a:spLocks/>
          </p:cNvSpPr>
          <p:nvPr/>
        </p:nvSpPr>
        <p:spPr bwMode="auto">
          <a:xfrm>
            <a:off x="203200" y="5053013"/>
            <a:ext cx="79152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Use 1-sample when there is dependence between samples</a:t>
            </a:r>
          </a:p>
        </p:txBody>
      </p:sp>
      <p:pic>
        <p:nvPicPr>
          <p:cNvPr id="11273" name="Picture 1">
            <a:extLst>
              <a:ext uri="{FF2B5EF4-FFF2-40B4-BE49-F238E27FC236}">
                <a16:creationId xmlns:a16="http://schemas.microsoft.com/office/drawing/2014/main" id="{E8B655AD-17BA-4E29-8C8A-4B477F195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188" y="246063"/>
            <a:ext cx="3132137"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C68CCC39-1B87-4C99-B022-2DCD8E1B8651}"/>
              </a:ext>
            </a:extLst>
          </p:cNvPr>
          <p:cNvSpPr txBox="1">
            <a:spLocks/>
          </p:cNvSpPr>
          <p:nvPr/>
        </p:nvSpPr>
        <p:spPr bwMode="auto">
          <a:xfrm>
            <a:off x="254000" y="5926138"/>
            <a:ext cx="80470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2-sample is used when there are TWO  INDePenDenT Samples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E340-FB91-5DD9-FD55-45137E8A7A39}"/>
              </a:ext>
            </a:extLst>
          </p:cNvPr>
          <p:cNvSpPr>
            <a:spLocks noGrp="1"/>
          </p:cNvSpPr>
          <p:nvPr>
            <p:ph type="title"/>
          </p:nvPr>
        </p:nvSpPr>
        <p:spPr>
          <a:xfrm>
            <a:off x="391886" y="274638"/>
            <a:ext cx="10174514" cy="543968"/>
          </a:xfrm>
        </p:spPr>
        <p:txBody>
          <a:bodyPr>
            <a:normAutofit fontScale="90000"/>
          </a:bodyPr>
          <a:lstStyle/>
          <a:p>
            <a:r>
              <a:rPr lang="en-US" dirty="0"/>
              <a:t>Using Ti83 to Find confidence interval</a:t>
            </a:r>
          </a:p>
        </p:txBody>
      </p:sp>
      <p:sp>
        <p:nvSpPr>
          <p:cNvPr id="3" name="Content Placeholder 2">
            <a:extLst>
              <a:ext uri="{FF2B5EF4-FFF2-40B4-BE49-F238E27FC236}">
                <a16:creationId xmlns:a16="http://schemas.microsoft.com/office/drawing/2014/main" id="{73804A66-56EB-A7C9-23B1-0CDEF8DD1B4A}"/>
              </a:ext>
            </a:extLst>
          </p:cNvPr>
          <p:cNvSpPr>
            <a:spLocks noGrp="1"/>
          </p:cNvSpPr>
          <p:nvPr>
            <p:ph sz="quarter" idx="1"/>
          </p:nvPr>
        </p:nvSpPr>
        <p:spPr>
          <a:xfrm>
            <a:off x="110304" y="818606"/>
            <a:ext cx="8876941" cy="1654628"/>
          </a:xfrm>
        </p:spPr>
        <p:txBody>
          <a:bodyPr/>
          <a:lstStyle/>
          <a:p>
            <a:r>
              <a:rPr lang="en-US" dirty="0"/>
              <a:t>Your graphing calculator can easily create your confidence interval, depending on whether if you have the population standard deviation &amp; whether if you are looking for the mean OR population </a:t>
            </a:r>
          </a:p>
        </p:txBody>
      </p:sp>
      <p:pic>
        <p:nvPicPr>
          <p:cNvPr id="4" name="Picture 3">
            <a:extLst>
              <a:ext uri="{FF2B5EF4-FFF2-40B4-BE49-F238E27FC236}">
                <a16:creationId xmlns:a16="http://schemas.microsoft.com/office/drawing/2014/main" id="{70ABC354-F0F5-CF66-89C8-49C0EBF223CC}"/>
              </a:ext>
            </a:extLst>
          </p:cNvPr>
          <p:cNvPicPr>
            <a:picLocks noChangeAspect="1"/>
          </p:cNvPicPr>
          <p:nvPr/>
        </p:nvPicPr>
        <p:blipFill>
          <a:blip r:embed="rId4"/>
          <a:stretch>
            <a:fillRect/>
          </a:stretch>
        </p:blipFill>
        <p:spPr>
          <a:xfrm>
            <a:off x="8702409" y="2508080"/>
            <a:ext cx="2934109" cy="1876687"/>
          </a:xfrm>
          <a:prstGeom prst="rect">
            <a:avLst/>
          </a:prstGeom>
        </p:spPr>
      </p:pic>
      <p:pic>
        <p:nvPicPr>
          <p:cNvPr id="5" name="Picture 4">
            <a:extLst>
              <a:ext uri="{FF2B5EF4-FFF2-40B4-BE49-F238E27FC236}">
                <a16:creationId xmlns:a16="http://schemas.microsoft.com/office/drawing/2014/main" id="{529FCF9E-7590-D268-FE2A-763A400BAE1E}"/>
              </a:ext>
            </a:extLst>
          </p:cNvPr>
          <p:cNvPicPr>
            <a:picLocks noChangeAspect="1"/>
          </p:cNvPicPr>
          <p:nvPr/>
        </p:nvPicPr>
        <p:blipFill>
          <a:blip r:embed="rId5"/>
          <a:stretch>
            <a:fillRect/>
          </a:stretch>
        </p:blipFill>
        <p:spPr>
          <a:xfrm>
            <a:off x="8811961" y="198724"/>
            <a:ext cx="2715004" cy="1971950"/>
          </a:xfrm>
          <a:prstGeom prst="rect">
            <a:avLst/>
          </a:prstGeom>
        </p:spPr>
      </p:pic>
      <p:sp>
        <p:nvSpPr>
          <p:cNvPr id="6" name="Content Placeholder 2">
            <a:extLst>
              <a:ext uri="{FF2B5EF4-FFF2-40B4-BE49-F238E27FC236}">
                <a16:creationId xmlns:a16="http://schemas.microsoft.com/office/drawing/2014/main" id="{0F754D08-CF65-8A5F-1347-7BA406D83907}"/>
              </a:ext>
            </a:extLst>
          </p:cNvPr>
          <p:cNvSpPr txBox="1">
            <a:spLocks/>
          </p:cNvSpPr>
          <p:nvPr/>
        </p:nvSpPr>
        <p:spPr bwMode="auto">
          <a:xfrm>
            <a:off x="71112" y="2373084"/>
            <a:ext cx="8876941" cy="95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USE 7:Zinterval – if you are looking for the population mean and you have the population std deviation</a:t>
            </a:r>
          </a:p>
        </p:txBody>
      </p:sp>
      <p:sp>
        <p:nvSpPr>
          <p:cNvPr id="7" name="Content Placeholder 2">
            <a:extLst>
              <a:ext uri="{FF2B5EF4-FFF2-40B4-BE49-F238E27FC236}">
                <a16:creationId xmlns:a16="http://schemas.microsoft.com/office/drawing/2014/main" id="{CCD9EAD1-77E9-E095-C47B-543C8C367AAD}"/>
              </a:ext>
            </a:extLst>
          </p:cNvPr>
          <p:cNvSpPr txBox="1">
            <a:spLocks/>
          </p:cNvSpPr>
          <p:nvPr/>
        </p:nvSpPr>
        <p:spPr bwMode="auto">
          <a:xfrm>
            <a:off x="49338" y="3222161"/>
            <a:ext cx="8876941" cy="95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USE 8:Tinterval – if you are looking for the population mean but don’t have the population std deviation</a:t>
            </a:r>
          </a:p>
        </p:txBody>
      </p:sp>
      <p:sp>
        <p:nvSpPr>
          <p:cNvPr id="8" name="Content Placeholder 2">
            <a:extLst>
              <a:ext uri="{FF2B5EF4-FFF2-40B4-BE49-F238E27FC236}">
                <a16:creationId xmlns:a16="http://schemas.microsoft.com/office/drawing/2014/main" id="{96EAF743-60A5-4AD4-2B18-0E5ED8CDFB47}"/>
              </a:ext>
            </a:extLst>
          </p:cNvPr>
          <p:cNvSpPr txBox="1">
            <a:spLocks/>
          </p:cNvSpPr>
          <p:nvPr/>
        </p:nvSpPr>
        <p:spPr bwMode="auto">
          <a:xfrm>
            <a:off x="27564" y="4088656"/>
            <a:ext cx="8876941" cy="95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USE 9:1-PropZint – if you are looking for the population proportion, you won’t need the population std deviation</a:t>
            </a:r>
          </a:p>
        </p:txBody>
      </p:sp>
      <p:sp>
        <p:nvSpPr>
          <p:cNvPr id="9" name="Content Placeholder 2">
            <a:extLst>
              <a:ext uri="{FF2B5EF4-FFF2-40B4-BE49-F238E27FC236}">
                <a16:creationId xmlns:a16="http://schemas.microsoft.com/office/drawing/2014/main" id="{76AC2025-1F74-E28C-FD08-F5BEE1335F51}"/>
              </a:ext>
            </a:extLst>
          </p:cNvPr>
          <p:cNvSpPr txBox="1">
            <a:spLocks/>
          </p:cNvSpPr>
          <p:nvPr/>
        </p:nvSpPr>
        <p:spPr bwMode="auto">
          <a:xfrm>
            <a:off x="40624" y="4972578"/>
            <a:ext cx="8876941" cy="95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finding the confidence interval, you can use the “Data Set” from L1 or plug in “Stats”</a:t>
            </a:r>
          </a:p>
        </p:txBody>
      </p:sp>
      <p:pic>
        <p:nvPicPr>
          <p:cNvPr id="10" name="Picture 9">
            <a:extLst>
              <a:ext uri="{FF2B5EF4-FFF2-40B4-BE49-F238E27FC236}">
                <a16:creationId xmlns:a16="http://schemas.microsoft.com/office/drawing/2014/main" id="{B6FB3D9D-3BA1-4CBB-C554-66854AD2902C}"/>
              </a:ext>
            </a:extLst>
          </p:cNvPr>
          <p:cNvPicPr>
            <a:picLocks noChangeAspect="1"/>
          </p:cNvPicPr>
          <p:nvPr/>
        </p:nvPicPr>
        <p:blipFill>
          <a:blip r:embed="rId6"/>
          <a:stretch>
            <a:fillRect/>
          </a:stretch>
        </p:blipFill>
        <p:spPr>
          <a:xfrm>
            <a:off x="8721461" y="4515791"/>
            <a:ext cx="2896004" cy="1867161"/>
          </a:xfrm>
          <a:prstGeom prst="rect">
            <a:avLst/>
          </a:prstGeom>
        </p:spPr>
      </p:pic>
    </p:spTree>
    <p:custDataLst>
      <p:tags r:id="rId1"/>
    </p:custDataLst>
    <p:extLst>
      <p:ext uri="{BB962C8B-B14F-4D97-AF65-F5344CB8AC3E}">
        <p14:creationId xmlns:p14="http://schemas.microsoft.com/office/powerpoint/2010/main" val="28377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69D0F5-72F4-9EA4-3695-3FF26F769E8C}"/>
              </a:ext>
            </a:extLst>
          </p:cNvPr>
          <p:cNvSpPr txBox="1">
            <a:spLocks/>
          </p:cNvSpPr>
          <p:nvPr/>
        </p:nvSpPr>
        <p:spPr bwMode="auto">
          <a:xfrm>
            <a:off x="225425" y="190500"/>
            <a:ext cx="115125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A sample of 40 students have a mean SAT score of 1250.  Find a 95% Confidence interval for the national SAT score if the population standard deviation is 50points.  </a:t>
            </a:r>
          </a:p>
        </p:txBody>
      </p:sp>
      <p:graphicFrame>
        <p:nvGraphicFramePr>
          <p:cNvPr id="5" name="Object 4">
            <a:extLst>
              <a:ext uri="{FF2B5EF4-FFF2-40B4-BE49-F238E27FC236}">
                <a16:creationId xmlns:a16="http://schemas.microsoft.com/office/drawing/2014/main" id="{BB7D72CC-7395-55A1-845C-81F384A4FFA5}"/>
              </a:ext>
            </a:extLst>
          </p:cNvPr>
          <p:cNvGraphicFramePr>
            <a:graphicFrameLocks noChangeAspect="1"/>
          </p:cNvGraphicFramePr>
          <p:nvPr>
            <p:extLst>
              <p:ext uri="{D42A27DB-BD31-4B8C-83A1-F6EECF244321}">
                <p14:modId xmlns:p14="http://schemas.microsoft.com/office/powerpoint/2010/main" val="3563821043"/>
              </p:ext>
            </p:extLst>
          </p:nvPr>
        </p:nvGraphicFramePr>
        <p:xfrm>
          <a:off x="434975" y="987425"/>
          <a:ext cx="1193800" cy="452438"/>
        </p:xfrm>
        <a:graphic>
          <a:graphicData uri="http://schemas.openxmlformats.org/presentationml/2006/ole">
            <mc:AlternateContent xmlns:mc="http://schemas.openxmlformats.org/markup-compatibility/2006">
              <mc:Choice xmlns:v="urn:schemas-microsoft-com:vml" Requires="v">
                <p:oleObj name="Equation" r:id="rId4" imgW="571252" imgH="215806" progId="Equation.DSMT4">
                  <p:embed/>
                </p:oleObj>
              </mc:Choice>
              <mc:Fallback>
                <p:oleObj name="Equation" r:id="rId4" imgW="571252" imgH="215806" progId="Equation.DSMT4">
                  <p:embed/>
                  <p:pic>
                    <p:nvPicPr>
                      <p:cNvPr id="5" name="Object 4">
                        <a:extLst>
                          <a:ext uri="{FF2B5EF4-FFF2-40B4-BE49-F238E27FC236}">
                            <a16:creationId xmlns:a16="http://schemas.microsoft.com/office/drawing/2014/main" id="{BB7D72CC-7395-55A1-845C-81F384A4F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987425"/>
                        <a:ext cx="1193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C4156BD3-3783-8607-807D-4DFF215FF82A}"/>
              </a:ext>
            </a:extLst>
          </p:cNvPr>
          <p:cNvGraphicFramePr>
            <a:graphicFrameLocks noChangeAspect="1"/>
          </p:cNvGraphicFramePr>
          <p:nvPr>
            <p:extLst>
              <p:ext uri="{D42A27DB-BD31-4B8C-83A1-F6EECF244321}">
                <p14:modId xmlns:p14="http://schemas.microsoft.com/office/powerpoint/2010/main" val="782339864"/>
              </p:ext>
            </p:extLst>
          </p:nvPr>
        </p:nvGraphicFramePr>
        <p:xfrm>
          <a:off x="412750" y="1571625"/>
          <a:ext cx="955675" cy="374650"/>
        </p:xfrm>
        <a:graphic>
          <a:graphicData uri="http://schemas.openxmlformats.org/presentationml/2006/ole">
            <mc:AlternateContent xmlns:mc="http://schemas.openxmlformats.org/markup-compatibility/2006">
              <mc:Choice xmlns:v="urn:schemas-microsoft-com:vml" Requires="v">
                <p:oleObj name="Equation" r:id="rId6" imgW="457002" imgH="177723" progId="Equation.DSMT4">
                  <p:embed/>
                </p:oleObj>
              </mc:Choice>
              <mc:Fallback>
                <p:oleObj name="Equation" r:id="rId6" imgW="457002" imgH="177723" progId="Equation.DSMT4">
                  <p:embed/>
                  <p:pic>
                    <p:nvPicPr>
                      <p:cNvPr id="6" name="Object 5">
                        <a:extLst>
                          <a:ext uri="{FF2B5EF4-FFF2-40B4-BE49-F238E27FC236}">
                            <a16:creationId xmlns:a16="http://schemas.microsoft.com/office/drawing/2014/main" id="{C4156BD3-3783-8607-807D-4DFF215FF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0" y="1571625"/>
                        <a:ext cx="955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CACFBE18-254A-C70A-FB81-BFAD144EE2B6}"/>
              </a:ext>
            </a:extLst>
          </p:cNvPr>
          <p:cNvGraphicFramePr>
            <a:graphicFrameLocks noChangeAspect="1"/>
          </p:cNvGraphicFramePr>
          <p:nvPr>
            <p:extLst>
              <p:ext uri="{D42A27DB-BD31-4B8C-83A1-F6EECF244321}">
                <p14:modId xmlns:p14="http://schemas.microsoft.com/office/powerpoint/2010/main" val="3475088635"/>
              </p:ext>
            </p:extLst>
          </p:nvPr>
        </p:nvGraphicFramePr>
        <p:xfrm>
          <a:off x="455613" y="2046288"/>
          <a:ext cx="901700" cy="374650"/>
        </p:xfrm>
        <a:graphic>
          <a:graphicData uri="http://schemas.openxmlformats.org/presentationml/2006/ole">
            <mc:AlternateContent xmlns:mc="http://schemas.openxmlformats.org/markup-compatibility/2006">
              <mc:Choice xmlns:v="urn:schemas-microsoft-com:vml" Requires="v">
                <p:oleObj name="Equation" r:id="rId8" imgW="431425" imgH="177646" progId="Equation.DSMT4">
                  <p:embed/>
                </p:oleObj>
              </mc:Choice>
              <mc:Fallback>
                <p:oleObj name="Equation" r:id="rId8" imgW="431425" imgH="177646" progId="Equation.DSMT4">
                  <p:embed/>
                  <p:pic>
                    <p:nvPicPr>
                      <p:cNvPr id="7" name="Object 6">
                        <a:extLst>
                          <a:ext uri="{FF2B5EF4-FFF2-40B4-BE49-F238E27FC236}">
                            <a16:creationId xmlns:a16="http://schemas.microsoft.com/office/drawing/2014/main" id="{CACFBE18-254A-C70A-FB81-BFAD144EE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13" y="2046288"/>
                        <a:ext cx="9017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ED332BF3-6CA5-1D29-85C2-305DF76AF254}"/>
              </a:ext>
            </a:extLst>
          </p:cNvPr>
          <p:cNvGraphicFramePr>
            <a:graphicFrameLocks noChangeAspect="1"/>
          </p:cNvGraphicFramePr>
          <p:nvPr>
            <p:extLst>
              <p:ext uri="{D42A27DB-BD31-4B8C-83A1-F6EECF244321}">
                <p14:modId xmlns:p14="http://schemas.microsoft.com/office/powerpoint/2010/main" val="2027439220"/>
              </p:ext>
            </p:extLst>
          </p:nvPr>
        </p:nvGraphicFramePr>
        <p:xfrm>
          <a:off x="2122488" y="1130300"/>
          <a:ext cx="1273175" cy="373063"/>
        </p:xfrm>
        <a:graphic>
          <a:graphicData uri="http://schemas.openxmlformats.org/presentationml/2006/ole">
            <mc:AlternateContent xmlns:mc="http://schemas.openxmlformats.org/markup-compatibility/2006">
              <mc:Choice xmlns:v="urn:schemas-microsoft-com:vml" Requires="v">
                <p:oleObj name="Equation" r:id="rId10" imgW="609336" imgH="177723" progId="Equation.DSMT4">
                  <p:embed/>
                </p:oleObj>
              </mc:Choice>
              <mc:Fallback>
                <p:oleObj name="Equation" r:id="rId10" imgW="609336" imgH="177723" progId="Equation.DSMT4">
                  <p:embed/>
                  <p:pic>
                    <p:nvPicPr>
                      <p:cNvPr id="8" name="Object 7">
                        <a:extLst>
                          <a:ext uri="{FF2B5EF4-FFF2-40B4-BE49-F238E27FC236}">
                            <a16:creationId xmlns:a16="http://schemas.microsoft.com/office/drawing/2014/main" id="{ED332BF3-6CA5-1D29-85C2-305DF76AF2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2488" y="1130300"/>
                        <a:ext cx="12731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8090D58F-4EAC-0ECD-94DB-8771D5777524}"/>
              </a:ext>
            </a:extLst>
          </p:cNvPr>
          <p:cNvGraphicFramePr>
            <a:graphicFrameLocks noChangeAspect="1"/>
          </p:cNvGraphicFramePr>
          <p:nvPr>
            <p:extLst>
              <p:ext uri="{D42A27DB-BD31-4B8C-83A1-F6EECF244321}">
                <p14:modId xmlns:p14="http://schemas.microsoft.com/office/powerpoint/2010/main" val="4294452164"/>
              </p:ext>
            </p:extLst>
          </p:nvPr>
        </p:nvGraphicFramePr>
        <p:xfrm>
          <a:off x="2116138" y="1570038"/>
          <a:ext cx="1222375" cy="371475"/>
        </p:xfrm>
        <a:graphic>
          <a:graphicData uri="http://schemas.openxmlformats.org/presentationml/2006/ole">
            <mc:AlternateContent xmlns:mc="http://schemas.openxmlformats.org/markup-compatibility/2006">
              <mc:Choice xmlns:v="urn:schemas-microsoft-com:vml" Requires="v">
                <p:oleObj name="Equation" r:id="rId12" imgW="583693" imgH="177646" progId="Equation.DSMT4">
                  <p:embed/>
                </p:oleObj>
              </mc:Choice>
              <mc:Fallback>
                <p:oleObj name="Equation" r:id="rId12" imgW="583693" imgH="177646" progId="Equation.DSMT4">
                  <p:embed/>
                  <p:pic>
                    <p:nvPicPr>
                      <p:cNvPr id="9" name="Object 8">
                        <a:extLst>
                          <a:ext uri="{FF2B5EF4-FFF2-40B4-BE49-F238E27FC236}">
                            <a16:creationId xmlns:a16="http://schemas.microsoft.com/office/drawing/2014/main" id="{8090D58F-4EAC-0ECD-94DB-8771D57775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6138" y="1570038"/>
                        <a:ext cx="1222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3D1649DA-14EA-31D0-EA81-6601B3C10FA6}"/>
              </a:ext>
            </a:extLst>
          </p:cNvPr>
          <p:cNvGraphicFramePr>
            <a:graphicFrameLocks noChangeAspect="1"/>
          </p:cNvGraphicFramePr>
          <p:nvPr>
            <p:extLst>
              <p:ext uri="{D42A27DB-BD31-4B8C-83A1-F6EECF244321}">
                <p14:modId xmlns:p14="http://schemas.microsoft.com/office/powerpoint/2010/main" val="1669974405"/>
              </p:ext>
            </p:extLst>
          </p:nvPr>
        </p:nvGraphicFramePr>
        <p:xfrm>
          <a:off x="4538663" y="1071563"/>
          <a:ext cx="2465387" cy="723900"/>
        </p:xfrm>
        <a:graphic>
          <a:graphicData uri="http://schemas.openxmlformats.org/presentationml/2006/ole">
            <mc:AlternateContent xmlns:mc="http://schemas.openxmlformats.org/markup-compatibility/2006">
              <mc:Choice xmlns:v="urn:schemas-microsoft-com:vml" Requires="v">
                <p:oleObj name="Equation" r:id="rId14" imgW="1562100" imgH="457200" progId="Equation.DSMT4">
                  <p:embed/>
                </p:oleObj>
              </mc:Choice>
              <mc:Fallback>
                <p:oleObj name="Equation" r:id="rId14" imgW="1562100" imgH="457200" progId="Equation.DSMT4">
                  <p:embed/>
                  <p:pic>
                    <p:nvPicPr>
                      <p:cNvPr id="10" name="Object 9">
                        <a:extLst>
                          <a:ext uri="{FF2B5EF4-FFF2-40B4-BE49-F238E27FC236}">
                            <a16:creationId xmlns:a16="http://schemas.microsoft.com/office/drawing/2014/main" id="{3D1649DA-14EA-31D0-EA81-6601B3C10F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8663" y="1071563"/>
                        <a:ext cx="24653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2E9660AD-BFC0-F47F-9E0B-2571C31F10A9}"/>
              </a:ext>
            </a:extLst>
          </p:cNvPr>
          <p:cNvGraphicFramePr>
            <a:graphicFrameLocks noChangeAspect="1"/>
          </p:cNvGraphicFramePr>
          <p:nvPr>
            <p:extLst>
              <p:ext uri="{D42A27DB-BD31-4B8C-83A1-F6EECF244321}">
                <p14:modId xmlns:p14="http://schemas.microsoft.com/office/powerpoint/2010/main" val="125786593"/>
              </p:ext>
            </p:extLst>
          </p:nvPr>
        </p:nvGraphicFramePr>
        <p:xfrm>
          <a:off x="4497388" y="1800225"/>
          <a:ext cx="1985962" cy="280988"/>
        </p:xfrm>
        <a:graphic>
          <a:graphicData uri="http://schemas.openxmlformats.org/presentationml/2006/ole">
            <mc:AlternateContent xmlns:mc="http://schemas.openxmlformats.org/markup-compatibility/2006">
              <mc:Choice xmlns:v="urn:schemas-microsoft-com:vml" Requires="v">
                <p:oleObj name="Equation" r:id="rId16" imgW="1256755" imgH="177723" progId="Equation.DSMT4">
                  <p:embed/>
                </p:oleObj>
              </mc:Choice>
              <mc:Fallback>
                <p:oleObj name="Equation" r:id="rId16" imgW="1256755" imgH="177723" progId="Equation.DSMT4">
                  <p:embed/>
                  <p:pic>
                    <p:nvPicPr>
                      <p:cNvPr id="11" name="Object 10">
                        <a:extLst>
                          <a:ext uri="{FF2B5EF4-FFF2-40B4-BE49-F238E27FC236}">
                            <a16:creationId xmlns:a16="http://schemas.microsoft.com/office/drawing/2014/main" id="{2E9660AD-BFC0-F47F-9E0B-2571C31F10A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7388" y="1800225"/>
                        <a:ext cx="19859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5000A18C-AC3C-1EF4-6477-2F8C3D6720C1}"/>
              </a:ext>
            </a:extLst>
          </p:cNvPr>
          <p:cNvGraphicFramePr>
            <a:graphicFrameLocks noChangeAspect="1"/>
          </p:cNvGraphicFramePr>
          <p:nvPr>
            <p:extLst>
              <p:ext uri="{D42A27DB-BD31-4B8C-83A1-F6EECF244321}">
                <p14:modId xmlns:p14="http://schemas.microsoft.com/office/powerpoint/2010/main" val="137843255"/>
              </p:ext>
            </p:extLst>
          </p:nvPr>
        </p:nvGraphicFramePr>
        <p:xfrm>
          <a:off x="4371975" y="2232025"/>
          <a:ext cx="2038350" cy="515938"/>
        </p:xfrm>
        <a:graphic>
          <a:graphicData uri="http://schemas.openxmlformats.org/presentationml/2006/ole">
            <mc:AlternateContent xmlns:mc="http://schemas.openxmlformats.org/markup-compatibility/2006">
              <mc:Choice xmlns:v="urn:schemas-microsoft-com:vml" Requires="v">
                <p:oleObj name="Equation" r:id="rId18" imgW="1002865" imgH="253890" progId="Equation.DSMT4">
                  <p:embed/>
                </p:oleObj>
              </mc:Choice>
              <mc:Fallback>
                <p:oleObj name="Equation" r:id="rId18" imgW="1002865" imgH="253890" progId="Equation.DSMT4">
                  <p:embed/>
                  <p:pic>
                    <p:nvPicPr>
                      <p:cNvPr id="12" name="Object 11">
                        <a:extLst>
                          <a:ext uri="{FF2B5EF4-FFF2-40B4-BE49-F238E27FC236}">
                            <a16:creationId xmlns:a16="http://schemas.microsoft.com/office/drawing/2014/main" id="{5000A18C-AC3C-1EF4-6477-2F8C3D6720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71975" y="2232025"/>
                        <a:ext cx="20383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5A54F5EA-4883-3B00-8442-8C055A73BF92}"/>
              </a:ext>
            </a:extLst>
          </p:cNvPr>
          <p:cNvSpPr txBox="1"/>
          <p:nvPr/>
        </p:nvSpPr>
        <p:spPr>
          <a:xfrm>
            <a:off x="7581198" y="1433513"/>
            <a:ext cx="3735387" cy="923330"/>
          </a:xfrm>
          <a:prstGeom prst="rect">
            <a:avLst/>
          </a:prstGeom>
          <a:solidFill>
            <a:schemeClr val="bg1">
              <a:alpha val="86000"/>
            </a:schemeClr>
          </a:solidFill>
        </p:spPr>
        <p:txBody>
          <a:bodyPr>
            <a:spAutoFit/>
          </a:bodyPr>
          <a:lstStyle/>
          <a:p>
            <a:pPr eaLnBrk="1" hangingPunct="1">
              <a:defRPr/>
            </a:pPr>
            <a:r>
              <a:rPr lang="en-CA" dirty="0">
                <a:solidFill>
                  <a:srgbClr val="FF0000"/>
                </a:solidFill>
                <a:latin typeface="+mj-lt"/>
                <a:cs typeface="Arial" charset="0"/>
              </a:rPr>
              <a:t>We are 95% confident that the mean National SAT score is between 1234.5 to 1265.6</a:t>
            </a:r>
          </a:p>
        </p:txBody>
      </p:sp>
      <p:sp>
        <p:nvSpPr>
          <p:cNvPr id="14" name="Content Placeholder 2">
            <a:extLst>
              <a:ext uri="{FF2B5EF4-FFF2-40B4-BE49-F238E27FC236}">
                <a16:creationId xmlns:a16="http://schemas.microsoft.com/office/drawing/2014/main" id="{AA4EA7FD-FBD7-5861-CE8B-E6A30A80A261}"/>
              </a:ext>
            </a:extLst>
          </p:cNvPr>
          <p:cNvSpPr txBox="1">
            <a:spLocks/>
          </p:cNvSpPr>
          <p:nvPr/>
        </p:nvSpPr>
        <p:spPr bwMode="auto">
          <a:xfrm>
            <a:off x="225425" y="3139437"/>
            <a:ext cx="115125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Suppose a sample </a:t>
            </a:r>
            <a:r>
              <a:rPr lang="en-CA" altLang="en-US" sz="2100"/>
              <a:t>of 15 </a:t>
            </a:r>
            <a:r>
              <a:rPr lang="en-CA" altLang="en-US" sz="2100" dirty="0"/>
              <a:t>tests scores of provincial math test given below, with a population std of 5. Create a 95% confidence interval for the mean provincial test score.  Interpret your results.   </a:t>
            </a:r>
            <a:br>
              <a:rPr lang="en-CA" altLang="en-US" sz="2100" dirty="0"/>
            </a:br>
            <a:r>
              <a:rPr lang="en-CA" altLang="en-US" sz="2100" dirty="0"/>
              <a:t>22.20,      27.24,      28.15,     26.20,      21.01,     19.53,      25.57,      29.31,      21.92,      15.27, 19.03,      21.29,      19.57,     24.30,     and     12.01</a:t>
            </a:r>
          </a:p>
        </p:txBody>
      </p:sp>
    </p:spTree>
    <p:custDataLst>
      <p:tags r:id="rId1"/>
    </p:custDataLst>
    <p:extLst>
      <p:ext uri="{BB962C8B-B14F-4D97-AF65-F5344CB8AC3E}">
        <p14:creationId xmlns:p14="http://schemas.microsoft.com/office/powerpoint/2010/main" val="1545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CB69-A8CC-4733-BC7D-8EE517004CD8}"/>
              </a:ext>
            </a:extLst>
          </p:cNvPr>
          <p:cNvSpPr>
            <a:spLocks noGrp="1"/>
          </p:cNvSpPr>
          <p:nvPr>
            <p:ph type="title"/>
          </p:nvPr>
        </p:nvSpPr>
        <p:spPr>
          <a:xfrm>
            <a:off x="470264" y="274638"/>
            <a:ext cx="8218124" cy="557212"/>
          </a:xfrm>
        </p:spPr>
        <p:txBody>
          <a:bodyPr>
            <a:normAutofit/>
          </a:bodyPr>
          <a:lstStyle/>
          <a:p>
            <a:pPr>
              <a:defRPr/>
            </a:pPr>
            <a:r>
              <a:rPr lang="en-CA" dirty="0"/>
              <a:t>What Does 95% Confidence Mean? </a:t>
            </a:r>
          </a:p>
        </p:txBody>
      </p:sp>
      <p:cxnSp>
        <p:nvCxnSpPr>
          <p:cNvPr id="4" name="Straight Connector 3">
            <a:extLst>
              <a:ext uri="{FF2B5EF4-FFF2-40B4-BE49-F238E27FC236}">
                <a16:creationId xmlns:a16="http://schemas.microsoft.com/office/drawing/2014/main" id="{E2688FE4-D87E-419E-942A-889EAA5724DE}"/>
              </a:ext>
            </a:extLst>
          </p:cNvPr>
          <p:cNvCxnSpPr/>
          <p:nvPr/>
        </p:nvCxnSpPr>
        <p:spPr>
          <a:xfrm>
            <a:off x="1357313" y="2519363"/>
            <a:ext cx="47736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0794AB-43BF-4F28-BAA3-32A1CF38BB7F}"/>
              </a:ext>
            </a:extLst>
          </p:cNvPr>
          <p:cNvCxnSpPr/>
          <p:nvPr/>
        </p:nvCxnSpPr>
        <p:spPr>
          <a:xfrm rot="5400000" flipH="1" flipV="1">
            <a:off x="3035300" y="1903413"/>
            <a:ext cx="16192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61" name="Freeform 95">
            <a:extLst>
              <a:ext uri="{FF2B5EF4-FFF2-40B4-BE49-F238E27FC236}">
                <a16:creationId xmlns:a16="http://schemas.microsoft.com/office/drawing/2014/main" id="{9C5630B2-2703-4A0C-A1F9-36BBD74B3C0C}"/>
              </a:ext>
            </a:extLst>
          </p:cNvPr>
          <p:cNvSpPr>
            <a:spLocks/>
          </p:cNvSpPr>
          <p:nvPr/>
        </p:nvSpPr>
        <p:spPr bwMode="auto">
          <a:xfrm>
            <a:off x="1693863" y="1389063"/>
            <a:ext cx="4316412" cy="1125537"/>
          </a:xfrm>
          <a:custGeom>
            <a:avLst/>
            <a:gdLst>
              <a:gd name="T0" fmla="*/ 2147483646 w 1277"/>
              <a:gd name="T1" fmla="*/ 2147483646 h 283"/>
              <a:gd name="T2" fmla="*/ 2147483646 w 1277"/>
              <a:gd name="T3" fmla="*/ 2147483646 h 283"/>
              <a:gd name="T4" fmla="*/ 2147483646 w 1277"/>
              <a:gd name="T5" fmla="*/ 2147483646 h 283"/>
              <a:gd name="T6" fmla="*/ 2147483646 w 1277"/>
              <a:gd name="T7" fmla="*/ 2147483646 h 283"/>
              <a:gd name="T8" fmla="*/ 2147483646 w 1277"/>
              <a:gd name="T9" fmla="*/ 2147483646 h 283"/>
              <a:gd name="T10" fmla="*/ 2147483646 w 1277"/>
              <a:gd name="T11" fmla="*/ 2147483646 h 283"/>
              <a:gd name="T12" fmla="*/ 2147483646 w 1277"/>
              <a:gd name="T13" fmla="*/ 2147483646 h 283"/>
              <a:gd name="T14" fmla="*/ 2147483646 w 1277"/>
              <a:gd name="T15" fmla="*/ 2147483646 h 283"/>
              <a:gd name="T16" fmla="*/ 2147483646 w 1277"/>
              <a:gd name="T17" fmla="*/ 2147483646 h 283"/>
              <a:gd name="T18" fmla="*/ 2147483646 w 1277"/>
              <a:gd name="T19" fmla="*/ 2147483646 h 283"/>
              <a:gd name="T20" fmla="*/ 2147483646 w 1277"/>
              <a:gd name="T21" fmla="*/ 2147483646 h 283"/>
              <a:gd name="T22" fmla="*/ 2147483646 w 1277"/>
              <a:gd name="T23" fmla="*/ 2147483646 h 283"/>
              <a:gd name="T24" fmla="*/ 2147483646 w 1277"/>
              <a:gd name="T25" fmla="*/ 2147483646 h 283"/>
              <a:gd name="T26" fmla="*/ 2147483646 w 1277"/>
              <a:gd name="T27" fmla="*/ 2147483646 h 283"/>
              <a:gd name="T28" fmla="*/ 2147483646 w 1277"/>
              <a:gd name="T29" fmla="*/ 2147483646 h 283"/>
              <a:gd name="T30" fmla="*/ 2147483646 w 1277"/>
              <a:gd name="T31" fmla="*/ 2147483646 h 283"/>
              <a:gd name="T32" fmla="*/ 2147483646 w 1277"/>
              <a:gd name="T33" fmla="*/ 2147483646 h 283"/>
              <a:gd name="T34" fmla="*/ 2147483646 w 1277"/>
              <a:gd name="T35" fmla="*/ 2147483646 h 283"/>
              <a:gd name="T36" fmla="*/ 2147483646 w 1277"/>
              <a:gd name="T37" fmla="*/ 2147483646 h 283"/>
              <a:gd name="T38" fmla="*/ 2147483646 w 1277"/>
              <a:gd name="T39" fmla="*/ 2147483646 h 283"/>
              <a:gd name="T40" fmla="*/ 2147483646 w 1277"/>
              <a:gd name="T41" fmla="*/ 2147483646 h 283"/>
              <a:gd name="T42" fmla="*/ 2147483646 w 1277"/>
              <a:gd name="T43" fmla="*/ 2147483646 h 283"/>
              <a:gd name="T44" fmla="*/ 2147483646 w 1277"/>
              <a:gd name="T45" fmla="*/ 2147483646 h 283"/>
              <a:gd name="T46" fmla="*/ 2147483646 w 1277"/>
              <a:gd name="T47" fmla="*/ 2147483646 h 283"/>
              <a:gd name="T48" fmla="*/ 2147483646 w 1277"/>
              <a:gd name="T49" fmla="*/ 2147483646 h 283"/>
              <a:gd name="T50" fmla="*/ 2147483646 w 1277"/>
              <a:gd name="T51" fmla="*/ 2147483646 h 283"/>
              <a:gd name="T52" fmla="*/ 2147483646 w 1277"/>
              <a:gd name="T53" fmla="*/ 2147483646 h 283"/>
              <a:gd name="T54" fmla="*/ 2147483646 w 1277"/>
              <a:gd name="T55" fmla="*/ 2147483646 h 283"/>
              <a:gd name="T56" fmla="*/ 2147483646 w 1277"/>
              <a:gd name="T57" fmla="*/ 0 h 283"/>
              <a:gd name="T58" fmla="*/ 2147483646 w 1277"/>
              <a:gd name="T59" fmla="*/ 2147483646 h 283"/>
              <a:gd name="T60" fmla="*/ 2147483646 w 1277"/>
              <a:gd name="T61" fmla="*/ 2147483646 h 283"/>
              <a:gd name="T62" fmla="*/ 2147483646 w 1277"/>
              <a:gd name="T63" fmla="*/ 2147483646 h 283"/>
              <a:gd name="T64" fmla="*/ 2147483646 w 1277"/>
              <a:gd name="T65" fmla="*/ 2147483646 h 283"/>
              <a:gd name="T66" fmla="*/ 2147483646 w 1277"/>
              <a:gd name="T67" fmla="*/ 2147483646 h 283"/>
              <a:gd name="T68" fmla="*/ 2147483646 w 1277"/>
              <a:gd name="T69" fmla="*/ 2147483646 h 283"/>
              <a:gd name="T70" fmla="*/ 2147483646 w 1277"/>
              <a:gd name="T71" fmla="*/ 2147483646 h 283"/>
              <a:gd name="T72" fmla="*/ 2147483646 w 1277"/>
              <a:gd name="T73" fmla="*/ 2147483646 h 283"/>
              <a:gd name="T74" fmla="*/ 2147483646 w 1277"/>
              <a:gd name="T75" fmla="*/ 2147483646 h 283"/>
              <a:gd name="T76" fmla="*/ 2147483646 w 1277"/>
              <a:gd name="T77" fmla="*/ 2147483646 h 283"/>
              <a:gd name="T78" fmla="*/ 2147483646 w 1277"/>
              <a:gd name="T79" fmla="*/ 2147483646 h 283"/>
              <a:gd name="T80" fmla="*/ 2147483646 w 1277"/>
              <a:gd name="T81" fmla="*/ 2147483646 h 283"/>
              <a:gd name="T82" fmla="*/ 2147483646 w 1277"/>
              <a:gd name="T83" fmla="*/ 2147483646 h 283"/>
              <a:gd name="T84" fmla="*/ 2147483646 w 1277"/>
              <a:gd name="T85" fmla="*/ 2147483646 h 283"/>
              <a:gd name="T86" fmla="*/ 2147483646 w 1277"/>
              <a:gd name="T87" fmla="*/ 2147483646 h 283"/>
              <a:gd name="T88" fmla="*/ 2147483646 w 1277"/>
              <a:gd name="T89" fmla="*/ 2147483646 h 283"/>
              <a:gd name="T90" fmla="*/ 2147483646 w 1277"/>
              <a:gd name="T91" fmla="*/ 2147483646 h 283"/>
              <a:gd name="T92" fmla="*/ 2147483646 w 1277"/>
              <a:gd name="T93" fmla="*/ 2147483646 h 283"/>
              <a:gd name="T94" fmla="*/ 2147483646 w 1277"/>
              <a:gd name="T95" fmla="*/ 2147483646 h 283"/>
              <a:gd name="T96" fmla="*/ 2147483646 w 1277"/>
              <a:gd name="T97" fmla="*/ 2147483646 h 283"/>
              <a:gd name="T98" fmla="*/ 2147483646 w 1277"/>
              <a:gd name="T99" fmla="*/ 2147483646 h 283"/>
              <a:gd name="T100" fmla="*/ 2147483646 w 1277"/>
              <a:gd name="T101" fmla="*/ 2147483646 h 283"/>
              <a:gd name="T102" fmla="*/ 2147483646 w 1277"/>
              <a:gd name="T103" fmla="*/ 2147483646 h 283"/>
              <a:gd name="T104" fmla="*/ 2147483646 w 1277"/>
              <a:gd name="T105" fmla="*/ 2147483646 h 283"/>
              <a:gd name="T106" fmla="*/ 2147483646 w 1277"/>
              <a:gd name="T107" fmla="*/ 2147483646 h 283"/>
              <a:gd name="T108" fmla="*/ 2147483646 w 1277"/>
              <a:gd name="T109" fmla="*/ 2147483646 h 283"/>
              <a:gd name="T110" fmla="*/ 2147483646 w 1277"/>
              <a:gd name="T111" fmla="*/ 2147483646 h 283"/>
              <a:gd name="T112" fmla="*/ 2147483646 w 1277"/>
              <a:gd name="T113" fmla="*/ 2147483646 h 283"/>
              <a:gd name="T114" fmla="*/ 2147483646 w 1277"/>
              <a:gd name="T115" fmla="*/ 2147483646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83"/>
              <a:gd name="T176" fmla="*/ 1277 w 1277"/>
              <a:gd name="T177" fmla="*/ 283 h 2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83">
                <a:moveTo>
                  <a:pt x="0" y="283"/>
                </a:moveTo>
                <a:lnTo>
                  <a:pt x="2" y="282"/>
                </a:lnTo>
                <a:lnTo>
                  <a:pt x="4" y="282"/>
                </a:lnTo>
                <a:lnTo>
                  <a:pt x="6" y="282"/>
                </a:lnTo>
                <a:lnTo>
                  <a:pt x="8" y="282"/>
                </a:lnTo>
                <a:lnTo>
                  <a:pt x="10" y="282"/>
                </a:lnTo>
                <a:lnTo>
                  <a:pt x="12" y="282"/>
                </a:lnTo>
                <a:lnTo>
                  <a:pt x="14" y="282"/>
                </a:lnTo>
                <a:lnTo>
                  <a:pt x="16" y="282"/>
                </a:lnTo>
                <a:lnTo>
                  <a:pt x="18" y="282"/>
                </a:lnTo>
                <a:lnTo>
                  <a:pt x="20" y="282"/>
                </a:lnTo>
                <a:lnTo>
                  <a:pt x="22" y="281"/>
                </a:lnTo>
                <a:lnTo>
                  <a:pt x="24" y="281"/>
                </a:lnTo>
                <a:lnTo>
                  <a:pt x="26" y="281"/>
                </a:lnTo>
                <a:lnTo>
                  <a:pt x="28" y="281"/>
                </a:lnTo>
                <a:lnTo>
                  <a:pt x="30" y="281"/>
                </a:lnTo>
                <a:lnTo>
                  <a:pt x="32" y="281"/>
                </a:lnTo>
                <a:lnTo>
                  <a:pt x="34" y="281"/>
                </a:lnTo>
                <a:lnTo>
                  <a:pt x="36" y="281"/>
                </a:lnTo>
                <a:lnTo>
                  <a:pt x="38" y="280"/>
                </a:lnTo>
                <a:lnTo>
                  <a:pt x="40" y="280"/>
                </a:lnTo>
                <a:lnTo>
                  <a:pt x="42" y="280"/>
                </a:lnTo>
                <a:lnTo>
                  <a:pt x="44" y="280"/>
                </a:lnTo>
                <a:lnTo>
                  <a:pt x="46" y="280"/>
                </a:lnTo>
                <a:lnTo>
                  <a:pt x="48" y="280"/>
                </a:lnTo>
                <a:lnTo>
                  <a:pt x="50" y="279"/>
                </a:lnTo>
                <a:lnTo>
                  <a:pt x="52" y="279"/>
                </a:lnTo>
                <a:lnTo>
                  <a:pt x="54" y="279"/>
                </a:lnTo>
                <a:lnTo>
                  <a:pt x="56" y="279"/>
                </a:lnTo>
                <a:lnTo>
                  <a:pt x="58" y="279"/>
                </a:lnTo>
                <a:lnTo>
                  <a:pt x="60" y="279"/>
                </a:lnTo>
                <a:lnTo>
                  <a:pt x="62" y="278"/>
                </a:lnTo>
                <a:lnTo>
                  <a:pt x="64" y="278"/>
                </a:lnTo>
                <a:lnTo>
                  <a:pt x="66" y="278"/>
                </a:lnTo>
                <a:lnTo>
                  <a:pt x="68" y="278"/>
                </a:lnTo>
                <a:lnTo>
                  <a:pt x="70" y="278"/>
                </a:lnTo>
                <a:lnTo>
                  <a:pt x="72" y="277"/>
                </a:lnTo>
                <a:lnTo>
                  <a:pt x="74" y="277"/>
                </a:lnTo>
                <a:lnTo>
                  <a:pt x="76" y="277"/>
                </a:lnTo>
                <a:lnTo>
                  <a:pt x="78" y="277"/>
                </a:lnTo>
                <a:lnTo>
                  <a:pt x="80" y="277"/>
                </a:lnTo>
                <a:lnTo>
                  <a:pt x="82" y="276"/>
                </a:lnTo>
                <a:lnTo>
                  <a:pt x="84" y="276"/>
                </a:lnTo>
                <a:lnTo>
                  <a:pt x="86" y="276"/>
                </a:lnTo>
                <a:lnTo>
                  <a:pt x="88" y="276"/>
                </a:lnTo>
                <a:lnTo>
                  <a:pt x="90" y="275"/>
                </a:lnTo>
                <a:lnTo>
                  <a:pt x="92" y="275"/>
                </a:lnTo>
                <a:lnTo>
                  <a:pt x="94" y="275"/>
                </a:lnTo>
                <a:lnTo>
                  <a:pt x="96" y="275"/>
                </a:lnTo>
                <a:lnTo>
                  <a:pt x="98" y="274"/>
                </a:lnTo>
                <a:lnTo>
                  <a:pt x="100" y="274"/>
                </a:lnTo>
                <a:lnTo>
                  <a:pt x="102" y="274"/>
                </a:lnTo>
                <a:lnTo>
                  <a:pt x="104" y="274"/>
                </a:lnTo>
                <a:lnTo>
                  <a:pt x="106" y="273"/>
                </a:lnTo>
                <a:lnTo>
                  <a:pt x="108" y="273"/>
                </a:lnTo>
                <a:lnTo>
                  <a:pt x="110" y="273"/>
                </a:lnTo>
                <a:lnTo>
                  <a:pt x="112" y="272"/>
                </a:lnTo>
                <a:lnTo>
                  <a:pt x="114" y="272"/>
                </a:lnTo>
                <a:lnTo>
                  <a:pt x="116" y="272"/>
                </a:lnTo>
                <a:lnTo>
                  <a:pt x="118" y="271"/>
                </a:lnTo>
                <a:lnTo>
                  <a:pt x="120" y="271"/>
                </a:lnTo>
                <a:lnTo>
                  <a:pt x="122" y="271"/>
                </a:lnTo>
                <a:lnTo>
                  <a:pt x="124" y="270"/>
                </a:lnTo>
                <a:lnTo>
                  <a:pt x="126" y="270"/>
                </a:lnTo>
                <a:lnTo>
                  <a:pt x="128" y="270"/>
                </a:lnTo>
                <a:lnTo>
                  <a:pt x="130" y="269"/>
                </a:lnTo>
                <a:lnTo>
                  <a:pt x="132" y="269"/>
                </a:lnTo>
                <a:lnTo>
                  <a:pt x="134" y="269"/>
                </a:lnTo>
                <a:lnTo>
                  <a:pt x="136" y="268"/>
                </a:lnTo>
                <a:lnTo>
                  <a:pt x="138" y="268"/>
                </a:lnTo>
                <a:lnTo>
                  <a:pt x="140" y="267"/>
                </a:lnTo>
                <a:lnTo>
                  <a:pt x="142" y="267"/>
                </a:lnTo>
                <a:lnTo>
                  <a:pt x="144" y="267"/>
                </a:lnTo>
                <a:lnTo>
                  <a:pt x="146" y="266"/>
                </a:lnTo>
                <a:lnTo>
                  <a:pt x="148" y="266"/>
                </a:lnTo>
                <a:lnTo>
                  <a:pt x="150" y="265"/>
                </a:lnTo>
                <a:lnTo>
                  <a:pt x="152" y="265"/>
                </a:lnTo>
                <a:lnTo>
                  <a:pt x="154" y="264"/>
                </a:lnTo>
                <a:lnTo>
                  <a:pt x="156" y="264"/>
                </a:lnTo>
                <a:lnTo>
                  <a:pt x="158" y="263"/>
                </a:lnTo>
                <a:lnTo>
                  <a:pt x="160" y="263"/>
                </a:lnTo>
                <a:lnTo>
                  <a:pt x="162" y="262"/>
                </a:lnTo>
                <a:lnTo>
                  <a:pt x="164" y="262"/>
                </a:lnTo>
                <a:lnTo>
                  <a:pt x="166" y="261"/>
                </a:lnTo>
                <a:lnTo>
                  <a:pt x="168" y="261"/>
                </a:lnTo>
                <a:lnTo>
                  <a:pt x="170" y="260"/>
                </a:lnTo>
                <a:lnTo>
                  <a:pt x="172" y="260"/>
                </a:lnTo>
                <a:lnTo>
                  <a:pt x="174" y="259"/>
                </a:lnTo>
                <a:lnTo>
                  <a:pt x="176" y="259"/>
                </a:lnTo>
                <a:lnTo>
                  <a:pt x="178" y="258"/>
                </a:lnTo>
                <a:lnTo>
                  <a:pt x="180" y="258"/>
                </a:lnTo>
                <a:lnTo>
                  <a:pt x="182" y="257"/>
                </a:lnTo>
                <a:lnTo>
                  <a:pt x="184" y="256"/>
                </a:lnTo>
                <a:lnTo>
                  <a:pt x="186" y="256"/>
                </a:lnTo>
                <a:lnTo>
                  <a:pt x="188" y="255"/>
                </a:lnTo>
                <a:lnTo>
                  <a:pt x="190" y="255"/>
                </a:lnTo>
                <a:lnTo>
                  <a:pt x="192" y="254"/>
                </a:lnTo>
                <a:lnTo>
                  <a:pt x="194" y="253"/>
                </a:lnTo>
                <a:lnTo>
                  <a:pt x="196" y="253"/>
                </a:lnTo>
                <a:lnTo>
                  <a:pt x="198" y="252"/>
                </a:lnTo>
                <a:lnTo>
                  <a:pt x="200" y="251"/>
                </a:lnTo>
                <a:lnTo>
                  <a:pt x="202" y="251"/>
                </a:lnTo>
                <a:lnTo>
                  <a:pt x="204" y="250"/>
                </a:lnTo>
                <a:lnTo>
                  <a:pt x="206" y="249"/>
                </a:lnTo>
                <a:lnTo>
                  <a:pt x="208" y="249"/>
                </a:lnTo>
                <a:lnTo>
                  <a:pt x="210" y="248"/>
                </a:lnTo>
                <a:lnTo>
                  <a:pt x="212" y="247"/>
                </a:lnTo>
                <a:lnTo>
                  <a:pt x="214" y="247"/>
                </a:lnTo>
                <a:lnTo>
                  <a:pt x="216" y="246"/>
                </a:lnTo>
                <a:lnTo>
                  <a:pt x="218" y="245"/>
                </a:lnTo>
                <a:lnTo>
                  <a:pt x="220" y="244"/>
                </a:lnTo>
                <a:lnTo>
                  <a:pt x="222" y="244"/>
                </a:lnTo>
                <a:lnTo>
                  <a:pt x="224" y="243"/>
                </a:lnTo>
                <a:lnTo>
                  <a:pt x="226" y="242"/>
                </a:lnTo>
                <a:lnTo>
                  <a:pt x="228" y="241"/>
                </a:lnTo>
                <a:lnTo>
                  <a:pt x="230" y="240"/>
                </a:lnTo>
                <a:lnTo>
                  <a:pt x="232" y="240"/>
                </a:lnTo>
                <a:lnTo>
                  <a:pt x="234" y="239"/>
                </a:lnTo>
                <a:lnTo>
                  <a:pt x="236" y="238"/>
                </a:lnTo>
                <a:lnTo>
                  <a:pt x="238" y="237"/>
                </a:lnTo>
                <a:lnTo>
                  <a:pt x="240" y="236"/>
                </a:lnTo>
                <a:lnTo>
                  <a:pt x="242" y="235"/>
                </a:lnTo>
                <a:lnTo>
                  <a:pt x="244" y="234"/>
                </a:lnTo>
                <a:lnTo>
                  <a:pt x="246" y="233"/>
                </a:lnTo>
                <a:lnTo>
                  <a:pt x="248" y="233"/>
                </a:lnTo>
                <a:lnTo>
                  <a:pt x="250" y="232"/>
                </a:lnTo>
                <a:lnTo>
                  <a:pt x="252" y="231"/>
                </a:lnTo>
                <a:lnTo>
                  <a:pt x="254" y="230"/>
                </a:lnTo>
                <a:lnTo>
                  <a:pt x="256" y="229"/>
                </a:lnTo>
                <a:lnTo>
                  <a:pt x="258" y="228"/>
                </a:lnTo>
                <a:lnTo>
                  <a:pt x="260" y="227"/>
                </a:lnTo>
                <a:lnTo>
                  <a:pt x="262" y="226"/>
                </a:lnTo>
                <a:lnTo>
                  <a:pt x="264" y="225"/>
                </a:lnTo>
                <a:lnTo>
                  <a:pt x="266" y="224"/>
                </a:lnTo>
                <a:lnTo>
                  <a:pt x="268" y="223"/>
                </a:lnTo>
                <a:lnTo>
                  <a:pt x="270" y="222"/>
                </a:lnTo>
                <a:lnTo>
                  <a:pt x="272" y="221"/>
                </a:lnTo>
                <a:lnTo>
                  <a:pt x="274" y="220"/>
                </a:lnTo>
                <a:lnTo>
                  <a:pt x="276" y="219"/>
                </a:lnTo>
                <a:lnTo>
                  <a:pt x="278" y="218"/>
                </a:lnTo>
                <a:lnTo>
                  <a:pt x="280" y="216"/>
                </a:lnTo>
                <a:lnTo>
                  <a:pt x="282" y="215"/>
                </a:lnTo>
                <a:lnTo>
                  <a:pt x="284" y="214"/>
                </a:lnTo>
                <a:lnTo>
                  <a:pt x="286" y="213"/>
                </a:lnTo>
                <a:lnTo>
                  <a:pt x="288" y="212"/>
                </a:lnTo>
                <a:lnTo>
                  <a:pt x="290" y="211"/>
                </a:lnTo>
                <a:lnTo>
                  <a:pt x="292" y="210"/>
                </a:lnTo>
                <a:lnTo>
                  <a:pt x="294" y="209"/>
                </a:lnTo>
                <a:lnTo>
                  <a:pt x="296" y="207"/>
                </a:lnTo>
                <a:lnTo>
                  <a:pt x="298" y="206"/>
                </a:lnTo>
                <a:lnTo>
                  <a:pt x="300" y="205"/>
                </a:lnTo>
                <a:lnTo>
                  <a:pt x="302" y="204"/>
                </a:lnTo>
                <a:lnTo>
                  <a:pt x="304" y="203"/>
                </a:lnTo>
                <a:lnTo>
                  <a:pt x="306" y="201"/>
                </a:lnTo>
                <a:lnTo>
                  <a:pt x="308" y="200"/>
                </a:lnTo>
                <a:lnTo>
                  <a:pt x="310" y="199"/>
                </a:lnTo>
                <a:lnTo>
                  <a:pt x="312" y="197"/>
                </a:lnTo>
                <a:lnTo>
                  <a:pt x="314" y="196"/>
                </a:lnTo>
                <a:lnTo>
                  <a:pt x="316" y="195"/>
                </a:lnTo>
                <a:lnTo>
                  <a:pt x="318" y="194"/>
                </a:lnTo>
                <a:lnTo>
                  <a:pt x="320" y="192"/>
                </a:lnTo>
                <a:lnTo>
                  <a:pt x="322" y="191"/>
                </a:lnTo>
                <a:lnTo>
                  <a:pt x="324" y="190"/>
                </a:lnTo>
                <a:lnTo>
                  <a:pt x="326" y="188"/>
                </a:lnTo>
                <a:lnTo>
                  <a:pt x="328" y="187"/>
                </a:lnTo>
                <a:lnTo>
                  <a:pt x="330" y="186"/>
                </a:lnTo>
                <a:lnTo>
                  <a:pt x="332" y="184"/>
                </a:lnTo>
                <a:lnTo>
                  <a:pt x="334" y="183"/>
                </a:lnTo>
                <a:lnTo>
                  <a:pt x="336" y="181"/>
                </a:lnTo>
                <a:lnTo>
                  <a:pt x="338" y="180"/>
                </a:lnTo>
                <a:lnTo>
                  <a:pt x="340" y="179"/>
                </a:lnTo>
                <a:lnTo>
                  <a:pt x="342" y="177"/>
                </a:lnTo>
                <a:lnTo>
                  <a:pt x="344" y="176"/>
                </a:lnTo>
                <a:lnTo>
                  <a:pt x="346" y="174"/>
                </a:lnTo>
                <a:lnTo>
                  <a:pt x="348" y="173"/>
                </a:lnTo>
                <a:lnTo>
                  <a:pt x="350" y="172"/>
                </a:lnTo>
                <a:lnTo>
                  <a:pt x="352" y="170"/>
                </a:lnTo>
                <a:lnTo>
                  <a:pt x="354" y="169"/>
                </a:lnTo>
                <a:lnTo>
                  <a:pt x="356" y="167"/>
                </a:lnTo>
                <a:lnTo>
                  <a:pt x="358" y="166"/>
                </a:lnTo>
                <a:lnTo>
                  <a:pt x="360" y="164"/>
                </a:lnTo>
                <a:lnTo>
                  <a:pt x="362" y="163"/>
                </a:lnTo>
                <a:lnTo>
                  <a:pt x="364" y="161"/>
                </a:lnTo>
                <a:lnTo>
                  <a:pt x="366" y="160"/>
                </a:lnTo>
                <a:lnTo>
                  <a:pt x="368" y="158"/>
                </a:lnTo>
                <a:lnTo>
                  <a:pt x="370" y="157"/>
                </a:lnTo>
                <a:lnTo>
                  <a:pt x="372" y="155"/>
                </a:lnTo>
                <a:lnTo>
                  <a:pt x="374" y="154"/>
                </a:lnTo>
                <a:lnTo>
                  <a:pt x="376" y="152"/>
                </a:lnTo>
                <a:lnTo>
                  <a:pt x="378" y="150"/>
                </a:lnTo>
                <a:lnTo>
                  <a:pt x="380" y="149"/>
                </a:lnTo>
                <a:lnTo>
                  <a:pt x="382" y="147"/>
                </a:lnTo>
                <a:lnTo>
                  <a:pt x="384" y="146"/>
                </a:lnTo>
                <a:lnTo>
                  <a:pt x="386" y="144"/>
                </a:lnTo>
                <a:lnTo>
                  <a:pt x="388" y="143"/>
                </a:lnTo>
                <a:lnTo>
                  <a:pt x="390" y="141"/>
                </a:lnTo>
                <a:lnTo>
                  <a:pt x="392" y="139"/>
                </a:lnTo>
                <a:lnTo>
                  <a:pt x="394" y="138"/>
                </a:lnTo>
                <a:lnTo>
                  <a:pt x="396" y="136"/>
                </a:lnTo>
                <a:lnTo>
                  <a:pt x="398" y="135"/>
                </a:lnTo>
                <a:lnTo>
                  <a:pt x="400" y="133"/>
                </a:lnTo>
                <a:lnTo>
                  <a:pt x="402" y="131"/>
                </a:lnTo>
                <a:lnTo>
                  <a:pt x="404" y="130"/>
                </a:lnTo>
                <a:lnTo>
                  <a:pt x="406" y="128"/>
                </a:lnTo>
                <a:lnTo>
                  <a:pt x="408" y="127"/>
                </a:lnTo>
                <a:lnTo>
                  <a:pt x="410" y="125"/>
                </a:lnTo>
                <a:lnTo>
                  <a:pt x="412" y="123"/>
                </a:lnTo>
                <a:lnTo>
                  <a:pt x="414" y="122"/>
                </a:lnTo>
                <a:lnTo>
                  <a:pt x="416" y="120"/>
                </a:lnTo>
                <a:lnTo>
                  <a:pt x="418" y="118"/>
                </a:lnTo>
                <a:lnTo>
                  <a:pt x="420" y="117"/>
                </a:lnTo>
                <a:lnTo>
                  <a:pt x="422" y="115"/>
                </a:lnTo>
                <a:lnTo>
                  <a:pt x="424" y="114"/>
                </a:lnTo>
                <a:lnTo>
                  <a:pt x="426" y="112"/>
                </a:lnTo>
                <a:lnTo>
                  <a:pt x="428" y="110"/>
                </a:lnTo>
                <a:lnTo>
                  <a:pt x="430" y="109"/>
                </a:lnTo>
                <a:lnTo>
                  <a:pt x="432" y="107"/>
                </a:lnTo>
                <a:lnTo>
                  <a:pt x="434" y="105"/>
                </a:lnTo>
                <a:lnTo>
                  <a:pt x="436" y="104"/>
                </a:lnTo>
                <a:lnTo>
                  <a:pt x="438" y="102"/>
                </a:lnTo>
                <a:lnTo>
                  <a:pt x="440" y="101"/>
                </a:lnTo>
                <a:lnTo>
                  <a:pt x="442" y="99"/>
                </a:lnTo>
                <a:lnTo>
                  <a:pt x="444" y="97"/>
                </a:lnTo>
                <a:lnTo>
                  <a:pt x="446" y="96"/>
                </a:lnTo>
                <a:lnTo>
                  <a:pt x="448" y="94"/>
                </a:lnTo>
                <a:lnTo>
                  <a:pt x="450" y="92"/>
                </a:lnTo>
                <a:lnTo>
                  <a:pt x="452" y="91"/>
                </a:lnTo>
                <a:lnTo>
                  <a:pt x="454" y="89"/>
                </a:lnTo>
                <a:lnTo>
                  <a:pt x="456" y="88"/>
                </a:lnTo>
                <a:lnTo>
                  <a:pt x="458" y="86"/>
                </a:lnTo>
                <a:lnTo>
                  <a:pt x="460" y="84"/>
                </a:lnTo>
                <a:lnTo>
                  <a:pt x="462" y="83"/>
                </a:lnTo>
                <a:lnTo>
                  <a:pt x="464" y="81"/>
                </a:lnTo>
                <a:lnTo>
                  <a:pt x="466" y="80"/>
                </a:lnTo>
                <a:lnTo>
                  <a:pt x="468" y="78"/>
                </a:lnTo>
                <a:lnTo>
                  <a:pt x="470" y="77"/>
                </a:lnTo>
                <a:lnTo>
                  <a:pt x="472" y="75"/>
                </a:lnTo>
                <a:lnTo>
                  <a:pt x="474" y="74"/>
                </a:lnTo>
                <a:lnTo>
                  <a:pt x="476" y="72"/>
                </a:lnTo>
                <a:lnTo>
                  <a:pt x="478" y="70"/>
                </a:lnTo>
                <a:lnTo>
                  <a:pt x="480" y="69"/>
                </a:lnTo>
                <a:lnTo>
                  <a:pt x="482" y="67"/>
                </a:lnTo>
                <a:lnTo>
                  <a:pt x="484" y="66"/>
                </a:lnTo>
                <a:lnTo>
                  <a:pt x="486" y="64"/>
                </a:lnTo>
                <a:lnTo>
                  <a:pt x="488" y="63"/>
                </a:lnTo>
                <a:lnTo>
                  <a:pt x="490" y="61"/>
                </a:lnTo>
                <a:lnTo>
                  <a:pt x="492" y="60"/>
                </a:lnTo>
                <a:lnTo>
                  <a:pt x="494" y="59"/>
                </a:lnTo>
                <a:lnTo>
                  <a:pt x="496" y="57"/>
                </a:lnTo>
                <a:lnTo>
                  <a:pt x="498" y="56"/>
                </a:lnTo>
                <a:lnTo>
                  <a:pt x="500" y="54"/>
                </a:lnTo>
                <a:lnTo>
                  <a:pt x="502" y="53"/>
                </a:lnTo>
                <a:lnTo>
                  <a:pt x="504" y="51"/>
                </a:lnTo>
                <a:lnTo>
                  <a:pt x="506" y="50"/>
                </a:lnTo>
                <a:lnTo>
                  <a:pt x="508" y="49"/>
                </a:lnTo>
                <a:lnTo>
                  <a:pt x="510" y="47"/>
                </a:lnTo>
                <a:lnTo>
                  <a:pt x="512" y="46"/>
                </a:lnTo>
                <a:lnTo>
                  <a:pt x="514" y="45"/>
                </a:lnTo>
                <a:lnTo>
                  <a:pt x="516" y="43"/>
                </a:lnTo>
                <a:lnTo>
                  <a:pt x="518" y="42"/>
                </a:lnTo>
                <a:lnTo>
                  <a:pt x="520" y="41"/>
                </a:lnTo>
                <a:lnTo>
                  <a:pt x="522" y="40"/>
                </a:lnTo>
                <a:lnTo>
                  <a:pt x="524" y="38"/>
                </a:lnTo>
                <a:lnTo>
                  <a:pt x="526" y="37"/>
                </a:lnTo>
                <a:lnTo>
                  <a:pt x="528" y="36"/>
                </a:lnTo>
                <a:lnTo>
                  <a:pt x="530" y="35"/>
                </a:lnTo>
                <a:lnTo>
                  <a:pt x="532" y="33"/>
                </a:lnTo>
                <a:lnTo>
                  <a:pt x="534" y="32"/>
                </a:lnTo>
                <a:lnTo>
                  <a:pt x="536" y="31"/>
                </a:lnTo>
                <a:lnTo>
                  <a:pt x="538" y="30"/>
                </a:lnTo>
                <a:lnTo>
                  <a:pt x="540" y="29"/>
                </a:lnTo>
                <a:lnTo>
                  <a:pt x="542" y="28"/>
                </a:lnTo>
                <a:lnTo>
                  <a:pt x="544" y="27"/>
                </a:lnTo>
                <a:lnTo>
                  <a:pt x="546" y="26"/>
                </a:lnTo>
                <a:lnTo>
                  <a:pt x="548" y="24"/>
                </a:lnTo>
                <a:lnTo>
                  <a:pt x="550" y="23"/>
                </a:lnTo>
                <a:lnTo>
                  <a:pt x="552" y="22"/>
                </a:lnTo>
                <a:lnTo>
                  <a:pt x="554" y="21"/>
                </a:lnTo>
                <a:lnTo>
                  <a:pt x="556" y="20"/>
                </a:lnTo>
                <a:lnTo>
                  <a:pt x="558" y="20"/>
                </a:lnTo>
                <a:lnTo>
                  <a:pt x="560" y="19"/>
                </a:lnTo>
                <a:lnTo>
                  <a:pt x="562" y="18"/>
                </a:lnTo>
                <a:lnTo>
                  <a:pt x="564" y="17"/>
                </a:lnTo>
                <a:lnTo>
                  <a:pt x="566" y="16"/>
                </a:lnTo>
                <a:lnTo>
                  <a:pt x="568" y="15"/>
                </a:lnTo>
                <a:lnTo>
                  <a:pt x="570" y="14"/>
                </a:lnTo>
                <a:lnTo>
                  <a:pt x="572" y="13"/>
                </a:lnTo>
                <a:lnTo>
                  <a:pt x="574" y="13"/>
                </a:lnTo>
                <a:lnTo>
                  <a:pt x="576" y="12"/>
                </a:lnTo>
                <a:lnTo>
                  <a:pt x="578" y="11"/>
                </a:lnTo>
                <a:lnTo>
                  <a:pt x="580" y="10"/>
                </a:lnTo>
                <a:lnTo>
                  <a:pt x="582" y="10"/>
                </a:lnTo>
                <a:lnTo>
                  <a:pt x="584" y="9"/>
                </a:lnTo>
                <a:lnTo>
                  <a:pt x="586" y="8"/>
                </a:lnTo>
                <a:lnTo>
                  <a:pt x="588" y="8"/>
                </a:lnTo>
                <a:lnTo>
                  <a:pt x="590" y="7"/>
                </a:lnTo>
                <a:lnTo>
                  <a:pt x="592" y="7"/>
                </a:lnTo>
                <a:lnTo>
                  <a:pt x="594" y="6"/>
                </a:lnTo>
                <a:lnTo>
                  <a:pt x="596" y="6"/>
                </a:lnTo>
                <a:lnTo>
                  <a:pt x="598" y="5"/>
                </a:lnTo>
                <a:lnTo>
                  <a:pt x="600" y="5"/>
                </a:lnTo>
                <a:lnTo>
                  <a:pt x="602" y="4"/>
                </a:lnTo>
                <a:lnTo>
                  <a:pt x="604" y="4"/>
                </a:lnTo>
                <a:lnTo>
                  <a:pt x="606" y="3"/>
                </a:lnTo>
                <a:lnTo>
                  <a:pt x="608" y="3"/>
                </a:lnTo>
                <a:lnTo>
                  <a:pt x="610" y="2"/>
                </a:lnTo>
                <a:lnTo>
                  <a:pt x="612" y="2"/>
                </a:lnTo>
                <a:lnTo>
                  <a:pt x="614" y="2"/>
                </a:lnTo>
                <a:lnTo>
                  <a:pt x="616" y="2"/>
                </a:lnTo>
                <a:lnTo>
                  <a:pt x="618" y="1"/>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1"/>
                </a:lnTo>
                <a:lnTo>
                  <a:pt x="660" y="2"/>
                </a:lnTo>
                <a:lnTo>
                  <a:pt x="662" y="2"/>
                </a:lnTo>
                <a:lnTo>
                  <a:pt x="664" y="2"/>
                </a:lnTo>
                <a:lnTo>
                  <a:pt x="666" y="2"/>
                </a:lnTo>
                <a:lnTo>
                  <a:pt x="668" y="3"/>
                </a:lnTo>
                <a:lnTo>
                  <a:pt x="670" y="3"/>
                </a:lnTo>
                <a:lnTo>
                  <a:pt x="672" y="4"/>
                </a:lnTo>
                <a:lnTo>
                  <a:pt x="674" y="4"/>
                </a:lnTo>
                <a:lnTo>
                  <a:pt x="676" y="5"/>
                </a:lnTo>
                <a:lnTo>
                  <a:pt x="678" y="5"/>
                </a:lnTo>
                <a:lnTo>
                  <a:pt x="680" y="6"/>
                </a:lnTo>
                <a:lnTo>
                  <a:pt x="682" y="6"/>
                </a:lnTo>
                <a:lnTo>
                  <a:pt x="684" y="7"/>
                </a:lnTo>
                <a:lnTo>
                  <a:pt x="686" y="7"/>
                </a:lnTo>
                <a:lnTo>
                  <a:pt x="688" y="8"/>
                </a:lnTo>
                <a:lnTo>
                  <a:pt x="690" y="8"/>
                </a:lnTo>
                <a:lnTo>
                  <a:pt x="692" y="9"/>
                </a:lnTo>
                <a:lnTo>
                  <a:pt x="694" y="10"/>
                </a:lnTo>
                <a:lnTo>
                  <a:pt x="696" y="10"/>
                </a:lnTo>
                <a:lnTo>
                  <a:pt x="698" y="11"/>
                </a:lnTo>
                <a:lnTo>
                  <a:pt x="700" y="12"/>
                </a:lnTo>
                <a:lnTo>
                  <a:pt x="702" y="13"/>
                </a:lnTo>
                <a:lnTo>
                  <a:pt x="704" y="13"/>
                </a:lnTo>
                <a:lnTo>
                  <a:pt x="706" y="14"/>
                </a:lnTo>
                <a:lnTo>
                  <a:pt x="708" y="15"/>
                </a:lnTo>
                <a:lnTo>
                  <a:pt x="710" y="16"/>
                </a:lnTo>
                <a:lnTo>
                  <a:pt x="712" y="17"/>
                </a:lnTo>
                <a:lnTo>
                  <a:pt x="714" y="18"/>
                </a:lnTo>
                <a:lnTo>
                  <a:pt x="716" y="19"/>
                </a:lnTo>
                <a:lnTo>
                  <a:pt x="718" y="20"/>
                </a:lnTo>
                <a:lnTo>
                  <a:pt x="720" y="20"/>
                </a:lnTo>
                <a:lnTo>
                  <a:pt x="722" y="21"/>
                </a:lnTo>
                <a:lnTo>
                  <a:pt x="724" y="22"/>
                </a:lnTo>
                <a:lnTo>
                  <a:pt x="726" y="23"/>
                </a:lnTo>
                <a:lnTo>
                  <a:pt x="728" y="24"/>
                </a:lnTo>
                <a:lnTo>
                  <a:pt x="730" y="26"/>
                </a:lnTo>
                <a:lnTo>
                  <a:pt x="732" y="27"/>
                </a:lnTo>
                <a:lnTo>
                  <a:pt x="734" y="28"/>
                </a:lnTo>
                <a:lnTo>
                  <a:pt x="736" y="29"/>
                </a:lnTo>
                <a:lnTo>
                  <a:pt x="738" y="30"/>
                </a:lnTo>
                <a:lnTo>
                  <a:pt x="740" y="31"/>
                </a:lnTo>
                <a:lnTo>
                  <a:pt x="742" y="32"/>
                </a:lnTo>
                <a:lnTo>
                  <a:pt x="744" y="33"/>
                </a:lnTo>
                <a:lnTo>
                  <a:pt x="746" y="35"/>
                </a:lnTo>
                <a:lnTo>
                  <a:pt x="748" y="36"/>
                </a:lnTo>
                <a:lnTo>
                  <a:pt x="750" y="37"/>
                </a:lnTo>
                <a:lnTo>
                  <a:pt x="752" y="38"/>
                </a:lnTo>
                <a:lnTo>
                  <a:pt x="754" y="40"/>
                </a:lnTo>
                <a:lnTo>
                  <a:pt x="756" y="41"/>
                </a:lnTo>
                <a:lnTo>
                  <a:pt x="758" y="42"/>
                </a:lnTo>
                <a:lnTo>
                  <a:pt x="760" y="43"/>
                </a:lnTo>
                <a:lnTo>
                  <a:pt x="762" y="45"/>
                </a:lnTo>
                <a:lnTo>
                  <a:pt x="764" y="46"/>
                </a:lnTo>
                <a:lnTo>
                  <a:pt x="766" y="47"/>
                </a:lnTo>
                <a:lnTo>
                  <a:pt x="768" y="49"/>
                </a:lnTo>
                <a:lnTo>
                  <a:pt x="770" y="50"/>
                </a:lnTo>
                <a:lnTo>
                  <a:pt x="772" y="51"/>
                </a:lnTo>
                <a:lnTo>
                  <a:pt x="774" y="53"/>
                </a:lnTo>
                <a:lnTo>
                  <a:pt x="776" y="54"/>
                </a:lnTo>
                <a:lnTo>
                  <a:pt x="778" y="56"/>
                </a:lnTo>
                <a:lnTo>
                  <a:pt x="780" y="57"/>
                </a:lnTo>
                <a:lnTo>
                  <a:pt x="782" y="59"/>
                </a:lnTo>
                <a:lnTo>
                  <a:pt x="784" y="60"/>
                </a:lnTo>
                <a:lnTo>
                  <a:pt x="786" y="61"/>
                </a:lnTo>
                <a:lnTo>
                  <a:pt x="788" y="63"/>
                </a:lnTo>
                <a:lnTo>
                  <a:pt x="790" y="64"/>
                </a:lnTo>
                <a:lnTo>
                  <a:pt x="792" y="66"/>
                </a:lnTo>
                <a:lnTo>
                  <a:pt x="794" y="67"/>
                </a:lnTo>
                <a:lnTo>
                  <a:pt x="796" y="69"/>
                </a:lnTo>
                <a:lnTo>
                  <a:pt x="798" y="70"/>
                </a:lnTo>
                <a:lnTo>
                  <a:pt x="800" y="72"/>
                </a:lnTo>
                <a:lnTo>
                  <a:pt x="802" y="74"/>
                </a:lnTo>
                <a:lnTo>
                  <a:pt x="804" y="75"/>
                </a:lnTo>
                <a:lnTo>
                  <a:pt x="806" y="77"/>
                </a:lnTo>
                <a:lnTo>
                  <a:pt x="808" y="78"/>
                </a:lnTo>
                <a:lnTo>
                  <a:pt x="810" y="80"/>
                </a:lnTo>
                <a:lnTo>
                  <a:pt x="812" y="81"/>
                </a:lnTo>
                <a:lnTo>
                  <a:pt x="814" y="83"/>
                </a:lnTo>
                <a:lnTo>
                  <a:pt x="816" y="84"/>
                </a:lnTo>
                <a:lnTo>
                  <a:pt x="818" y="86"/>
                </a:lnTo>
                <a:lnTo>
                  <a:pt x="820" y="88"/>
                </a:lnTo>
                <a:lnTo>
                  <a:pt x="822" y="89"/>
                </a:lnTo>
                <a:lnTo>
                  <a:pt x="824" y="91"/>
                </a:lnTo>
                <a:lnTo>
                  <a:pt x="826" y="92"/>
                </a:lnTo>
                <a:lnTo>
                  <a:pt x="828" y="94"/>
                </a:lnTo>
                <a:lnTo>
                  <a:pt x="830" y="96"/>
                </a:lnTo>
                <a:lnTo>
                  <a:pt x="832" y="97"/>
                </a:lnTo>
                <a:lnTo>
                  <a:pt x="834" y="99"/>
                </a:lnTo>
                <a:lnTo>
                  <a:pt x="836" y="101"/>
                </a:lnTo>
                <a:lnTo>
                  <a:pt x="838" y="102"/>
                </a:lnTo>
                <a:lnTo>
                  <a:pt x="840" y="104"/>
                </a:lnTo>
                <a:lnTo>
                  <a:pt x="842" y="105"/>
                </a:lnTo>
                <a:lnTo>
                  <a:pt x="844" y="107"/>
                </a:lnTo>
                <a:lnTo>
                  <a:pt x="846" y="109"/>
                </a:lnTo>
                <a:lnTo>
                  <a:pt x="848" y="110"/>
                </a:lnTo>
                <a:lnTo>
                  <a:pt x="850" y="112"/>
                </a:lnTo>
                <a:lnTo>
                  <a:pt x="852" y="114"/>
                </a:lnTo>
                <a:lnTo>
                  <a:pt x="854" y="115"/>
                </a:lnTo>
                <a:lnTo>
                  <a:pt x="856" y="117"/>
                </a:lnTo>
                <a:lnTo>
                  <a:pt x="858" y="118"/>
                </a:lnTo>
                <a:lnTo>
                  <a:pt x="860" y="120"/>
                </a:lnTo>
                <a:lnTo>
                  <a:pt x="862" y="122"/>
                </a:lnTo>
                <a:lnTo>
                  <a:pt x="864" y="123"/>
                </a:lnTo>
                <a:lnTo>
                  <a:pt x="866" y="125"/>
                </a:lnTo>
                <a:lnTo>
                  <a:pt x="868" y="127"/>
                </a:lnTo>
                <a:lnTo>
                  <a:pt x="870" y="128"/>
                </a:lnTo>
                <a:lnTo>
                  <a:pt x="872" y="130"/>
                </a:lnTo>
                <a:lnTo>
                  <a:pt x="874" y="131"/>
                </a:lnTo>
                <a:lnTo>
                  <a:pt x="876" y="133"/>
                </a:lnTo>
                <a:lnTo>
                  <a:pt x="878" y="135"/>
                </a:lnTo>
                <a:lnTo>
                  <a:pt x="880" y="136"/>
                </a:lnTo>
                <a:lnTo>
                  <a:pt x="882" y="138"/>
                </a:lnTo>
                <a:lnTo>
                  <a:pt x="884" y="139"/>
                </a:lnTo>
                <a:lnTo>
                  <a:pt x="886" y="141"/>
                </a:lnTo>
                <a:lnTo>
                  <a:pt x="888" y="143"/>
                </a:lnTo>
                <a:lnTo>
                  <a:pt x="890" y="144"/>
                </a:lnTo>
                <a:lnTo>
                  <a:pt x="892" y="146"/>
                </a:lnTo>
                <a:lnTo>
                  <a:pt x="894" y="147"/>
                </a:lnTo>
                <a:lnTo>
                  <a:pt x="896" y="149"/>
                </a:lnTo>
                <a:lnTo>
                  <a:pt x="898" y="150"/>
                </a:lnTo>
                <a:lnTo>
                  <a:pt x="900" y="152"/>
                </a:lnTo>
                <a:lnTo>
                  <a:pt x="902" y="154"/>
                </a:lnTo>
                <a:lnTo>
                  <a:pt x="904" y="155"/>
                </a:lnTo>
                <a:lnTo>
                  <a:pt x="906" y="157"/>
                </a:lnTo>
                <a:lnTo>
                  <a:pt x="908" y="158"/>
                </a:lnTo>
                <a:lnTo>
                  <a:pt x="910" y="160"/>
                </a:lnTo>
                <a:lnTo>
                  <a:pt x="912" y="161"/>
                </a:lnTo>
                <a:lnTo>
                  <a:pt x="914" y="163"/>
                </a:lnTo>
                <a:lnTo>
                  <a:pt x="916" y="164"/>
                </a:lnTo>
                <a:lnTo>
                  <a:pt x="918" y="166"/>
                </a:lnTo>
                <a:lnTo>
                  <a:pt x="920" y="167"/>
                </a:lnTo>
                <a:lnTo>
                  <a:pt x="922" y="169"/>
                </a:lnTo>
                <a:lnTo>
                  <a:pt x="924" y="170"/>
                </a:lnTo>
                <a:lnTo>
                  <a:pt x="926" y="172"/>
                </a:lnTo>
                <a:lnTo>
                  <a:pt x="928" y="173"/>
                </a:lnTo>
                <a:lnTo>
                  <a:pt x="930" y="174"/>
                </a:lnTo>
                <a:lnTo>
                  <a:pt x="932" y="176"/>
                </a:lnTo>
                <a:lnTo>
                  <a:pt x="934" y="177"/>
                </a:lnTo>
                <a:lnTo>
                  <a:pt x="936" y="179"/>
                </a:lnTo>
                <a:lnTo>
                  <a:pt x="938" y="180"/>
                </a:lnTo>
                <a:lnTo>
                  <a:pt x="940" y="181"/>
                </a:lnTo>
                <a:lnTo>
                  <a:pt x="942" y="183"/>
                </a:lnTo>
                <a:lnTo>
                  <a:pt x="944" y="184"/>
                </a:lnTo>
                <a:lnTo>
                  <a:pt x="946" y="186"/>
                </a:lnTo>
                <a:lnTo>
                  <a:pt x="948" y="187"/>
                </a:lnTo>
                <a:lnTo>
                  <a:pt x="950" y="188"/>
                </a:lnTo>
                <a:lnTo>
                  <a:pt x="952" y="190"/>
                </a:lnTo>
                <a:lnTo>
                  <a:pt x="954" y="191"/>
                </a:lnTo>
                <a:lnTo>
                  <a:pt x="956" y="192"/>
                </a:lnTo>
                <a:lnTo>
                  <a:pt x="958" y="194"/>
                </a:lnTo>
                <a:lnTo>
                  <a:pt x="960" y="195"/>
                </a:lnTo>
                <a:lnTo>
                  <a:pt x="962" y="196"/>
                </a:lnTo>
                <a:lnTo>
                  <a:pt x="964" y="197"/>
                </a:lnTo>
                <a:lnTo>
                  <a:pt x="966" y="199"/>
                </a:lnTo>
                <a:lnTo>
                  <a:pt x="968" y="200"/>
                </a:lnTo>
                <a:lnTo>
                  <a:pt x="970" y="201"/>
                </a:lnTo>
                <a:lnTo>
                  <a:pt x="972" y="203"/>
                </a:lnTo>
                <a:lnTo>
                  <a:pt x="974" y="204"/>
                </a:lnTo>
                <a:lnTo>
                  <a:pt x="976" y="205"/>
                </a:lnTo>
                <a:lnTo>
                  <a:pt x="978" y="206"/>
                </a:lnTo>
                <a:lnTo>
                  <a:pt x="980" y="207"/>
                </a:lnTo>
                <a:lnTo>
                  <a:pt x="982" y="209"/>
                </a:lnTo>
                <a:lnTo>
                  <a:pt x="984" y="210"/>
                </a:lnTo>
                <a:lnTo>
                  <a:pt x="986" y="211"/>
                </a:lnTo>
                <a:lnTo>
                  <a:pt x="988" y="212"/>
                </a:lnTo>
                <a:lnTo>
                  <a:pt x="990" y="213"/>
                </a:lnTo>
                <a:lnTo>
                  <a:pt x="992" y="214"/>
                </a:lnTo>
                <a:lnTo>
                  <a:pt x="994" y="215"/>
                </a:lnTo>
                <a:lnTo>
                  <a:pt x="996" y="216"/>
                </a:lnTo>
                <a:lnTo>
                  <a:pt x="998" y="218"/>
                </a:lnTo>
                <a:lnTo>
                  <a:pt x="1000" y="219"/>
                </a:lnTo>
                <a:lnTo>
                  <a:pt x="1002" y="220"/>
                </a:lnTo>
                <a:lnTo>
                  <a:pt x="1004" y="221"/>
                </a:lnTo>
                <a:lnTo>
                  <a:pt x="1006" y="222"/>
                </a:lnTo>
                <a:lnTo>
                  <a:pt x="1008" y="223"/>
                </a:lnTo>
                <a:lnTo>
                  <a:pt x="1010" y="224"/>
                </a:lnTo>
                <a:lnTo>
                  <a:pt x="1012" y="225"/>
                </a:lnTo>
                <a:lnTo>
                  <a:pt x="1014" y="226"/>
                </a:lnTo>
                <a:lnTo>
                  <a:pt x="1016" y="227"/>
                </a:lnTo>
                <a:lnTo>
                  <a:pt x="1018" y="228"/>
                </a:lnTo>
                <a:lnTo>
                  <a:pt x="1020" y="229"/>
                </a:lnTo>
                <a:lnTo>
                  <a:pt x="1022" y="230"/>
                </a:lnTo>
                <a:lnTo>
                  <a:pt x="1024" y="231"/>
                </a:lnTo>
                <a:lnTo>
                  <a:pt x="1026" y="232"/>
                </a:lnTo>
                <a:lnTo>
                  <a:pt x="1028" y="233"/>
                </a:lnTo>
                <a:lnTo>
                  <a:pt x="1030" y="233"/>
                </a:lnTo>
                <a:lnTo>
                  <a:pt x="1032" y="234"/>
                </a:lnTo>
                <a:lnTo>
                  <a:pt x="1034" y="235"/>
                </a:lnTo>
                <a:lnTo>
                  <a:pt x="1036" y="236"/>
                </a:lnTo>
                <a:lnTo>
                  <a:pt x="1038" y="237"/>
                </a:lnTo>
                <a:lnTo>
                  <a:pt x="1040" y="238"/>
                </a:lnTo>
                <a:lnTo>
                  <a:pt x="1042" y="239"/>
                </a:lnTo>
                <a:lnTo>
                  <a:pt x="1044" y="240"/>
                </a:lnTo>
                <a:lnTo>
                  <a:pt x="1046" y="240"/>
                </a:lnTo>
                <a:lnTo>
                  <a:pt x="1048" y="241"/>
                </a:lnTo>
                <a:lnTo>
                  <a:pt x="1050" y="242"/>
                </a:lnTo>
                <a:lnTo>
                  <a:pt x="1052" y="243"/>
                </a:lnTo>
                <a:lnTo>
                  <a:pt x="1054" y="244"/>
                </a:lnTo>
                <a:lnTo>
                  <a:pt x="1056" y="244"/>
                </a:lnTo>
                <a:lnTo>
                  <a:pt x="1058" y="245"/>
                </a:lnTo>
                <a:lnTo>
                  <a:pt x="1060" y="246"/>
                </a:lnTo>
                <a:lnTo>
                  <a:pt x="1062" y="247"/>
                </a:lnTo>
                <a:lnTo>
                  <a:pt x="1064" y="247"/>
                </a:lnTo>
                <a:lnTo>
                  <a:pt x="1066" y="248"/>
                </a:lnTo>
                <a:lnTo>
                  <a:pt x="1068" y="249"/>
                </a:lnTo>
                <a:lnTo>
                  <a:pt x="1070" y="249"/>
                </a:lnTo>
                <a:lnTo>
                  <a:pt x="1072" y="250"/>
                </a:lnTo>
                <a:lnTo>
                  <a:pt x="1074" y="251"/>
                </a:lnTo>
                <a:lnTo>
                  <a:pt x="1076" y="251"/>
                </a:lnTo>
                <a:lnTo>
                  <a:pt x="1078" y="252"/>
                </a:lnTo>
                <a:lnTo>
                  <a:pt x="1080" y="253"/>
                </a:lnTo>
                <a:lnTo>
                  <a:pt x="1082" y="253"/>
                </a:lnTo>
                <a:lnTo>
                  <a:pt x="1084" y="254"/>
                </a:lnTo>
                <a:lnTo>
                  <a:pt x="1086" y="255"/>
                </a:lnTo>
                <a:lnTo>
                  <a:pt x="1088" y="255"/>
                </a:lnTo>
                <a:lnTo>
                  <a:pt x="1090" y="256"/>
                </a:lnTo>
                <a:lnTo>
                  <a:pt x="1092" y="256"/>
                </a:lnTo>
                <a:lnTo>
                  <a:pt x="1094" y="257"/>
                </a:lnTo>
                <a:lnTo>
                  <a:pt x="1096" y="258"/>
                </a:lnTo>
                <a:lnTo>
                  <a:pt x="1098" y="258"/>
                </a:lnTo>
                <a:lnTo>
                  <a:pt x="1100" y="259"/>
                </a:lnTo>
                <a:lnTo>
                  <a:pt x="1102" y="259"/>
                </a:lnTo>
                <a:lnTo>
                  <a:pt x="1104" y="260"/>
                </a:lnTo>
                <a:lnTo>
                  <a:pt x="1106" y="260"/>
                </a:lnTo>
                <a:lnTo>
                  <a:pt x="1108" y="261"/>
                </a:lnTo>
                <a:lnTo>
                  <a:pt x="1110" y="261"/>
                </a:lnTo>
                <a:lnTo>
                  <a:pt x="1112" y="262"/>
                </a:lnTo>
                <a:lnTo>
                  <a:pt x="1114" y="262"/>
                </a:lnTo>
                <a:lnTo>
                  <a:pt x="1116" y="263"/>
                </a:lnTo>
                <a:lnTo>
                  <a:pt x="1118" y="263"/>
                </a:lnTo>
                <a:lnTo>
                  <a:pt x="1120" y="264"/>
                </a:lnTo>
                <a:lnTo>
                  <a:pt x="1122" y="264"/>
                </a:lnTo>
                <a:lnTo>
                  <a:pt x="1124" y="265"/>
                </a:lnTo>
                <a:lnTo>
                  <a:pt x="1126" y="265"/>
                </a:lnTo>
                <a:lnTo>
                  <a:pt x="1128" y="266"/>
                </a:lnTo>
                <a:lnTo>
                  <a:pt x="1130" y="266"/>
                </a:lnTo>
                <a:lnTo>
                  <a:pt x="1132" y="267"/>
                </a:lnTo>
                <a:lnTo>
                  <a:pt x="1134" y="267"/>
                </a:lnTo>
                <a:lnTo>
                  <a:pt x="1136" y="267"/>
                </a:lnTo>
                <a:lnTo>
                  <a:pt x="1138" y="268"/>
                </a:lnTo>
                <a:lnTo>
                  <a:pt x="1140" y="268"/>
                </a:lnTo>
                <a:lnTo>
                  <a:pt x="1142" y="269"/>
                </a:lnTo>
                <a:lnTo>
                  <a:pt x="1144" y="269"/>
                </a:lnTo>
                <a:lnTo>
                  <a:pt x="1146" y="269"/>
                </a:lnTo>
                <a:lnTo>
                  <a:pt x="1148" y="270"/>
                </a:lnTo>
                <a:lnTo>
                  <a:pt x="1150" y="270"/>
                </a:lnTo>
                <a:lnTo>
                  <a:pt x="1152" y="270"/>
                </a:lnTo>
                <a:lnTo>
                  <a:pt x="1154" y="271"/>
                </a:lnTo>
                <a:lnTo>
                  <a:pt x="1156" y="271"/>
                </a:lnTo>
                <a:lnTo>
                  <a:pt x="1158" y="271"/>
                </a:lnTo>
                <a:lnTo>
                  <a:pt x="1160" y="272"/>
                </a:lnTo>
                <a:lnTo>
                  <a:pt x="1162" y="272"/>
                </a:lnTo>
                <a:lnTo>
                  <a:pt x="1164" y="272"/>
                </a:lnTo>
                <a:lnTo>
                  <a:pt x="1166" y="273"/>
                </a:lnTo>
                <a:lnTo>
                  <a:pt x="1168" y="273"/>
                </a:lnTo>
                <a:lnTo>
                  <a:pt x="1170" y="273"/>
                </a:lnTo>
                <a:lnTo>
                  <a:pt x="1172" y="274"/>
                </a:lnTo>
                <a:lnTo>
                  <a:pt x="1174" y="274"/>
                </a:lnTo>
                <a:lnTo>
                  <a:pt x="1176" y="274"/>
                </a:lnTo>
                <a:lnTo>
                  <a:pt x="1178" y="274"/>
                </a:lnTo>
                <a:lnTo>
                  <a:pt x="1180" y="275"/>
                </a:lnTo>
                <a:lnTo>
                  <a:pt x="1182" y="275"/>
                </a:lnTo>
                <a:lnTo>
                  <a:pt x="1184" y="275"/>
                </a:lnTo>
                <a:lnTo>
                  <a:pt x="1186" y="275"/>
                </a:lnTo>
                <a:lnTo>
                  <a:pt x="1188" y="276"/>
                </a:lnTo>
                <a:lnTo>
                  <a:pt x="1190" y="276"/>
                </a:lnTo>
                <a:lnTo>
                  <a:pt x="1192" y="276"/>
                </a:lnTo>
                <a:lnTo>
                  <a:pt x="1194" y="276"/>
                </a:lnTo>
                <a:lnTo>
                  <a:pt x="1196" y="277"/>
                </a:lnTo>
                <a:lnTo>
                  <a:pt x="1198" y="277"/>
                </a:lnTo>
                <a:lnTo>
                  <a:pt x="1200" y="277"/>
                </a:lnTo>
                <a:lnTo>
                  <a:pt x="1202" y="277"/>
                </a:lnTo>
                <a:lnTo>
                  <a:pt x="1204" y="277"/>
                </a:lnTo>
                <a:lnTo>
                  <a:pt x="1206" y="278"/>
                </a:lnTo>
                <a:lnTo>
                  <a:pt x="1208" y="278"/>
                </a:lnTo>
                <a:lnTo>
                  <a:pt x="1210" y="278"/>
                </a:lnTo>
                <a:lnTo>
                  <a:pt x="1212" y="278"/>
                </a:lnTo>
                <a:lnTo>
                  <a:pt x="1214" y="278"/>
                </a:lnTo>
                <a:lnTo>
                  <a:pt x="1216" y="279"/>
                </a:lnTo>
                <a:lnTo>
                  <a:pt x="1218" y="279"/>
                </a:lnTo>
                <a:lnTo>
                  <a:pt x="1220" y="279"/>
                </a:lnTo>
                <a:lnTo>
                  <a:pt x="1222" y="279"/>
                </a:lnTo>
                <a:lnTo>
                  <a:pt x="1224" y="279"/>
                </a:lnTo>
                <a:lnTo>
                  <a:pt x="1226" y="279"/>
                </a:lnTo>
                <a:lnTo>
                  <a:pt x="1228" y="280"/>
                </a:lnTo>
                <a:lnTo>
                  <a:pt x="1230" y="280"/>
                </a:lnTo>
                <a:lnTo>
                  <a:pt x="1232" y="280"/>
                </a:lnTo>
                <a:lnTo>
                  <a:pt x="1234" y="280"/>
                </a:lnTo>
                <a:lnTo>
                  <a:pt x="1236" y="280"/>
                </a:lnTo>
                <a:lnTo>
                  <a:pt x="1238" y="280"/>
                </a:lnTo>
                <a:lnTo>
                  <a:pt x="1240" y="281"/>
                </a:lnTo>
                <a:lnTo>
                  <a:pt x="1242" y="281"/>
                </a:lnTo>
                <a:lnTo>
                  <a:pt x="1244" y="281"/>
                </a:lnTo>
                <a:lnTo>
                  <a:pt x="1246" y="281"/>
                </a:lnTo>
                <a:lnTo>
                  <a:pt x="1248" y="281"/>
                </a:lnTo>
                <a:lnTo>
                  <a:pt x="1250" y="281"/>
                </a:lnTo>
                <a:lnTo>
                  <a:pt x="1252" y="281"/>
                </a:lnTo>
                <a:lnTo>
                  <a:pt x="1254" y="281"/>
                </a:lnTo>
                <a:lnTo>
                  <a:pt x="1256" y="282"/>
                </a:lnTo>
                <a:lnTo>
                  <a:pt x="1258" y="282"/>
                </a:lnTo>
                <a:lnTo>
                  <a:pt x="1260" y="282"/>
                </a:lnTo>
                <a:lnTo>
                  <a:pt x="1262" y="282"/>
                </a:lnTo>
                <a:lnTo>
                  <a:pt x="1264" y="282"/>
                </a:lnTo>
                <a:lnTo>
                  <a:pt x="1266" y="282"/>
                </a:lnTo>
                <a:lnTo>
                  <a:pt x="1268" y="282"/>
                </a:lnTo>
                <a:lnTo>
                  <a:pt x="1270" y="282"/>
                </a:lnTo>
                <a:lnTo>
                  <a:pt x="1272" y="282"/>
                </a:lnTo>
                <a:lnTo>
                  <a:pt x="1274" y="282"/>
                </a:lnTo>
                <a:lnTo>
                  <a:pt x="1276" y="283"/>
                </a:lnTo>
                <a:lnTo>
                  <a:pt x="1277" y="28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6">
            <a:extLst>
              <a:ext uri="{FF2B5EF4-FFF2-40B4-BE49-F238E27FC236}">
                <a16:creationId xmlns:a16="http://schemas.microsoft.com/office/drawing/2014/main" id="{9200A7D3-7A3E-4457-BA9F-65F53763DE04}"/>
              </a:ext>
            </a:extLst>
          </p:cNvPr>
          <p:cNvSpPr/>
          <p:nvPr/>
        </p:nvSpPr>
        <p:spPr>
          <a:xfrm>
            <a:off x="3778250" y="1392238"/>
            <a:ext cx="134938" cy="111601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Rectangle 7">
            <a:extLst>
              <a:ext uri="{FF2B5EF4-FFF2-40B4-BE49-F238E27FC236}">
                <a16:creationId xmlns:a16="http://schemas.microsoft.com/office/drawing/2014/main" id="{DCC66D1B-D9C1-43DB-AB4B-CB7F6E669C23}"/>
              </a:ext>
            </a:extLst>
          </p:cNvPr>
          <p:cNvSpPr/>
          <p:nvPr/>
        </p:nvSpPr>
        <p:spPr>
          <a:xfrm>
            <a:off x="3908425" y="1416050"/>
            <a:ext cx="138113" cy="10922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Rectangle 8">
            <a:extLst>
              <a:ext uri="{FF2B5EF4-FFF2-40B4-BE49-F238E27FC236}">
                <a16:creationId xmlns:a16="http://schemas.microsoft.com/office/drawing/2014/main" id="{3666A092-EBEF-432B-844D-3F238653936E}"/>
              </a:ext>
            </a:extLst>
          </p:cNvPr>
          <p:cNvSpPr/>
          <p:nvPr/>
        </p:nvSpPr>
        <p:spPr>
          <a:xfrm>
            <a:off x="4056063" y="1473200"/>
            <a:ext cx="136525" cy="103505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Rectangle 9">
            <a:extLst>
              <a:ext uri="{FF2B5EF4-FFF2-40B4-BE49-F238E27FC236}">
                <a16:creationId xmlns:a16="http://schemas.microsoft.com/office/drawing/2014/main" id="{1EA49814-9100-40E2-A039-2394FB390FEE}"/>
              </a:ext>
            </a:extLst>
          </p:cNvPr>
          <p:cNvSpPr/>
          <p:nvPr/>
        </p:nvSpPr>
        <p:spPr>
          <a:xfrm>
            <a:off x="4194175" y="1555750"/>
            <a:ext cx="134938" cy="9525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10">
            <a:extLst>
              <a:ext uri="{FF2B5EF4-FFF2-40B4-BE49-F238E27FC236}">
                <a16:creationId xmlns:a16="http://schemas.microsoft.com/office/drawing/2014/main" id="{20DA7EB4-5408-4714-8F80-906883B22336}"/>
              </a:ext>
            </a:extLst>
          </p:cNvPr>
          <p:cNvSpPr/>
          <p:nvPr/>
        </p:nvSpPr>
        <p:spPr>
          <a:xfrm>
            <a:off x="4333875" y="1665288"/>
            <a:ext cx="138113" cy="84296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Rectangle 11">
            <a:extLst>
              <a:ext uri="{FF2B5EF4-FFF2-40B4-BE49-F238E27FC236}">
                <a16:creationId xmlns:a16="http://schemas.microsoft.com/office/drawing/2014/main" id="{42DAC54E-CECB-4997-A5F0-DDE997F0685E}"/>
              </a:ext>
            </a:extLst>
          </p:cNvPr>
          <p:cNvSpPr/>
          <p:nvPr/>
        </p:nvSpPr>
        <p:spPr>
          <a:xfrm>
            <a:off x="4473575" y="1801813"/>
            <a:ext cx="134938" cy="7064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 name="Rectangle 12">
            <a:extLst>
              <a:ext uri="{FF2B5EF4-FFF2-40B4-BE49-F238E27FC236}">
                <a16:creationId xmlns:a16="http://schemas.microsoft.com/office/drawing/2014/main" id="{F48C6606-9186-49D8-85AB-A5BE60A01186}"/>
              </a:ext>
            </a:extLst>
          </p:cNvPr>
          <p:cNvSpPr/>
          <p:nvPr/>
        </p:nvSpPr>
        <p:spPr>
          <a:xfrm>
            <a:off x="4611688" y="1930400"/>
            <a:ext cx="139700" cy="57785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Rectangle 13">
            <a:extLst>
              <a:ext uri="{FF2B5EF4-FFF2-40B4-BE49-F238E27FC236}">
                <a16:creationId xmlns:a16="http://schemas.microsoft.com/office/drawing/2014/main" id="{F4B46ACB-E0E4-413A-ACF2-B1DC54BCF806}"/>
              </a:ext>
            </a:extLst>
          </p:cNvPr>
          <p:cNvSpPr/>
          <p:nvPr/>
        </p:nvSpPr>
        <p:spPr>
          <a:xfrm>
            <a:off x="4751388" y="2060575"/>
            <a:ext cx="136525" cy="447675"/>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 name="Rectangle 14">
            <a:extLst>
              <a:ext uri="{FF2B5EF4-FFF2-40B4-BE49-F238E27FC236}">
                <a16:creationId xmlns:a16="http://schemas.microsoft.com/office/drawing/2014/main" id="{45DCB0B9-E1F1-4981-A3E5-AE872892B0C8}"/>
              </a:ext>
            </a:extLst>
          </p:cNvPr>
          <p:cNvSpPr/>
          <p:nvPr/>
        </p:nvSpPr>
        <p:spPr>
          <a:xfrm>
            <a:off x="4889500" y="2163763"/>
            <a:ext cx="134938" cy="34448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 name="Rectangle 15">
            <a:extLst>
              <a:ext uri="{FF2B5EF4-FFF2-40B4-BE49-F238E27FC236}">
                <a16:creationId xmlns:a16="http://schemas.microsoft.com/office/drawing/2014/main" id="{D3E9F331-A676-44CC-AEA8-839704C21321}"/>
              </a:ext>
            </a:extLst>
          </p:cNvPr>
          <p:cNvSpPr/>
          <p:nvPr/>
        </p:nvSpPr>
        <p:spPr>
          <a:xfrm>
            <a:off x="5029200" y="2271713"/>
            <a:ext cx="138113" cy="2365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 name="Rectangle 16">
            <a:extLst>
              <a:ext uri="{FF2B5EF4-FFF2-40B4-BE49-F238E27FC236}">
                <a16:creationId xmlns:a16="http://schemas.microsoft.com/office/drawing/2014/main" id="{4313A6EE-84C5-455F-B78F-533ACA3F402E}"/>
              </a:ext>
            </a:extLst>
          </p:cNvPr>
          <p:cNvSpPr/>
          <p:nvPr/>
        </p:nvSpPr>
        <p:spPr>
          <a:xfrm>
            <a:off x="5183188" y="2333625"/>
            <a:ext cx="142875" cy="174625"/>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Rectangle 17">
            <a:extLst>
              <a:ext uri="{FF2B5EF4-FFF2-40B4-BE49-F238E27FC236}">
                <a16:creationId xmlns:a16="http://schemas.microsoft.com/office/drawing/2014/main" id="{55F5EF04-0931-4112-997E-D867712F9B77}"/>
              </a:ext>
            </a:extLst>
          </p:cNvPr>
          <p:cNvSpPr/>
          <p:nvPr/>
        </p:nvSpPr>
        <p:spPr>
          <a:xfrm>
            <a:off x="3632200" y="1419225"/>
            <a:ext cx="141288" cy="1089025"/>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Rectangle 18">
            <a:extLst>
              <a:ext uri="{FF2B5EF4-FFF2-40B4-BE49-F238E27FC236}">
                <a16:creationId xmlns:a16="http://schemas.microsoft.com/office/drawing/2014/main" id="{FF7279AD-CBD9-4E5F-843A-5E91F110B03B}"/>
              </a:ext>
            </a:extLst>
          </p:cNvPr>
          <p:cNvSpPr/>
          <p:nvPr/>
        </p:nvSpPr>
        <p:spPr>
          <a:xfrm>
            <a:off x="3489325" y="1466850"/>
            <a:ext cx="141288" cy="10414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Rectangle 19">
            <a:extLst>
              <a:ext uri="{FF2B5EF4-FFF2-40B4-BE49-F238E27FC236}">
                <a16:creationId xmlns:a16="http://schemas.microsoft.com/office/drawing/2014/main" id="{06B8F109-5717-46AF-9454-5D5DB9661754}"/>
              </a:ext>
            </a:extLst>
          </p:cNvPr>
          <p:cNvSpPr/>
          <p:nvPr/>
        </p:nvSpPr>
        <p:spPr>
          <a:xfrm>
            <a:off x="3338513" y="1570038"/>
            <a:ext cx="147637" cy="93821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Rectangle 20">
            <a:extLst>
              <a:ext uri="{FF2B5EF4-FFF2-40B4-BE49-F238E27FC236}">
                <a16:creationId xmlns:a16="http://schemas.microsoft.com/office/drawing/2014/main" id="{45AF8BF5-C79F-4193-9234-E7816AE60DE0}"/>
              </a:ext>
            </a:extLst>
          </p:cNvPr>
          <p:cNvSpPr/>
          <p:nvPr/>
        </p:nvSpPr>
        <p:spPr>
          <a:xfrm>
            <a:off x="3201988" y="1671638"/>
            <a:ext cx="141287" cy="83661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Rectangle 21">
            <a:extLst>
              <a:ext uri="{FF2B5EF4-FFF2-40B4-BE49-F238E27FC236}">
                <a16:creationId xmlns:a16="http://schemas.microsoft.com/office/drawing/2014/main" id="{D78E2F39-6571-4590-A2A2-474246E2225D}"/>
              </a:ext>
            </a:extLst>
          </p:cNvPr>
          <p:cNvSpPr/>
          <p:nvPr/>
        </p:nvSpPr>
        <p:spPr>
          <a:xfrm>
            <a:off x="3059113" y="1835150"/>
            <a:ext cx="141287" cy="6731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Rectangle 22">
            <a:extLst>
              <a:ext uri="{FF2B5EF4-FFF2-40B4-BE49-F238E27FC236}">
                <a16:creationId xmlns:a16="http://schemas.microsoft.com/office/drawing/2014/main" id="{6E909B7D-0C25-403A-A549-B3C373B2B7B7}"/>
              </a:ext>
            </a:extLst>
          </p:cNvPr>
          <p:cNvSpPr/>
          <p:nvPr/>
        </p:nvSpPr>
        <p:spPr>
          <a:xfrm>
            <a:off x="2909888" y="1979613"/>
            <a:ext cx="153987" cy="5286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 name="Rectangle 23">
            <a:extLst>
              <a:ext uri="{FF2B5EF4-FFF2-40B4-BE49-F238E27FC236}">
                <a16:creationId xmlns:a16="http://schemas.microsoft.com/office/drawing/2014/main" id="{0F255F71-9696-4B2F-9E62-79042FBA2740}"/>
              </a:ext>
            </a:extLst>
          </p:cNvPr>
          <p:cNvSpPr/>
          <p:nvPr/>
        </p:nvSpPr>
        <p:spPr>
          <a:xfrm>
            <a:off x="2773363" y="2095500"/>
            <a:ext cx="139700" cy="41275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 name="Rectangle 24">
            <a:extLst>
              <a:ext uri="{FF2B5EF4-FFF2-40B4-BE49-F238E27FC236}">
                <a16:creationId xmlns:a16="http://schemas.microsoft.com/office/drawing/2014/main" id="{7B84CB57-5F04-40DA-B1E4-5279D507E999}"/>
              </a:ext>
            </a:extLst>
          </p:cNvPr>
          <p:cNvSpPr/>
          <p:nvPr/>
        </p:nvSpPr>
        <p:spPr>
          <a:xfrm>
            <a:off x="2628900" y="2190750"/>
            <a:ext cx="141288" cy="3175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 name="Rectangle 25">
            <a:extLst>
              <a:ext uri="{FF2B5EF4-FFF2-40B4-BE49-F238E27FC236}">
                <a16:creationId xmlns:a16="http://schemas.microsoft.com/office/drawing/2014/main" id="{4C4CED53-3F1D-44B5-982C-465BE7821922}"/>
              </a:ext>
            </a:extLst>
          </p:cNvPr>
          <p:cNvSpPr/>
          <p:nvPr/>
        </p:nvSpPr>
        <p:spPr>
          <a:xfrm>
            <a:off x="2479675" y="2306638"/>
            <a:ext cx="146050" cy="20161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 name="Rectangle 26">
            <a:extLst>
              <a:ext uri="{FF2B5EF4-FFF2-40B4-BE49-F238E27FC236}">
                <a16:creationId xmlns:a16="http://schemas.microsoft.com/office/drawing/2014/main" id="{38D301DC-F5BE-445C-A9C2-C0090323E2C7}"/>
              </a:ext>
            </a:extLst>
          </p:cNvPr>
          <p:cNvSpPr/>
          <p:nvPr/>
        </p:nvSpPr>
        <p:spPr>
          <a:xfrm>
            <a:off x="2328863" y="2368550"/>
            <a:ext cx="153987" cy="1397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9483" name="Object 104">
            <a:extLst>
              <a:ext uri="{FF2B5EF4-FFF2-40B4-BE49-F238E27FC236}">
                <a16:creationId xmlns:a16="http://schemas.microsoft.com/office/drawing/2014/main" id="{6062B20F-FEE2-4EEA-B8A3-591E514AB4D2}"/>
              </a:ext>
            </a:extLst>
          </p:cNvPr>
          <p:cNvGraphicFramePr>
            <a:graphicFrameLocks noChangeAspect="1"/>
          </p:cNvGraphicFramePr>
          <p:nvPr>
            <p:extLst>
              <p:ext uri="{D42A27DB-BD31-4B8C-83A1-F6EECF244321}">
                <p14:modId xmlns:p14="http://schemas.microsoft.com/office/powerpoint/2010/main" val="3866959824"/>
              </p:ext>
            </p:extLst>
          </p:nvPr>
        </p:nvGraphicFramePr>
        <p:xfrm>
          <a:off x="3587068" y="2557641"/>
          <a:ext cx="373062" cy="473075"/>
        </p:xfrm>
        <a:graphic>
          <a:graphicData uri="http://schemas.openxmlformats.org/presentationml/2006/ole">
            <mc:AlternateContent xmlns:mc="http://schemas.openxmlformats.org/markup-compatibility/2006">
              <mc:Choice xmlns:v="urn:schemas-microsoft-com:vml" Requires="v">
                <p:oleObj name="Equation" r:id="rId4" imgW="190440" imgH="241200" progId="Equation.DSMT4">
                  <p:embed/>
                </p:oleObj>
              </mc:Choice>
              <mc:Fallback>
                <p:oleObj name="Equation" r:id="rId4" imgW="190440" imgH="241200" progId="Equation.DSMT4">
                  <p:embed/>
                  <p:pic>
                    <p:nvPicPr>
                      <p:cNvPr id="19483" name="Object 104">
                        <a:extLst>
                          <a:ext uri="{FF2B5EF4-FFF2-40B4-BE49-F238E27FC236}">
                            <a16:creationId xmlns:a16="http://schemas.microsoft.com/office/drawing/2014/main" id="{6062B20F-FEE2-4EEA-B8A3-591E514AB4D2}"/>
                          </a:ext>
                        </a:extLst>
                      </p:cNvPr>
                      <p:cNvPicPr>
                        <a:picLocks noChangeAspect="1" noChangeArrowheads="1"/>
                      </p:cNvPicPr>
                      <p:nvPr/>
                    </p:nvPicPr>
                    <p:blipFill>
                      <a:blip r:embed="rId5"/>
                      <a:srcRect/>
                      <a:stretch>
                        <a:fillRect/>
                      </a:stretch>
                    </p:blipFill>
                    <p:spPr bwMode="auto">
                      <a:xfrm>
                        <a:off x="3587068" y="2557641"/>
                        <a:ext cx="373062"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
            <a:extLst>
              <a:ext uri="{FF2B5EF4-FFF2-40B4-BE49-F238E27FC236}">
                <a16:creationId xmlns:a16="http://schemas.microsoft.com/office/drawing/2014/main" id="{4D660121-F8CC-445C-AC3B-7BB05B98B77A}"/>
              </a:ext>
            </a:extLst>
          </p:cNvPr>
          <p:cNvGraphicFramePr>
            <a:graphicFrameLocks noChangeAspect="1"/>
          </p:cNvGraphicFramePr>
          <p:nvPr/>
        </p:nvGraphicFramePr>
        <p:xfrm>
          <a:off x="2544763" y="3257550"/>
          <a:ext cx="541337" cy="490538"/>
        </p:xfrm>
        <a:graphic>
          <a:graphicData uri="http://schemas.openxmlformats.org/presentationml/2006/ole">
            <mc:AlternateContent xmlns:mc="http://schemas.openxmlformats.org/markup-compatibility/2006">
              <mc:Choice xmlns:v="urn:schemas-microsoft-com:vml" Requires="v">
                <p:oleObj name="Equation" r:id="rId6" imgW="508000" imgH="457200" progId="Equation.DSMT4">
                  <p:embed/>
                </p:oleObj>
              </mc:Choice>
              <mc:Fallback>
                <p:oleObj name="Equation" r:id="rId6" imgW="508000" imgH="457200" progId="Equation.DSMT4">
                  <p:embed/>
                  <p:pic>
                    <p:nvPicPr>
                      <p:cNvPr id="31" name="Object 3">
                        <a:extLst>
                          <a:ext uri="{FF2B5EF4-FFF2-40B4-BE49-F238E27FC236}">
                            <a16:creationId xmlns:a16="http://schemas.microsoft.com/office/drawing/2014/main" id="{4D660121-F8CC-445C-AC3B-7BB05B98B7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763" y="3257550"/>
                        <a:ext cx="54133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Connector 31">
            <a:extLst>
              <a:ext uri="{FF2B5EF4-FFF2-40B4-BE49-F238E27FC236}">
                <a16:creationId xmlns:a16="http://schemas.microsoft.com/office/drawing/2014/main" id="{FF0A0A4F-2B8A-476F-ADE2-82F2D5BF4EDB}"/>
              </a:ext>
            </a:extLst>
          </p:cNvPr>
          <p:cNvCxnSpPr/>
          <p:nvPr/>
        </p:nvCxnSpPr>
        <p:spPr>
          <a:xfrm rot="5400000">
            <a:off x="1933575" y="2824163"/>
            <a:ext cx="6826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8536FE-EF7E-41BC-B01D-69BE11995860}"/>
              </a:ext>
            </a:extLst>
          </p:cNvPr>
          <p:cNvCxnSpPr/>
          <p:nvPr/>
        </p:nvCxnSpPr>
        <p:spPr>
          <a:xfrm rot="5400000">
            <a:off x="4105275" y="2881313"/>
            <a:ext cx="6826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487" name="Group 104">
            <a:extLst>
              <a:ext uri="{FF2B5EF4-FFF2-40B4-BE49-F238E27FC236}">
                <a16:creationId xmlns:a16="http://schemas.microsoft.com/office/drawing/2014/main" id="{B42A0C20-B0AA-4C15-A034-0A8A35C3D6EF}"/>
              </a:ext>
            </a:extLst>
          </p:cNvPr>
          <p:cNvGrpSpPr>
            <a:grpSpLocks/>
          </p:cNvGrpSpPr>
          <p:nvPr/>
        </p:nvGrpSpPr>
        <p:grpSpPr bwMode="auto">
          <a:xfrm>
            <a:off x="7388225" y="1350963"/>
            <a:ext cx="339725" cy="457200"/>
            <a:chOff x="3352800" y="2998694"/>
            <a:chExt cx="950259" cy="1075765"/>
          </a:xfrm>
        </p:grpSpPr>
        <p:sp>
          <p:nvSpPr>
            <p:cNvPr id="66" name="Flowchart: Delay 65">
              <a:extLst>
                <a:ext uri="{FF2B5EF4-FFF2-40B4-BE49-F238E27FC236}">
                  <a16:creationId xmlns:a16="http://schemas.microsoft.com/office/drawing/2014/main" id="{2D2BBE5B-5CA3-4E27-9E1E-8C9A7C13C11F}"/>
                </a:ext>
              </a:extLst>
            </p:cNvPr>
            <p:cNvSpPr/>
            <p:nvPr/>
          </p:nvSpPr>
          <p:spPr>
            <a:xfrm rot="16200000">
              <a:off x="3494078" y="3571871"/>
              <a:ext cx="6499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7" name="Oval 66">
              <a:extLst>
                <a:ext uri="{FF2B5EF4-FFF2-40B4-BE49-F238E27FC236}">
                  <a16:creationId xmlns:a16="http://schemas.microsoft.com/office/drawing/2014/main" id="{84A377A9-E6A2-4CDF-8FCA-1C625A40BC5F}"/>
                </a:ext>
              </a:extLst>
            </p:cNvPr>
            <p:cNvSpPr/>
            <p:nvPr/>
          </p:nvSpPr>
          <p:spPr>
            <a:xfrm>
              <a:off x="3570384" y="3069663"/>
              <a:ext cx="501771" cy="50426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8" name="Pie 67">
              <a:extLst>
                <a:ext uri="{FF2B5EF4-FFF2-40B4-BE49-F238E27FC236}">
                  <a16:creationId xmlns:a16="http://schemas.microsoft.com/office/drawing/2014/main" id="{DB2E3259-16A5-43D1-B065-02B377C8D10C}"/>
                </a:ext>
              </a:extLst>
            </p:cNvPr>
            <p:cNvSpPr/>
            <p:nvPr/>
          </p:nvSpPr>
          <p:spPr>
            <a:xfrm>
              <a:off x="3579265" y="2998694"/>
              <a:ext cx="497332" cy="511734"/>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9" name="Diagonal Stripe 68">
              <a:extLst>
                <a:ext uri="{FF2B5EF4-FFF2-40B4-BE49-F238E27FC236}">
                  <a16:creationId xmlns:a16="http://schemas.microsoft.com/office/drawing/2014/main" id="{BFA689FB-7C9D-4C65-9AE9-051B8ED75D25}"/>
                </a:ext>
              </a:extLst>
            </p:cNvPr>
            <p:cNvSpPr/>
            <p:nvPr/>
          </p:nvSpPr>
          <p:spPr>
            <a:xfrm>
              <a:off x="4018869" y="3349812"/>
              <a:ext cx="284190" cy="3212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70" name="Diagonal Stripe 69">
              <a:extLst>
                <a:ext uri="{FF2B5EF4-FFF2-40B4-BE49-F238E27FC236}">
                  <a16:creationId xmlns:a16="http://schemas.microsoft.com/office/drawing/2014/main" id="{F44C10A6-5223-470A-B1BC-F9899F8666BC}"/>
                </a:ext>
              </a:extLst>
            </p:cNvPr>
            <p:cNvSpPr/>
            <p:nvPr/>
          </p:nvSpPr>
          <p:spPr>
            <a:xfrm flipH="1">
              <a:off x="3352800" y="3379694"/>
              <a:ext cx="284190" cy="32497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88" name="Group 9">
            <a:extLst>
              <a:ext uri="{FF2B5EF4-FFF2-40B4-BE49-F238E27FC236}">
                <a16:creationId xmlns:a16="http://schemas.microsoft.com/office/drawing/2014/main" id="{39B2429B-753C-46BF-A1F4-36A27E53597B}"/>
              </a:ext>
            </a:extLst>
          </p:cNvPr>
          <p:cNvGrpSpPr>
            <a:grpSpLocks/>
          </p:cNvGrpSpPr>
          <p:nvPr/>
        </p:nvGrpSpPr>
        <p:grpSpPr bwMode="auto">
          <a:xfrm>
            <a:off x="7253288" y="1590675"/>
            <a:ext cx="355600" cy="452438"/>
            <a:chOff x="3352800" y="2998694"/>
            <a:chExt cx="950259" cy="1075765"/>
          </a:xfrm>
        </p:grpSpPr>
        <p:sp>
          <p:nvSpPr>
            <p:cNvPr id="72" name="Flowchart: Delay 71">
              <a:extLst>
                <a:ext uri="{FF2B5EF4-FFF2-40B4-BE49-F238E27FC236}">
                  <a16:creationId xmlns:a16="http://schemas.microsoft.com/office/drawing/2014/main" id="{B7B3CB90-1D02-4709-A9E9-CA589B531C98}"/>
                </a:ext>
              </a:extLst>
            </p:cNvPr>
            <p:cNvSpPr/>
            <p:nvPr/>
          </p:nvSpPr>
          <p:spPr>
            <a:xfrm rot="16200000">
              <a:off x="3492707" y="3573791"/>
              <a:ext cx="649233" cy="35210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3" name="Oval 72">
              <a:extLst>
                <a:ext uri="{FF2B5EF4-FFF2-40B4-BE49-F238E27FC236}">
                  <a16:creationId xmlns:a16="http://schemas.microsoft.com/office/drawing/2014/main" id="{712A7127-3031-44F4-B243-8502D2EF0C3B}"/>
                </a:ext>
              </a:extLst>
            </p:cNvPr>
            <p:cNvSpPr/>
            <p:nvPr/>
          </p:nvSpPr>
          <p:spPr>
            <a:xfrm>
              <a:off x="3569152" y="3070413"/>
              <a:ext cx="500583" cy="5020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4" name="Pie 73">
              <a:extLst>
                <a:ext uri="{FF2B5EF4-FFF2-40B4-BE49-F238E27FC236}">
                  <a16:creationId xmlns:a16="http://schemas.microsoft.com/office/drawing/2014/main" id="{3CC531AC-10DE-46D1-8581-67D4EBDFD1A0}"/>
                </a:ext>
              </a:extLst>
            </p:cNvPr>
            <p:cNvSpPr/>
            <p:nvPr/>
          </p:nvSpPr>
          <p:spPr>
            <a:xfrm>
              <a:off x="3577637" y="2998694"/>
              <a:ext cx="496342" cy="51334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75" name="Diagonal Stripe 74">
              <a:extLst>
                <a:ext uri="{FF2B5EF4-FFF2-40B4-BE49-F238E27FC236}">
                  <a16:creationId xmlns:a16="http://schemas.microsoft.com/office/drawing/2014/main" id="{37A8F3DC-580B-4F60-8F4F-4D38F516FCAB}"/>
                </a:ext>
              </a:extLst>
            </p:cNvPr>
            <p:cNvSpPr/>
            <p:nvPr/>
          </p:nvSpPr>
          <p:spPr>
            <a:xfrm>
              <a:off x="4018828" y="3349734"/>
              <a:ext cx="284231" cy="32084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76" name="Diagonal Stripe 75">
              <a:extLst>
                <a:ext uri="{FF2B5EF4-FFF2-40B4-BE49-F238E27FC236}">
                  <a16:creationId xmlns:a16="http://schemas.microsoft.com/office/drawing/2014/main" id="{7BB47810-EA63-4581-9FE0-10993DB6ACA9}"/>
                </a:ext>
              </a:extLst>
            </p:cNvPr>
            <p:cNvSpPr/>
            <p:nvPr/>
          </p:nvSpPr>
          <p:spPr>
            <a:xfrm flipH="1">
              <a:off x="3352800" y="3379931"/>
              <a:ext cx="284228" cy="3246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89" name="Group 15">
            <a:extLst>
              <a:ext uri="{FF2B5EF4-FFF2-40B4-BE49-F238E27FC236}">
                <a16:creationId xmlns:a16="http://schemas.microsoft.com/office/drawing/2014/main" id="{8C284289-DDD6-415C-8F2C-FBEAF02B202B}"/>
              </a:ext>
            </a:extLst>
          </p:cNvPr>
          <p:cNvGrpSpPr>
            <a:grpSpLocks/>
          </p:cNvGrpSpPr>
          <p:nvPr/>
        </p:nvGrpSpPr>
        <p:grpSpPr bwMode="auto">
          <a:xfrm>
            <a:off x="7862888" y="1362075"/>
            <a:ext cx="339725" cy="565150"/>
            <a:chOff x="3352800" y="2998694"/>
            <a:chExt cx="950259" cy="1075765"/>
          </a:xfrm>
        </p:grpSpPr>
        <p:sp>
          <p:nvSpPr>
            <p:cNvPr id="78" name="Flowchart: Delay 77">
              <a:extLst>
                <a:ext uri="{FF2B5EF4-FFF2-40B4-BE49-F238E27FC236}">
                  <a16:creationId xmlns:a16="http://schemas.microsoft.com/office/drawing/2014/main" id="{385A043B-BE0B-4FC5-8091-697D79D1E10A}"/>
                </a:ext>
              </a:extLst>
            </p:cNvPr>
            <p:cNvSpPr/>
            <p:nvPr/>
          </p:nvSpPr>
          <p:spPr>
            <a:xfrm rot="16200000">
              <a:off x="3494203" y="3571996"/>
              <a:ext cx="64968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9" name="Oval 78">
              <a:extLst>
                <a:ext uri="{FF2B5EF4-FFF2-40B4-BE49-F238E27FC236}">
                  <a16:creationId xmlns:a16="http://schemas.microsoft.com/office/drawing/2014/main" id="{D3AA85C1-2FA5-4573-897A-632A832662C0}"/>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80" name="Pie 79">
              <a:extLst>
                <a:ext uri="{FF2B5EF4-FFF2-40B4-BE49-F238E27FC236}">
                  <a16:creationId xmlns:a16="http://schemas.microsoft.com/office/drawing/2014/main" id="{2D510745-F823-4FB1-B8AC-0B4132C7ECD3}"/>
                </a:ext>
              </a:extLst>
            </p:cNvPr>
            <p:cNvSpPr/>
            <p:nvPr/>
          </p:nvSpPr>
          <p:spPr>
            <a:xfrm>
              <a:off x="3579262" y="2998694"/>
              <a:ext cx="497332" cy="5106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81" name="Diagonal Stripe 80">
              <a:extLst>
                <a:ext uri="{FF2B5EF4-FFF2-40B4-BE49-F238E27FC236}">
                  <a16:creationId xmlns:a16="http://schemas.microsoft.com/office/drawing/2014/main" id="{3273A46F-8677-46A2-8908-D964AE856CBC}"/>
                </a:ext>
              </a:extLst>
            </p:cNvPr>
            <p:cNvSpPr/>
            <p:nvPr/>
          </p:nvSpPr>
          <p:spPr>
            <a:xfrm>
              <a:off x="4018869" y="3349224"/>
              <a:ext cx="284190" cy="32333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82" name="Diagonal Stripe 81">
              <a:extLst>
                <a:ext uri="{FF2B5EF4-FFF2-40B4-BE49-F238E27FC236}">
                  <a16:creationId xmlns:a16="http://schemas.microsoft.com/office/drawing/2014/main" id="{2D40F4D9-31B1-4813-BAED-9D06FB8F8C66}"/>
                </a:ext>
              </a:extLst>
            </p:cNvPr>
            <p:cNvSpPr/>
            <p:nvPr/>
          </p:nvSpPr>
          <p:spPr>
            <a:xfrm flipH="1">
              <a:off x="3352800" y="3379442"/>
              <a:ext cx="284190" cy="32333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0" name="Group 21">
            <a:extLst>
              <a:ext uri="{FF2B5EF4-FFF2-40B4-BE49-F238E27FC236}">
                <a16:creationId xmlns:a16="http://schemas.microsoft.com/office/drawing/2014/main" id="{E9E4F53F-075A-4DB9-838E-86AB39791988}"/>
              </a:ext>
            </a:extLst>
          </p:cNvPr>
          <p:cNvGrpSpPr>
            <a:grpSpLocks/>
          </p:cNvGrpSpPr>
          <p:nvPr/>
        </p:nvGrpSpPr>
        <p:grpSpPr bwMode="auto">
          <a:xfrm>
            <a:off x="7783513" y="1109663"/>
            <a:ext cx="339725" cy="565150"/>
            <a:chOff x="3352800" y="2998694"/>
            <a:chExt cx="950259" cy="1075765"/>
          </a:xfrm>
        </p:grpSpPr>
        <p:sp>
          <p:nvSpPr>
            <p:cNvPr id="84" name="Flowchart: Delay 83">
              <a:extLst>
                <a:ext uri="{FF2B5EF4-FFF2-40B4-BE49-F238E27FC236}">
                  <a16:creationId xmlns:a16="http://schemas.microsoft.com/office/drawing/2014/main" id="{945A00EC-2D50-4E19-97F0-193F3D5D27EB}"/>
                </a:ext>
              </a:extLst>
            </p:cNvPr>
            <p:cNvSpPr/>
            <p:nvPr/>
          </p:nvSpPr>
          <p:spPr>
            <a:xfrm rot="16200000">
              <a:off x="3494201" y="3571996"/>
              <a:ext cx="649690"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85" name="Oval 84">
              <a:extLst>
                <a:ext uri="{FF2B5EF4-FFF2-40B4-BE49-F238E27FC236}">
                  <a16:creationId xmlns:a16="http://schemas.microsoft.com/office/drawing/2014/main" id="{01D37AA6-A04C-48CE-9E95-C370536167C3}"/>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86" name="Pie 85">
              <a:extLst>
                <a:ext uri="{FF2B5EF4-FFF2-40B4-BE49-F238E27FC236}">
                  <a16:creationId xmlns:a16="http://schemas.microsoft.com/office/drawing/2014/main" id="{FA9D4EE2-296D-4F93-88A3-41B56D1AFC03}"/>
                </a:ext>
              </a:extLst>
            </p:cNvPr>
            <p:cNvSpPr/>
            <p:nvPr/>
          </p:nvSpPr>
          <p:spPr>
            <a:xfrm>
              <a:off x="3579262" y="2998694"/>
              <a:ext cx="497332" cy="5106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87" name="Diagonal Stripe 86">
              <a:extLst>
                <a:ext uri="{FF2B5EF4-FFF2-40B4-BE49-F238E27FC236}">
                  <a16:creationId xmlns:a16="http://schemas.microsoft.com/office/drawing/2014/main" id="{1DCB190C-45CE-4BCE-9BEC-29214650D396}"/>
                </a:ext>
              </a:extLst>
            </p:cNvPr>
            <p:cNvSpPr/>
            <p:nvPr/>
          </p:nvSpPr>
          <p:spPr>
            <a:xfrm>
              <a:off x="4018869" y="3349224"/>
              <a:ext cx="284190" cy="320312"/>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88" name="Diagonal Stripe 87">
              <a:extLst>
                <a:ext uri="{FF2B5EF4-FFF2-40B4-BE49-F238E27FC236}">
                  <a16:creationId xmlns:a16="http://schemas.microsoft.com/office/drawing/2014/main" id="{AF870701-4BD5-416E-927F-D51B8510405C}"/>
                </a:ext>
              </a:extLst>
            </p:cNvPr>
            <p:cNvSpPr/>
            <p:nvPr/>
          </p:nvSpPr>
          <p:spPr>
            <a:xfrm flipH="1">
              <a:off x="3352800" y="3379442"/>
              <a:ext cx="284190" cy="323333"/>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1" name="Group 27">
            <a:extLst>
              <a:ext uri="{FF2B5EF4-FFF2-40B4-BE49-F238E27FC236}">
                <a16:creationId xmlns:a16="http://schemas.microsoft.com/office/drawing/2014/main" id="{1C169C6D-39CA-407F-9426-67832E8752DD}"/>
              </a:ext>
            </a:extLst>
          </p:cNvPr>
          <p:cNvGrpSpPr>
            <a:grpSpLocks/>
          </p:cNvGrpSpPr>
          <p:nvPr/>
        </p:nvGrpSpPr>
        <p:grpSpPr bwMode="auto">
          <a:xfrm>
            <a:off x="8067675" y="1101725"/>
            <a:ext cx="339725" cy="522288"/>
            <a:chOff x="3352800" y="2998694"/>
            <a:chExt cx="950259" cy="1075765"/>
          </a:xfrm>
        </p:grpSpPr>
        <p:sp>
          <p:nvSpPr>
            <p:cNvPr id="90" name="Flowchart: Delay 89">
              <a:extLst>
                <a:ext uri="{FF2B5EF4-FFF2-40B4-BE49-F238E27FC236}">
                  <a16:creationId xmlns:a16="http://schemas.microsoft.com/office/drawing/2014/main" id="{B3B5A647-1D92-4F86-B226-2E7AAB6A20AF}"/>
                </a:ext>
              </a:extLst>
            </p:cNvPr>
            <p:cNvSpPr/>
            <p:nvPr/>
          </p:nvSpPr>
          <p:spPr>
            <a:xfrm rot="16200000">
              <a:off x="3495338" y="3573131"/>
              <a:ext cx="647420"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1" name="Oval 90">
              <a:extLst>
                <a:ext uri="{FF2B5EF4-FFF2-40B4-BE49-F238E27FC236}">
                  <a16:creationId xmlns:a16="http://schemas.microsoft.com/office/drawing/2014/main" id="{3F384ED6-9D69-4AF2-B11D-E645A95B7210}"/>
                </a:ext>
              </a:extLst>
            </p:cNvPr>
            <p:cNvSpPr/>
            <p:nvPr/>
          </p:nvSpPr>
          <p:spPr>
            <a:xfrm>
              <a:off x="3570384" y="3070630"/>
              <a:ext cx="501771" cy="50028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2" name="Pie 91">
              <a:extLst>
                <a:ext uri="{FF2B5EF4-FFF2-40B4-BE49-F238E27FC236}">
                  <a16:creationId xmlns:a16="http://schemas.microsoft.com/office/drawing/2014/main" id="{44A417B1-6167-424B-B2F1-09AD6B56AE55}"/>
                </a:ext>
              </a:extLst>
            </p:cNvPr>
            <p:cNvSpPr/>
            <p:nvPr/>
          </p:nvSpPr>
          <p:spPr>
            <a:xfrm>
              <a:off x="3561503" y="2998694"/>
              <a:ext cx="501771" cy="510089"/>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93" name="Diagonal Stripe 92">
              <a:extLst>
                <a:ext uri="{FF2B5EF4-FFF2-40B4-BE49-F238E27FC236}">
                  <a16:creationId xmlns:a16="http://schemas.microsoft.com/office/drawing/2014/main" id="{E105FADD-DF2C-49DE-A2C4-5EFDA6BDBD04}"/>
                </a:ext>
              </a:extLst>
            </p:cNvPr>
            <p:cNvSpPr/>
            <p:nvPr/>
          </p:nvSpPr>
          <p:spPr>
            <a:xfrm>
              <a:off x="4018869" y="3348564"/>
              <a:ext cx="284190" cy="3204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94" name="Diagonal Stripe 93">
              <a:extLst>
                <a:ext uri="{FF2B5EF4-FFF2-40B4-BE49-F238E27FC236}">
                  <a16:creationId xmlns:a16="http://schemas.microsoft.com/office/drawing/2014/main" id="{72FE57AD-7F19-4607-9F3E-23A1A58D9F7C}"/>
                </a:ext>
              </a:extLst>
            </p:cNvPr>
            <p:cNvSpPr/>
            <p:nvPr/>
          </p:nvSpPr>
          <p:spPr>
            <a:xfrm flipH="1">
              <a:off x="3352800" y="3381262"/>
              <a:ext cx="284190" cy="3204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2" name="Group 33">
            <a:extLst>
              <a:ext uri="{FF2B5EF4-FFF2-40B4-BE49-F238E27FC236}">
                <a16:creationId xmlns:a16="http://schemas.microsoft.com/office/drawing/2014/main" id="{E330137B-1570-4C82-BBD4-54153D783917}"/>
              </a:ext>
            </a:extLst>
          </p:cNvPr>
          <p:cNvGrpSpPr>
            <a:grpSpLocks/>
          </p:cNvGrpSpPr>
          <p:nvPr/>
        </p:nvGrpSpPr>
        <p:grpSpPr bwMode="auto">
          <a:xfrm>
            <a:off x="8629650" y="1211263"/>
            <a:ext cx="339725" cy="473075"/>
            <a:chOff x="3352800" y="2998694"/>
            <a:chExt cx="950259" cy="1075765"/>
          </a:xfrm>
        </p:grpSpPr>
        <p:sp>
          <p:nvSpPr>
            <p:cNvPr id="96" name="Flowchart: Delay 95">
              <a:extLst>
                <a:ext uri="{FF2B5EF4-FFF2-40B4-BE49-F238E27FC236}">
                  <a16:creationId xmlns:a16="http://schemas.microsoft.com/office/drawing/2014/main" id="{1327A7DA-2E47-46D3-A123-4E789B162144}"/>
                </a:ext>
              </a:extLst>
            </p:cNvPr>
            <p:cNvSpPr/>
            <p:nvPr/>
          </p:nvSpPr>
          <p:spPr>
            <a:xfrm rot="16200000">
              <a:off x="3494155" y="3571945"/>
              <a:ext cx="64979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7" name="Oval 96">
              <a:extLst>
                <a:ext uri="{FF2B5EF4-FFF2-40B4-BE49-F238E27FC236}">
                  <a16:creationId xmlns:a16="http://schemas.microsoft.com/office/drawing/2014/main" id="{878D5469-B881-4481-8DCA-6DD732A5C9B6}"/>
                </a:ext>
              </a:extLst>
            </p:cNvPr>
            <p:cNvSpPr/>
            <p:nvPr/>
          </p:nvSpPr>
          <p:spPr>
            <a:xfrm>
              <a:off x="3570384" y="3070893"/>
              <a:ext cx="501771"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8" name="Pie 97">
              <a:extLst>
                <a:ext uri="{FF2B5EF4-FFF2-40B4-BE49-F238E27FC236}">
                  <a16:creationId xmlns:a16="http://schemas.microsoft.com/office/drawing/2014/main" id="{C7CADB28-239F-4629-B562-7EE1F9BC33D7}"/>
                </a:ext>
              </a:extLst>
            </p:cNvPr>
            <p:cNvSpPr/>
            <p:nvPr/>
          </p:nvSpPr>
          <p:spPr>
            <a:xfrm>
              <a:off x="3579265" y="2998694"/>
              <a:ext cx="497332" cy="512613"/>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99" name="Diagonal Stripe 98">
              <a:extLst>
                <a:ext uri="{FF2B5EF4-FFF2-40B4-BE49-F238E27FC236}">
                  <a16:creationId xmlns:a16="http://schemas.microsoft.com/office/drawing/2014/main" id="{507BDFDE-E301-47F7-8EAE-27534A76D6A8}"/>
                </a:ext>
              </a:extLst>
            </p:cNvPr>
            <p:cNvSpPr/>
            <p:nvPr/>
          </p:nvSpPr>
          <p:spPr>
            <a:xfrm>
              <a:off x="4018869" y="3348858"/>
              <a:ext cx="284190" cy="32128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00" name="Diagonal Stripe 99">
              <a:extLst>
                <a:ext uri="{FF2B5EF4-FFF2-40B4-BE49-F238E27FC236}">
                  <a16:creationId xmlns:a16="http://schemas.microsoft.com/office/drawing/2014/main" id="{9D04EDE1-B5F6-4947-8638-B68590FCC1E0}"/>
                </a:ext>
              </a:extLst>
            </p:cNvPr>
            <p:cNvSpPr/>
            <p:nvPr/>
          </p:nvSpPr>
          <p:spPr>
            <a:xfrm flipH="1">
              <a:off x="3352800" y="3377738"/>
              <a:ext cx="284190" cy="32489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3" name="Group 39">
            <a:extLst>
              <a:ext uri="{FF2B5EF4-FFF2-40B4-BE49-F238E27FC236}">
                <a16:creationId xmlns:a16="http://schemas.microsoft.com/office/drawing/2014/main" id="{BD1728C4-8685-448E-B52A-E75E9AAAA063}"/>
              </a:ext>
            </a:extLst>
          </p:cNvPr>
          <p:cNvGrpSpPr>
            <a:grpSpLocks/>
          </p:cNvGrpSpPr>
          <p:nvPr/>
        </p:nvGrpSpPr>
        <p:grpSpPr bwMode="auto">
          <a:xfrm>
            <a:off x="8869363" y="1266825"/>
            <a:ext cx="339725" cy="357188"/>
            <a:chOff x="3352800" y="2998694"/>
            <a:chExt cx="950259" cy="1075765"/>
          </a:xfrm>
        </p:grpSpPr>
        <p:sp>
          <p:nvSpPr>
            <p:cNvPr id="102" name="Flowchart: Delay 101">
              <a:extLst>
                <a:ext uri="{FF2B5EF4-FFF2-40B4-BE49-F238E27FC236}">
                  <a16:creationId xmlns:a16="http://schemas.microsoft.com/office/drawing/2014/main" id="{ED60BBE6-FF08-43D7-B16F-773B1D0860B8}"/>
                </a:ext>
              </a:extLst>
            </p:cNvPr>
            <p:cNvSpPr/>
            <p:nvPr/>
          </p:nvSpPr>
          <p:spPr>
            <a:xfrm rot="16200000">
              <a:off x="3493928" y="3571721"/>
              <a:ext cx="650239"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03" name="Oval 102">
              <a:extLst>
                <a:ext uri="{FF2B5EF4-FFF2-40B4-BE49-F238E27FC236}">
                  <a16:creationId xmlns:a16="http://schemas.microsoft.com/office/drawing/2014/main" id="{32D96F3A-67B2-48EA-AA59-F576C135F8E7}"/>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04" name="Pie 103">
              <a:extLst>
                <a:ext uri="{FF2B5EF4-FFF2-40B4-BE49-F238E27FC236}">
                  <a16:creationId xmlns:a16="http://schemas.microsoft.com/office/drawing/2014/main" id="{0A277F45-FF75-4981-B1AC-F1A30092CD04}"/>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05" name="Diagonal Stripe 104">
              <a:extLst>
                <a:ext uri="{FF2B5EF4-FFF2-40B4-BE49-F238E27FC236}">
                  <a16:creationId xmlns:a16="http://schemas.microsoft.com/office/drawing/2014/main" id="{0F29A4C9-E624-4F7D-887A-E1ABF81A9B5A}"/>
                </a:ext>
              </a:extLst>
            </p:cNvPr>
            <p:cNvSpPr/>
            <p:nvPr/>
          </p:nvSpPr>
          <p:spPr>
            <a:xfrm>
              <a:off x="4018869" y="3347721"/>
              <a:ext cx="284190" cy="32512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06" name="Diagonal Stripe 105">
              <a:extLst>
                <a:ext uri="{FF2B5EF4-FFF2-40B4-BE49-F238E27FC236}">
                  <a16:creationId xmlns:a16="http://schemas.microsoft.com/office/drawing/2014/main" id="{9355EAD6-A818-41A0-B204-C4DACF358EE5}"/>
                </a:ext>
              </a:extLst>
            </p:cNvPr>
            <p:cNvSpPr/>
            <p:nvPr/>
          </p:nvSpPr>
          <p:spPr>
            <a:xfrm flipH="1">
              <a:off x="3352800" y="3381188"/>
              <a:ext cx="284190" cy="32034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4" name="Group 45">
            <a:extLst>
              <a:ext uri="{FF2B5EF4-FFF2-40B4-BE49-F238E27FC236}">
                <a16:creationId xmlns:a16="http://schemas.microsoft.com/office/drawing/2014/main" id="{AF13FC6E-519F-4B4C-AA64-465672B9D6A1}"/>
              </a:ext>
            </a:extLst>
          </p:cNvPr>
          <p:cNvGrpSpPr>
            <a:grpSpLocks/>
          </p:cNvGrpSpPr>
          <p:nvPr/>
        </p:nvGrpSpPr>
        <p:grpSpPr bwMode="auto">
          <a:xfrm>
            <a:off x="8237538" y="1336675"/>
            <a:ext cx="339725" cy="523875"/>
            <a:chOff x="3352800" y="2998694"/>
            <a:chExt cx="950259" cy="1075765"/>
          </a:xfrm>
        </p:grpSpPr>
        <p:sp>
          <p:nvSpPr>
            <p:cNvPr id="108" name="Flowchart: Delay 107">
              <a:extLst>
                <a:ext uri="{FF2B5EF4-FFF2-40B4-BE49-F238E27FC236}">
                  <a16:creationId xmlns:a16="http://schemas.microsoft.com/office/drawing/2014/main" id="{0B259C04-34FE-4046-A1D4-E305440EC6F6}"/>
                </a:ext>
              </a:extLst>
            </p:cNvPr>
            <p:cNvSpPr/>
            <p:nvPr/>
          </p:nvSpPr>
          <p:spPr>
            <a:xfrm rot="16200000">
              <a:off x="3494688" y="3572482"/>
              <a:ext cx="648718"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09" name="Oval 108">
              <a:extLst>
                <a:ext uri="{FF2B5EF4-FFF2-40B4-BE49-F238E27FC236}">
                  <a16:creationId xmlns:a16="http://schemas.microsoft.com/office/drawing/2014/main" id="{049B70A5-E95B-45AB-B15A-2B4B75182554}"/>
                </a:ext>
              </a:extLst>
            </p:cNvPr>
            <p:cNvSpPr/>
            <p:nvPr/>
          </p:nvSpPr>
          <p:spPr>
            <a:xfrm>
              <a:off x="3570381" y="3070412"/>
              <a:ext cx="501774"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0" name="Pie 109">
              <a:extLst>
                <a:ext uri="{FF2B5EF4-FFF2-40B4-BE49-F238E27FC236}">
                  <a16:creationId xmlns:a16="http://schemas.microsoft.com/office/drawing/2014/main" id="{424255C8-1E1F-40B4-AED6-D347EB47849A}"/>
                </a:ext>
              </a:extLst>
            </p:cNvPr>
            <p:cNvSpPr/>
            <p:nvPr/>
          </p:nvSpPr>
          <p:spPr>
            <a:xfrm>
              <a:off x="3579262" y="2998694"/>
              <a:ext cx="497332" cy="511804"/>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11" name="Diagonal Stripe 110">
              <a:extLst>
                <a:ext uri="{FF2B5EF4-FFF2-40B4-BE49-F238E27FC236}">
                  <a16:creationId xmlns:a16="http://schemas.microsoft.com/office/drawing/2014/main" id="{3C5E6C1F-6DA1-46D4-B71C-F3B32596CEC5}"/>
                </a:ext>
              </a:extLst>
            </p:cNvPr>
            <p:cNvSpPr/>
            <p:nvPr/>
          </p:nvSpPr>
          <p:spPr>
            <a:xfrm>
              <a:off x="4018869" y="3350763"/>
              <a:ext cx="284190" cy="31947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12" name="Diagonal Stripe 111">
              <a:extLst>
                <a:ext uri="{FF2B5EF4-FFF2-40B4-BE49-F238E27FC236}">
                  <a16:creationId xmlns:a16="http://schemas.microsoft.com/office/drawing/2014/main" id="{69302266-2858-4DF3-84F8-0D6850E2937F}"/>
                </a:ext>
              </a:extLst>
            </p:cNvPr>
            <p:cNvSpPr/>
            <p:nvPr/>
          </p:nvSpPr>
          <p:spPr>
            <a:xfrm flipH="1">
              <a:off x="3352800" y="3380103"/>
              <a:ext cx="284190" cy="322728"/>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5" name="Group 152">
            <a:extLst>
              <a:ext uri="{FF2B5EF4-FFF2-40B4-BE49-F238E27FC236}">
                <a16:creationId xmlns:a16="http://schemas.microsoft.com/office/drawing/2014/main" id="{F2344110-35C4-44B9-A0F2-5BCB9DD308FE}"/>
              </a:ext>
            </a:extLst>
          </p:cNvPr>
          <p:cNvGrpSpPr>
            <a:grpSpLocks/>
          </p:cNvGrpSpPr>
          <p:nvPr/>
        </p:nvGrpSpPr>
        <p:grpSpPr bwMode="auto">
          <a:xfrm>
            <a:off x="9004300" y="1166813"/>
            <a:ext cx="341313" cy="357187"/>
            <a:chOff x="3352800" y="2998694"/>
            <a:chExt cx="950259" cy="1075765"/>
          </a:xfrm>
        </p:grpSpPr>
        <p:sp>
          <p:nvSpPr>
            <p:cNvPr id="114" name="Flowchart: Delay 113">
              <a:extLst>
                <a:ext uri="{FF2B5EF4-FFF2-40B4-BE49-F238E27FC236}">
                  <a16:creationId xmlns:a16="http://schemas.microsoft.com/office/drawing/2014/main" id="{B7F3851D-B8A8-4CFD-91EE-E2335749DF90}"/>
                </a:ext>
              </a:extLst>
            </p:cNvPr>
            <p:cNvSpPr/>
            <p:nvPr/>
          </p:nvSpPr>
          <p:spPr>
            <a:xfrm rot="16200000">
              <a:off x="3491760" y="3572546"/>
              <a:ext cx="650241" cy="353584"/>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5" name="Oval 114">
              <a:extLst>
                <a:ext uri="{FF2B5EF4-FFF2-40B4-BE49-F238E27FC236}">
                  <a16:creationId xmlns:a16="http://schemas.microsoft.com/office/drawing/2014/main" id="{D1B4F554-D03C-46D8-A57F-7B8AA5300CB6}"/>
                </a:ext>
              </a:extLst>
            </p:cNvPr>
            <p:cNvSpPr/>
            <p:nvPr/>
          </p:nvSpPr>
          <p:spPr>
            <a:xfrm>
              <a:off x="3573790" y="3070410"/>
              <a:ext cx="499439"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6" name="Pie 115">
              <a:extLst>
                <a:ext uri="{FF2B5EF4-FFF2-40B4-BE49-F238E27FC236}">
                  <a16:creationId xmlns:a16="http://schemas.microsoft.com/office/drawing/2014/main" id="{D7ADC1F3-6BD4-413D-B6E1-1EEB1AEA9983}"/>
                </a:ext>
              </a:extLst>
            </p:cNvPr>
            <p:cNvSpPr/>
            <p:nvPr/>
          </p:nvSpPr>
          <p:spPr>
            <a:xfrm>
              <a:off x="3578211" y="2998694"/>
              <a:ext cx="499436" cy="5115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17" name="Diagonal Stripe 116">
              <a:extLst>
                <a:ext uri="{FF2B5EF4-FFF2-40B4-BE49-F238E27FC236}">
                  <a16:creationId xmlns:a16="http://schemas.microsoft.com/office/drawing/2014/main" id="{2D63C8F6-8885-4A50-AB70-88AD620B0C3D}"/>
                </a:ext>
              </a:extLst>
            </p:cNvPr>
            <p:cNvSpPr/>
            <p:nvPr/>
          </p:nvSpPr>
          <p:spPr>
            <a:xfrm>
              <a:off x="4020192" y="3347719"/>
              <a:ext cx="282867" cy="32512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18" name="Diagonal Stripe 117">
              <a:extLst>
                <a:ext uri="{FF2B5EF4-FFF2-40B4-BE49-F238E27FC236}">
                  <a16:creationId xmlns:a16="http://schemas.microsoft.com/office/drawing/2014/main" id="{48194150-B8DA-4594-A0F1-2C3BBF9B9A1A}"/>
                </a:ext>
              </a:extLst>
            </p:cNvPr>
            <p:cNvSpPr/>
            <p:nvPr/>
          </p:nvSpPr>
          <p:spPr>
            <a:xfrm flipH="1">
              <a:off x="3352800" y="3381189"/>
              <a:ext cx="282867" cy="320338"/>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6" name="Group 57">
            <a:extLst>
              <a:ext uri="{FF2B5EF4-FFF2-40B4-BE49-F238E27FC236}">
                <a16:creationId xmlns:a16="http://schemas.microsoft.com/office/drawing/2014/main" id="{304A4020-2574-4243-90AE-4C733731E146}"/>
              </a:ext>
            </a:extLst>
          </p:cNvPr>
          <p:cNvGrpSpPr>
            <a:grpSpLocks/>
          </p:cNvGrpSpPr>
          <p:nvPr/>
        </p:nvGrpSpPr>
        <p:grpSpPr bwMode="auto">
          <a:xfrm>
            <a:off x="9190038" y="1239838"/>
            <a:ext cx="339725" cy="357187"/>
            <a:chOff x="3352800" y="2998694"/>
            <a:chExt cx="950259" cy="1075765"/>
          </a:xfrm>
        </p:grpSpPr>
        <p:sp>
          <p:nvSpPr>
            <p:cNvPr id="120" name="Flowchart: Delay 119">
              <a:extLst>
                <a:ext uri="{FF2B5EF4-FFF2-40B4-BE49-F238E27FC236}">
                  <a16:creationId xmlns:a16="http://schemas.microsoft.com/office/drawing/2014/main" id="{FD5B915D-4625-4171-870F-B81E338EDD2E}"/>
                </a:ext>
              </a:extLst>
            </p:cNvPr>
            <p:cNvSpPr/>
            <p:nvPr/>
          </p:nvSpPr>
          <p:spPr>
            <a:xfrm rot="16200000">
              <a:off x="3491708" y="3573938"/>
              <a:ext cx="650241" cy="350798"/>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1" name="Oval 120">
              <a:extLst>
                <a:ext uri="{FF2B5EF4-FFF2-40B4-BE49-F238E27FC236}">
                  <a16:creationId xmlns:a16="http://schemas.microsoft.com/office/drawing/2014/main" id="{FC4CDEF6-C5E8-4FF2-83FE-103767F9845F}"/>
                </a:ext>
              </a:extLst>
            </p:cNvPr>
            <p:cNvSpPr/>
            <p:nvPr/>
          </p:nvSpPr>
          <p:spPr>
            <a:xfrm>
              <a:off x="3574823" y="3070410"/>
              <a:ext cx="497332"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2" name="Pie 121">
              <a:extLst>
                <a:ext uri="{FF2B5EF4-FFF2-40B4-BE49-F238E27FC236}">
                  <a16:creationId xmlns:a16="http://schemas.microsoft.com/office/drawing/2014/main" id="{90AFEEE4-CE6A-4189-B2E0-85D5CC6E992F}"/>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23" name="Diagonal Stripe 122">
              <a:extLst>
                <a:ext uri="{FF2B5EF4-FFF2-40B4-BE49-F238E27FC236}">
                  <a16:creationId xmlns:a16="http://schemas.microsoft.com/office/drawing/2014/main" id="{727D579E-7047-4459-B206-B4A4E19EA68E}"/>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24" name="Diagonal Stripe 123">
              <a:extLst>
                <a:ext uri="{FF2B5EF4-FFF2-40B4-BE49-F238E27FC236}">
                  <a16:creationId xmlns:a16="http://schemas.microsoft.com/office/drawing/2014/main" id="{78A4E37B-C102-4413-8950-3C6E4C154CD8}"/>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7" name="Group 164">
            <a:extLst>
              <a:ext uri="{FF2B5EF4-FFF2-40B4-BE49-F238E27FC236}">
                <a16:creationId xmlns:a16="http://schemas.microsoft.com/office/drawing/2014/main" id="{D482B7A0-15E6-42E7-9118-FA9D866A673E}"/>
              </a:ext>
            </a:extLst>
          </p:cNvPr>
          <p:cNvGrpSpPr>
            <a:grpSpLocks/>
          </p:cNvGrpSpPr>
          <p:nvPr/>
        </p:nvGrpSpPr>
        <p:grpSpPr bwMode="auto">
          <a:xfrm>
            <a:off x="9955213" y="1528763"/>
            <a:ext cx="339725" cy="357187"/>
            <a:chOff x="3352800" y="2998694"/>
            <a:chExt cx="950259" cy="1075765"/>
          </a:xfrm>
        </p:grpSpPr>
        <p:sp>
          <p:nvSpPr>
            <p:cNvPr id="126" name="Flowchart: Delay 125">
              <a:extLst>
                <a:ext uri="{FF2B5EF4-FFF2-40B4-BE49-F238E27FC236}">
                  <a16:creationId xmlns:a16="http://schemas.microsoft.com/office/drawing/2014/main" id="{4B08E226-F340-4514-A717-B7EEE7A6B445}"/>
                </a:ext>
              </a:extLst>
            </p:cNvPr>
            <p:cNvSpPr/>
            <p:nvPr/>
          </p:nvSpPr>
          <p:spPr>
            <a:xfrm rot="16200000">
              <a:off x="3493927"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7" name="Oval 126">
              <a:extLst>
                <a:ext uri="{FF2B5EF4-FFF2-40B4-BE49-F238E27FC236}">
                  <a16:creationId xmlns:a16="http://schemas.microsoft.com/office/drawing/2014/main" id="{E7F01934-B63F-4CBF-BC37-BCB723476078}"/>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8" name="Pie 127">
              <a:extLst>
                <a:ext uri="{FF2B5EF4-FFF2-40B4-BE49-F238E27FC236}">
                  <a16:creationId xmlns:a16="http://schemas.microsoft.com/office/drawing/2014/main" id="{78E9C09B-06F6-49A0-B9EA-DE1176623738}"/>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29" name="Diagonal Stripe 128">
              <a:extLst>
                <a:ext uri="{FF2B5EF4-FFF2-40B4-BE49-F238E27FC236}">
                  <a16:creationId xmlns:a16="http://schemas.microsoft.com/office/drawing/2014/main" id="{F192E0AB-9E38-44AD-97E0-B027EF90427C}"/>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30" name="Diagonal Stripe 129">
              <a:extLst>
                <a:ext uri="{FF2B5EF4-FFF2-40B4-BE49-F238E27FC236}">
                  <a16:creationId xmlns:a16="http://schemas.microsoft.com/office/drawing/2014/main" id="{E5A8E6D8-9CED-46CD-AAB8-A538FDCA2256}"/>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8" name="Group 69">
            <a:extLst>
              <a:ext uri="{FF2B5EF4-FFF2-40B4-BE49-F238E27FC236}">
                <a16:creationId xmlns:a16="http://schemas.microsoft.com/office/drawing/2014/main" id="{1344FFA2-C05E-4A7E-B16F-131E8B76C566}"/>
              </a:ext>
            </a:extLst>
          </p:cNvPr>
          <p:cNvGrpSpPr>
            <a:grpSpLocks/>
          </p:cNvGrpSpPr>
          <p:nvPr/>
        </p:nvGrpSpPr>
        <p:grpSpPr bwMode="auto">
          <a:xfrm>
            <a:off x="9505950" y="1473200"/>
            <a:ext cx="339725" cy="357188"/>
            <a:chOff x="3352800" y="2998694"/>
            <a:chExt cx="950259" cy="1075765"/>
          </a:xfrm>
        </p:grpSpPr>
        <p:sp>
          <p:nvSpPr>
            <p:cNvPr id="132" name="Flowchart: Delay 131">
              <a:extLst>
                <a:ext uri="{FF2B5EF4-FFF2-40B4-BE49-F238E27FC236}">
                  <a16:creationId xmlns:a16="http://schemas.microsoft.com/office/drawing/2014/main" id="{74C38F0B-6C6D-4A15-91A7-1D067D51E624}"/>
                </a:ext>
              </a:extLst>
            </p:cNvPr>
            <p:cNvSpPr/>
            <p:nvPr/>
          </p:nvSpPr>
          <p:spPr>
            <a:xfrm rot="16200000">
              <a:off x="3493930" y="3571721"/>
              <a:ext cx="650239"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33" name="Oval 132">
              <a:extLst>
                <a:ext uri="{FF2B5EF4-FFF2-40B4-BE49-F238E27FC236}">
                  <a16:creationId xmlns:a16="http://schemas.microsoft.com/office/drawing/2014/main" id="{2487528A-BEF1-4D07-A712-D777271F317B}"/>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34" name="Pie 133">
              <a:extLst>
                <a:ext uri="{FF2B5EF4-FFF2-40B4-BE49-F238E27FC236}">
                  <a16:creationId xmlns:a16="http://schemas.microsoft.com/office/drawing/2014/main" id="{1B4CE157-E912-4EF9-B096-48B49EDE86A1}"/>
                </a:ext>
              </a:extLst>
            </p:cNvPr>
            <p:cNvSpPr/>
            <p:nvPr/>
          </p:nvSpPr>
          <p:spPr>
            <a:xfrm>
              <a:off x="3561503" y="2998694"/>
              <a:ext cx="501771" cy="51158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35" name="Diagonal Stripe 134">
              <a:extLst>
                <a:ext uri="{FF2B5EF4-FFF2-40B4-BE49-F238E27FC236}">
                  <a16:creationId xmlns:a16="http://schemas.microsoft.com/office/drawing/2014/main" id="{1043BFD9-49DB-4AB6-8F2B-011A61B6E7D0}"/>
                </a:ext>
              </a:extLst>
            </p:cNvPr>
            <p:cNvSpPr/>
            <p:nvPr/>
          </p:nvSpPr>
          <p:spPr>
            <a:xfrm>
              <a:off x="4018869" y="3347721"/>
              <a:ext cx="284190" cy="32512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36" name="Diagonal Stripe 135">
              <a:extLst>
                <a:ext uri="{FF2B5EF4-FFF2-40B4-BE49-F238E27FC236}">
                  <a16:creationId xmlns:a16="http://schemas.microsoft.com/office/drawing/2014/main" id="{21A37B9B-2E06-4238-97F7-43EEC9F1431A}"/>
                </a:ext>
              </a:extLst>
            </p:cNvPr>
            <p:cNvSpPr/>
            <p:nvPr/>
          </p:nvSpPr>
          <p:spPr>
            <a:xfrm flipH="1">
              <a:off x="3352800" y="3381188"/>
              <a:ext cx="284190" cy="3203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499" name="Group 75">
            <a:extLst>
              <a:ext uri="{FF2B5EF4-FFF2-40B4-BE49-F238E27FC236}">
                <a16:creationId xmlns:a16="http://schemas.microsoft.com/office/drawing/2014/main" id="{85A752EE-1AC2-4456-AC30-AC67624BD847}"/>
              </a:ext>
            </a:extLst>
          </p:cNvPr>
          <p:cNvGrpSpPr>
            <a:grpSpLocks/>
          </p:cNvGrpSpPr>
          <p:nvPr/>
        </p:nvGrpSpPr>
        <p:grpSpPr bwMode="auto">
          <a:xfrm>
            <a:off x="9534525" y="1146175"/>
            <a:ext cx="339725" cy="357188"/>
            <a:chOff x="3352800" y="2998694"/>
            <a:chExt cx="950259" cy="1075765"/>
          </a:xfrm>
        </p:grpSpPr>
        <p:sp>
          <p:nvSpPr>
            <p:cNvPr id="138" name="Flowchart: Delay 137">
              <a:extLst>
                <a:ext uri="{FF2B5EF4-FFF2-40B4-BE49-F238E27FC236}">
                  <a16:creationId xmlns:a16="http://schemas.microsoft.com/office/drawing/2014/main" id="{482C31E7-6D60-4D4E-86C1-03474EE5410D}"/>
                </a:ext>
              </a:extLst>
            </p:cNvPr>
            <p:cNvSpPr/>
            <p:nvPr/>
          </p:nvSpPr>
          <p:spPr>
            <a:xfrm rot="16200000">
              <a:off x="3493930"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39" name="Oval 138">
              <a:extLst>
                <a:ext uri="{FF2B5EF4-FFF2-40B4-BE49-F238E27FC236}">
                  <a16:creationId xmlns:a16="http://schemas.microsoft.com/office/drawing/2014/main" id="{C2FEE746-555F-4CDB-9C06-7A4E9BD69376}"/>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40" name="Pie 139">
              <a:extLst>
                <a:ext uri="{FF2B5EF4-FFF2-40B4-BE49-F238E27FC236}">
                  <a16:creationId xmlns:a16="http://schemas.microsoft.com/office/drawing/2014/main" id="{BE3A1A1C-8B61-4B09-B837-D9D291C3F284}"/>
                </a:ext>
              </a:extLst>
            </p:cNvPr>
            <p:cNvSpPr/>
            <p:nvPr/>
          </p:nvSpPr>
          <p:spPr>
            <a:xfrm>
              <a:off x="3579265"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41" name="Diagonal Stripe 140">
              <a:extLst>
                <a:ext uri="{FF2B5EF4-FFF2-40B4-BE49-F238E27FC236}">
                  <a16:creationId xmlns:a16="http://schemas.microsoft.com/office/drawing/2014/main" id="{F6DE6276-69F9-4A2C-86BF-78D2540359D2}"/>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42" name="Diagonal Stripe 141">
              <a:extLst>
                <a:ext uri="{FF2B5EF4-FFF2-40B4-BE49-F238E27FC236}">
                  <a16:creationId xmlns:a16="http://schemas.microsoft.com/office/drawing/2014/main" id="{C602A139-9700-4863-931F-7E050292C892}"/>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0" name="Group 81">
            <a:extLst>
              <a:ext uri="{FF2B5EF4-FFF2-40B4-BE49-F238E27FC236}">
                <a16:creationId xmlns:a16="http://schemas.microsoft.com/office/drawing/2014/main" id="{E122CF12-B7B0-41D3-8158-873CC2165E99}"/>
              </a:ext>
            </a:extLst>
          </p:cNvPr>
          <p:cNvGrpSpPr>
            <a:grpSpLocks/>
          </p:cNvGrpSpPr>
          <p:nvPr/>
        </p:nvGrpSpPr>
        <p:grpSpPr bwMode="auto">
          <a:xfrm>
            <a:off x="8709025" y="1528763"/>
            <a:ext cx="339725" cy="473075"/>
            <a:chOff x="3352800" y="2998694"/>
            <a:chExt cx="950259" cy="1075765"/>
          </a:xfrm>
        </p:grpSpPr>
        <p:sp>
          <p:nvSpPr>
            <p:cNvPr id="144" name="Flowchart: Delay 143">
              <a:extLst>
                <a:ext uri="{FF2B5EF4-FFF2-40B4-BE49-F238E27FC236}">
                  <a16:creationId xmlns:a16="http://schemas.microsoft.com/office/drawing/2014/main" id="{0E4AEA37-DFDB-4586-9ABE-3897CA72F8B1}"/>
                </a:ext>
              </a:extLst>
            </p:cNvPr>
            <p:cNvSpPr/>
            <p:nvPr/>
          </p:nvSpPr>
          <p:spPr>
            <a:xfrm rot="16200000">
              <a:off x="3494155" y="3571945"/>
              <a:ext cx="64979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45" name="Oval 144">
              <a:extLst>
                <a:ext uri="{FF2B5EF4-FFF2-40B4-BE49-F238E27FC236}">
                  <a16:creationId xmlns:a16="http://schemas.microsoft.com/office/drawing/2014/main" id="{455DF26D-3764-4117-89B9-771EC8A9CB3C}"/>
                </a:ext>
              </a:extLst>
            </p:cNvPr>
            <p:cNvSpPr/>
            <p:nvPr/>
          </p:nvSpPr>
          <p:spPr>
            <a:xfrm>
              <a:off x="3570384" y="3070893"/>
              <a:ext cx="501771"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46" name="Pie 145">
              <a:extLst>
                <a:ext uri="{FF2B5EF4-FFF2-40B4-BE49-F238E27FC236}">
                  <a16:creationId xmlns:a16="http://schemas.microsoft.com/office/drawing/2014/main" id="{31F8F4C7-1788-481F-A2F5-BB04181D9C15}"/>
                </a:ext>
              </a:extLst>
            </p:cNvPr>
            <p:cNvSpPr/>
            <p:nvPr/>
          </p:nvSpPr>
          <p:spPr>
            <a:xfrm>
              <a:off x="3579265" y="2998694"/>
              <a:ext cx="497332" cy="512613"/>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47" name="Diagonal Stripe 146">
              <a:extLst>
                <a:ext uri="{FF2B5EF4-FFF2-40B4-BE49-F238E27FC236}">
                  <a16:creationId xmlns:a16="http://schemas.microsoft.com/office/drawing/2014/main" id="{7EEA066D-84D2-41F5-92DA-8BF4A1A34538}"/>
                </a:ext>
              </a:extLst>
            </p:cNvPr>
            <p:cNvSpPr/>
            <p:nvPr/>
          </p:nvSpPr>
          <p:spPr>
            <a:xfrm>
              <a:off x="4018869" y="3348858"/>
              <a:ext cx="284190" cy="32128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48" name="Diagonal Stripe 147">
              <a:extLst>
                <a:ext uri="{FF2B5EF4-FFF2-40B4-BE49-F238E27FC236}">
                  <a16:creationId xmlns:a16="http://schemas.microsoft.com/office/drawing/2014/main" id="{5CBE485D-E429-4D5C-ACF2-6535987ED505}"/>
                </a:ext>
              </a:extLst>
            </p:cNvPr>
            <p:cNvSpPr/>
            <p:nvPr/>
          </p:nvSpPr>
          <p:spPr>
            <a:xfrm flipH="1">
              <a:off x="3352800" y="3377738"/>
              <a:ext cx="284190" cy="32489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1" name="Group 87">
            <a:extLst>
              <a:ext uri="{FF2B5EF4-FFF2-40B4-BE49-F238E27FC236}">
                <a16:creationId xmlns:a16="http://schemas.microsoft.com/office/drawing/2014/main" id="{93FB9944-9A18-4807-BC84-77DC09161D64}"/>
              </a:ext>
            </a:extLst>
          </p:cNvPr>
          <p:cNvGrpSpPr>
            <a:grpSpLocks/>
          </p:cNvGrpSpPr>
          <p:nvPr/>
        </p:nvGrpSpPr>
        <p:grpSpPr bwMode="auto">
          <a:xfrm>
            <a:off x="8977313" y="1290638"/>
            <a:ext cx="339725" cy="357187"/>
            <a:chOff x="3352800" y="2998694"/>
            <a:chExt cx="950259" cy="1075765"/>
          </a:xfrm>
        </p:grpSpPr>
        <p:sp>
          <p:nvSpPr>
            <p:cNvPr id="150" name="Flowchart: Delay 149">
              <a:extLst>
                <a:ext uri="{FF2B5EF4-FFF2-40B4-BE49-F238E27FC236}">
                  <a16:creationId xmlns:a16="http://schemas.microsoft.com/office/drawing/2014/main" id="{D1EDCA58-4D68-493A-BC9B-2DC9C91FD0D3}"/>
                </a:ext>
              </a:extLst>
            </p:cNvPr>
            <p:cNvSpPr/>
            <p:nvPr/>
          </p:nvSpPr>
          <p:spPr>
            <a:xfrm rot="16200000">
              <a:off x="3493927" y="3571720"/>
              <a:ext cx="65024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51" name="Oval 150">
              <a:extLst>
                <a:ext uri="{FF2B5EF4-FFF2-40B4-BE49-F238E27FC236}">
                  <a16:creationId xmlns:a16="http://schemas.microsoft.com/office/drawing/2014/main" id="{7AFC030B-3CD3-477E-9426-D010DAE5CD1E}"/>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52" name="Pie 151">
              <a:extLst>
                <a:ext uri="{FF2B5EF4-FFF2-40B4-BE49-F238E27FC236}">
                  <a16:creationId xmlns:a16="http://schemas.microsoft.com/office/drawing/2014/main" id="{8F0181BE-A934-4CEB-AD50-61D65A4FA9E1}"/>
                </a:ext>
              </a:extLst>
            </p:cNvPr>
            <p:cNvSpPr/>
            <p:nvPr/>
          </p:nvSpPr>
          <p:spPr>
            <a:xfrm>
              <a:off x="3579262" y="2998694"/>
              <a:ext cx="497332" cy="5115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53" name="Diagonal Stripe 152">
              <a:extLst>
                <a:ext uri="{FF2B5EF4-FFF2-40B4-BE49-F238E27FC236}">
                  <a16:creationId xmlns:a16="http://schemas.microsoft.com/office/drawing/2014/main" id="{2ADCB15F-FBFF-499B-96E7-4BEE8B5F82DB}"/>
                </a:ext>
              </a:extLst>
            </p:cNvPr>
            <p:cNvSpPr/>
            <p:nvPr/>
          </p:nvSpPr>
          <p:spPr>
            <a:xfrm>
              <a:off x="4018869" y="3347719"/>
              <a:ext cx="284190" cy="32512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54" name="Diagonal Stripe 153">
              <a:extLst>
                <a:ext uri="{FF2B5EF4-FFF2-40B4-BE49-F238E27FC236}">
                  <a16:creationId xmlns:a16="http://schemas.microsoft.com/office/drawing/2014/main" id="{62EF90B5-9DB2-4FF1-AD31-765B1D95ED7B}"/>
                </a:ext>
              </a:extLst>
            </p:cNvPr>
            <p:cNvSpPr/>
            <p:nvPr/>
          </p:nvSpPr>
          <p:spPr>
            <a:xfrm flipH="1">
              <a:off x="3352800" y="3381189"/>
              <a:ext cx="284190" cy="320338"/>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2" name="Group 93">
            <a:extLst>
              <a:ext uri="{FF2B5EF4-FFF2-40B4-BE49-F238E27FC236}">
                <a16:creationId xmlns:a16="http://schemas.microsoft.com/office/drawing/2014/main" id="{D05B12D5-BA7D-45F4-8983-EEECB7BA7A59}"/>
              </a:ext>
            </a:extLst>
          </p:cNvPr>
          <p:cNvGrpSpPr>
            <a:grpSpLocks/>
          </p:cNvGrpSpPr>
          <p:nvPr/>
        </p:nvGrpSpPr>
        <p:grpSpPr bwMode="auto">
          <a:xfrm>
            <a:off x="9231313" y="1512888"/>
            <a:ext cx="339725" cy="357187"/>
            <a:chOff x="3352800" y="2998694"/>
            <a:chExt cx="950259" cy="1075765"/>
          </a:xfrm>
        </p:grpSpPr>
        <p:sp>
          <p:nvSpPr>
            <p:cNvPr id="156" name="Flowchart: Delay 155">
              <a:extLst>
                <a:ext uri="{FF2B5EF4-FFF2-40B4-BE49-F238E27FC236}">
                  <a16:creationId xmlns:a16="http://schemas.microsoft.com/office/drawing/2014/main" id="{2C99EC3C-16A8-4980-A207-1ECB5507BD47}"/>
                </a:ext>
              </a:extLst>
            </p:cNvPr>
            <p:cNvSpPr/>
            <p:nvPr/>
          </p:nvSpPr>
          <p:spPr>
            <a:xfrm rot="16200000">
              <a:off x="3493927"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57" name="Oval 156">
              <a:extLst>
                <a:ext uri="{FF2B5EF4-FFF2-40B4-BE49-F238E27FC236}">
                  <a16:creationId xmlns:a16="http://schemas.microsoft.com/office/drawing/2014/main" id="{7C5E0366-0408-4D69-9A77-1349E6AF889A}"/>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58" name="Pie 157">
              <a:extLst>
                <a:ext uri="{FF2B5EF4-FFF2-40B4-BE49-F238E27FC236}">
                  <a16:creationId xmlns:a16="http://schemas.microsoft.com/office/drawing/2014/main" id="{C49D6EE2-F9E2-48A0-A1C6-4A0CC0DBE8A4}"/>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59" name="Diagonal Stripe 158">
              <a:extLst>
                <a:ext uri="{FF2B5EF4-FFF2-40B4-BE49-F238E27FC236}">
                  <a16:creationId xmlns:a16="http://schemas.microsoft.com/office/drawing/2014/main" id="{818B19A6-589D-4E1D-8EE7-DF13E28608B0}"/>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60" name="Diagonal Stripe 159">
              <a:extLst>
                <a:ext uri="{FF2B5EF4-FFF2-40B4-BE49-F238E27FC236}">
                  <a16:creationId xmlns:a16="http://schemas.microsoft.com/office/drawing/2014/main" id="{075B41C5-3EFA-484B-BE5A-1BE944A5CC01}"/>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3" name="Group 200">
            <a:extLst>
              <a:ext uri="{FF2B5EF4-FFF2-40B4-BE49-F238E27FC236}">
                <a16:creationId xmlns:a16="http://schemas.microsoft.com/office/drawing/2014/main" id="{F5B8DA50-9EEE-4645-88F1-CE30485E35B2}"/>
              </a:ext>
            </a:extLst>
          </p:cNvPr>
          <p:cNvGrpSpPr>
            <a:grpSpLocks/>
          </p:cNvGrpSpPr>
          <p:nvPr/>
        </p:nvGrpSpPr>
        <p:grpSpPr bwMode="auto">
          <a:xfrm>
            <a:off x="9640888" y="1347788"/>
            <a:ext cx="339725" cy="357187"/>
            <a:chOff x="3352800" y="2998694"/>
            <a:chExt cx="950259" cy="1075765"/>
          </a:xfrm>
        </p:grpSpPr>
        <p:sp>
          <p:nvSpPr>
            <p:cNvPr id="162" name="Flowchart: Delay 161">
              <a:extLst>
                <a:ext uri="{FF2B5EF4-FFF2-40B4-BE49-F238E27FC236}">
                  <a16:creationId xmlns:a16="http://schemas.microsoft.com/office/drawing/2014/main" id="{721338BD-1D2C-4D2D-8DC1-9A95C873F1E7}"/>
                </a:ext>
              </a:extLst>
            </p:cNvPr>
            <p:cNvSpPr/>
            <p:nvPr/>
          </p:nvSpPr>
          <p:spPr>
            <a:xfrm rot="16200000">
              <a:off x="3493927"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3" name="Oval 162">
              <a:extLst>
                <a:ext uri="{FF2B5EF4-FFF2-40B4-BE49-F238E27FC236}">
                  <a16:creationId xmlns:a16="http://schemas.microsoft.com/office/drawing/2014/main" id="{87BC91AE-3822-491A-8FAE-ED6A75404512}"/>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4" name="Pie 163">
              <a:extLst>
                <a:ext uri="{FF2B5EF4-FFF2-40B4-BE49-F238E27FC236}">
                  <a16:creationId xmlns:a16="http://schemas.microsoft.com/office/drawing/2014/main" id="{04D6218B-7595-4047-972A-28C784CCB948}"/>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65" name="Diagonal Stripe 164">
              <a:extLst>
                <a:ext uri="{FF2B5EF4-FFF2-40B4-BE49-F238E27FC236}">
                  <a16:creationId xmlns:a16="http://schemas.microsoft.com/office/drawing/2014/main" id="{D4E4A2BD-C5A8-4376-9F95-56B8A0371ED3}"/>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66" name="Diagonal Stripe 165">
              <a:extLst>
                <a:ext uri="{FF2B5EF4-FFF2-40B4-BE49-F238E27FC236}">
                  <a16:creationId xmlns:a16="http://schemas.microsoft.com/office/drawing/2014/main" id="{6F41C7F2-ABA1-4589-8C90-6C67A3BAE294}"/>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4" name="Group 105">
            <a:extLst>
              <a:ext uri="{FF2B5EF4-FFF2-40B4-BE49-F238E27FC236}">
                <a16:creationId xmlns:a16="http://schemas.microsoft.com/office/drawing/2014/main" id="{CBB7A068-01E8-4BA0-98CD-FC7314B23CD9}"/>
              </a:ext>
            </a:extLst>
          </p:cNvPr>
          <p:cNvGrpSpPr>
            <a:grpSpLocks/>
          </p:cNvGrpSpPr>
          <p:nvPr/>
        </p:nvGrpSpPr>
        <p:grpSpPr bwMode="auto">
          <a:xfrm>
            <a:off x="9156700" y="1703388"/>
            <a:ext cx="339725" cy="357187"/>
            <a:chOff x="3352800" y="2998694"/>
            <a:chExt cx="950259" cy="1075765"/>
          </a:xfrm>
        </p:grpSpPr>
        <p:sp>
          <p:nvSpPr>
            <p:cNvPr id="168" name="Flowchart: Delay 167">
              <a:extLst>
                <a:ext uri="{FF2B5EF4-FFF2-40B4-BE49-F238E27FC236}">
                  <a16:creationId xmlns:a16="http://schemas.microsoft.com/office/drawing/2014/main" id="{33E5AFB1-58A8-457D-84E2-895DFA7E9F52}"/>
                </a:ext>
              </a:extLst>
            </p:cNvPr>
            <p:cNvSpPr/>
            <p:nvPr/>
          </p:nvSpPr>
          <p:spPr>
            <a:xfrm rot="16200000">
              <a:off x="3493929" y="3571720"/>
              <a:ext cx="650241"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9" name="Oval 168">
              <a:extLst>
                <a:ext uri="{FF2B5EF4-FFF2-40B4-BE49-F238E27FC236}">
                  <a16:creationId xmlns:a16="http://schemas.microsoft.com/office/drawing/2014/main" id="{D2F3FD7F-A4A9-49CD-BA34-D6D937316318}"/>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70" name="Pie 169">
              <a:extLst>
                <a:ext uri="{FF2B5EF4-FFF2-40B4-BE49-F238E27FC236}">
                  <a16:creationId xmlns:a16="http://schemas.microsoft.com/office/drawing/2014/main" id="{F05F913B-B573-454D-B3D6-ADDCAA5FDFC0}"/>
                </a:ext>
              </a:extLst>
            </p:cNvPr>
            <p:cNvSpPr/>
            <p:nvPr/>
          </p:nvSpPr>
          <p:spPr>
            <a:xfrm>
              <a:off x="3579265"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71" name="Diagonal Stripe 170">
              <a:extLst>
                <a:ext uri="{FF2B5EF4-FFF2-40B4-BE49-F238E27FC236}">
                  <a16:creationId xmlns:a16="http://schemas.microsoft.com/office/drawing/2014/main" id="{A73E9385-7D72-4823-B58C-541F06B39DFE}"/>
                </a:ext>
              </a:extLst>
            </p:cNvPr>
            <p:cNvSpPr/>
            <p:nvPr/>
          </p:nvSpPr>
          <p:spPr>
            <a:xfrm>
              <a:off x="4018869" y="3347719"/>
              <a:ext cx="284190" cy="32512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72" name="Diagonal Stripe 171">
              <a:extLst>
                <a:ext uri="{FF2B5EF4-FFF2-40B4-BE49-F238E27FC236}">
                  <a16:creationId xmlns:a16="http://schemas.microsoft.com/office/drawing/2014/main" id="{F2A7A085-4688-4508-BE00-F7ACF8E0CD67}"/>
                </a:ext>
              </a:extLst>
            </p:cNvPr>
            <p:cNvSpPr/>
            <p:nvPr/>
          </p:nvSpPr>
          <p:spPr>
            <a:xfrm flipH="1">
              <a:off x="3352800" y="3381189"/>
              <a:ext cx="284190" cy="320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5" name="Group 111">
            <a:extLst>
              <a:ext uri="{FF2B5EF4-FFF2-40B4-BE49-F238E27FC236}">
                <a16:creationId xmlns:a16="http://schemas.microsoft.com/office/drawing/2014/main" id="{0FF7D6E0-0571-4F93-B161-4D2128BB652D}"/>
              </a:ext>
            </a:extLst>
          </p:cNvPr>
          <p:cNvGrpSpPr>
            <a:grpSpLocks/>
          </p:cNvGrpSpPr>
          <p:nvPr/>
        </p:nvGrpSpPr>
        <p:grpSpPr bwMode="auto">
          <a:xfrm>
            <a:off x="9029700" y="1487488"/>
            <a:ext cx="339725" cy="357187"/>
            <a:chOff x="3352800" y="2998694"/>
            <a:chExt cx="950259" cy="1075765"/>
          </a:xfrm>
        </p:grpSpPr>
        <p:sp>
          <p:nvSpPr>
            <p:cNvPr id="174" name="Flowchart: Delay 173">
              <a:extLst>
                <a:ext uri="{FF2B5EF4-FFF2-40B4-BE49-F238E27FC236}">
                  <a16:creationId xmlns:a16="http://schemas.microsoft.com/office/drawing/2014/main" id="{9FE46158-8517-4180-9B22-B842DB806972}"/>
                </a:ext>
              </a:extLst>
            </p:cNvPr>
            <p:cNvSpPr/>
            <p:nvPr/>
          </p:nvSpPr>
          <p:spPr>
            <a:xfrm rot="16200000">
              <a:off x="3493929" y="3571720"/>
              <a:ext cx="65024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75" name="Oval 174">
              <a:extLst>
                <a:ext uri="{FF2B5EF4-FFF2-40B4-BE49-F238E27FC236}">
                  <a16:creationId xmlns:a16="http://schemas.microsoft.com/office/drawing/2014/main" id="{26D2B6B3-5031-485C-A2A0-C00D38750637}"/>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76" name="Pie 175">
              <a:extLst>
                <a:ext uri="{FF2B5EF4-FFF2-40B4-BE49-F238E27FC236}">
                  <a16:creationId xmlns:a16="http://schemas.microsoft.com/office/drawing/2014/main" id="{E3E1A022-E881-4422-9F77-2CFFC26889F7}"/>
                </a:ext>
              </a:extLst>
            </p:cNvPr>
            <p:cNvSpPr/>
            <p:nvPr/>
          </p:nvSpPr>
          <p:spPr>
            <a:xfrm>
              <a:off x="3579265" y="2998694"/>
              <a:ext cx="497332" cy="511585"/>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77" name="Diagonal Stripe 176">
              <a:extLst>
                <a:ext uri="{FF2B5EF4-FFF2-40B4-BE49-F238E27FC236}">
                  <a16:creationId xmlns:a16="http://schemas.microsoft.com/office/drawing/2014/main" id="{E79CB024-0250-4855-BD95-C221DDB36416}"/>
                </a:ext>
              </a:extLst>
            </p:cNvPr>
            <p:cNvSpPr/>
            <p:nvPr/>
          </p:nvSpPr>
          <p:spPr>
            <a:xfrm>
              <a:off x="4018869" y="3347719"/>
              <a:ext cx="284190" cy="32512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78" name="Diagonal Stripe 177">
              <a:extLst>
                <a:ext uri="{FF2B5EF4-FFF2-40B4-BE49-F238E27FC236}">
                  <a16:creationId xmlns:a16="http://schemas.microsoft.com/office/drawing/2014/main" id="{F9DAEAD6-24F3-4C26-95C3-F5DE19E3499B}"/>
                </a:ext>
              </a:extLst>
            </p:cNvPr>
            <p:cNvSpPr/>
            <p:nvPr/>
          </p:nvSpPr>
          <p:spPr>
            <a:xfrm flipH="1">
              <a:off x="3352800" y="3381189"/>
              <a:ext cx="284190" cy="320338"/>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6" name="Group 117">
            <a:extLst>
              <a:ext uri="{FF2B5EF4-FFF2-40B4-BE49-F238E27FC236}">
                <a16:creationId xmlns:a16="http://schemas.microsoft.com/office/drawing/2014/main" id="{1C51CBDD-EC09-4B00-99FC-0BB9FD42AF07}"/>
              </a:ext>
            </a:extLst>
          </p:cNvPr>
          <p:cNvGrpSpPr>
            <a:grpSpLocks/>
          </p:cNvGrpSpPr>
          <p:nvPr/>
        </p:nvGrpSpPr>
        <p:grpSpPr bwMode="auto">
          <a:xfrm>
            <a:off x="7456488" y="1627188"/>
            <a:ext cx="355600" cy="452437"/>
            <a:chOff x="3352800" y="2998694"/>
            <a:chExt cx="950259" cy="1075765"/>
          </a:xfrm>
        </p:grpSpPr>
        <p:sp>
          <p:nvSpPr>
            <p:cNvPr id="180" name="Flowchart: Delay 179">
              <a:extLst>
                <a:ext uri="{FF2B5EF4-FFF2-40B4-BE49-F238E27FC236}">
                  <a16:creationId xmlns:a16="http://schemas.microsoft.com/office/drawing/2014/main" id="{59FE4428-A59E-4BC4-B1A1-D5CE3F3FFD34}"/>
                </a:ext>
              </a:extLst>
            </p:cNvPr>
            <p:cNvSpPr/>
            <p:nvPr/>
          </p:nvSpPr>
          <p:spPr>
            <a:xfrm rot="16200000">
              <a:off x="3492706" y="3573790"/>
              <a:ext cx="649234" cy="35210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1" name="Oval 180">
              <a:extLst>
                <a:ext uri="{FF2B5EF4-FFF2-40B4-BE49-F238E27FC236}">
                  <a16:creationId xmlns:a16="http://schemas.microsoft.com/office/drawing/2014/main" id="{BFA796BE-D04B-41D9-ACBF-E70A5137EE81}"/>
                </a:ext>
              </a:extLst>
            </p:cNvPr>
            <p:cNvSpPr/>
            <p:nvPr/>
          </p:nvSpPr>
          <p:spPr>
            <a:xfrm>
              <a:off x="3569152"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2" name="Pie 181">
              <a:extLst>
                <a:ext uri="{FF2B5EF4-FFF2-40B4-BE49-F238E27FC236}">
                  <a16:creationId xmlns:a16="http://schemas.microsoft.com/office/drawing/2014/main" id="{5890DD88-55DA-4CCA-895C-C3967F452CEE}"/>
                </a:ext>
              </a:extLst>
            </p:cNvPr>
            <p:cNvSpPr/>
            <p:nvPr/>
          </p:nvSpPr>
          <p:spPr>
            <a:xfrm>
              <a:off x="3577637" y="2998694"/>
              <a:ext cx="496342" cy="513348"/>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83" name="Diagonal Stripe 182">
              <a:extLst>
                <a:ext uri="{FF2B5EF4-FFF2-40B4-BE49-F238E27FC236}">
                  <a16:creationId xmlns:a16="http://schemas.microsoft.com/office/drawing/2014/main" id="{3FA96985-E304-4FA0-9D42-E42DA062DCA8}"/>
                </a:ext>
              </a:extLst>
            </p:cNvPr>
            <p:cNvSpPr/>
            <p:nvPr/>
          </p:nvSpPr>
          <p:spPr>
            <a:xfrm>
              <a:off x="4018828" y="3349732"/>
              <a:ext cx="284231" cy="32084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84" name="Diagonal Stripe 183">
              <a:extLst>
                <a:ext uri="{FF2B5EF4-FFF2-40B4-BE49-F238E27FC236}">
                  <a16:creationId xmlns:a16="http://schemas.microsoft.com/office/drawing/2014/main" id="{03CB66EA-B49A-45BB-B581-054CCA0D4119}"/>
                </a:ext>
              </a:extLst>
            </p:cNvPr>
            <p:cNvSpPr/>
            <p:nvPr/>
          </p:nvSpPr>
          <p:spPr>
            <a:xfrm flipH="1">
              <a:off x="3352800" y="3379929"/>
              <a:ext cx="284228" cy="32461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7" name="Group 123">
            <a:extLst>
              <a:ext uri="{FF2B5EF4-FFF2-40B4-BE49-F238E27FC236}">
                <a16:creationId xmlns:a16="http://schemas.microsoft.com/office/drawing/2014/main" id="{D79E06BC-BBF5-4D7F-B4EA-365C84FD4806}"/>
              </a:ext>
            </a:extLst>
          </p:cNvPr>
          <p:cNvGrpSpPr>
            <a:grpSpLocks/>
          </p:cNvGrpSpPr>
          <p:nvPr/>
        </p:nvGrpSpPr>
        <p:grpSpPr bwMode="auto">
          <a:xfrm>
            <a:off x="8062913" y="1627188"/>
            <a:ext cx="339725" cy="523875"/>
            <a:chOff x="3352800" y="2998694"/>
            <a:chExt cx="950259" cy="1075765"/>
          </a:xfrm>
        </p:grpSpPr>
        <p:sp>
          <p:nvSpPr>
            <p:cNvPr id="186" name="Flowchart: Delay 185">
              <a:extLst>
                <a:ext uri="{FF2B5EF4-FFF2-40B4-BE49-F238E27FC236}">
                  <a16:creationId xmlns:a16="http://schemas.microsoft.com/office/drawing/2014/main" id="{FB484736-AF2A-43E8-896B-C51FF536C155}"/>
                </a:ext>
              </a:extLst>
            </p:cNvPr>
            <p:cNvSpPr/>
            <p:nvPr/>
          </p:nvSpPr>
          <p:spPr>
            <a:xfrm rot="16200000">
              <a:off x="3494686" y="3572482"/>
              <a:ext cx="648720"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7" name="Oval 186">
              <a:extLst>
                <a:ext uri="{FF2B5EF4-FFF2-40B4-BE49-F238E27FC236}">
                  <a16:creationId xmlns:a16="http://schemas.microsoft.com/office/drawing/2014/main" id="{D9861C9C-6C06-43F1-8A1A-438D271516A7}"/>
                </a:ext>
              </a:extLst>
            </p:cNvPr>
            <p:cNvSpPr/>
            <p:nvPr/>
          </p:nvSpPr>
          <p:spPr>
            <a:xfrm>
              <a:off x="3570381" y="3070412"/>
              <a:ext cx="501774"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8" name="Pie 187">
              <a:extLst>
                <a:ext uri="{FF2B5EF4-FFF2-40B4-BE49-F238E27FC236}">
                  <a16:creationId xmlns:a16="http://schemas.microsoft.com/office/drawing/2014/main" id="{13A6F17A-5DC8-45D6-884B-7B109447EAA1}"/>
                </a:ext>
              </a:extLst>
            </p:cNvPr>
            <p:cNvSpPr/>
            <p:nvPr/>
          </p:nvSpPr>
          <p:spPr>
            <a:xfrm>
              <a:off x="3579262" y="2998694"/>
              <a:ext cx="497332" cy="511802"/>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89" name="Diagonal Stripe 188">
              <a:extLst>
                <a:ext uri="{FF2B5EF4-FFF2-40B4-BE49-F238E27FC236}">
                  <a16:creationId xmlns:a16="http://schemas.microsoft.com/office/drawing/2014/main" id="{3921D1C1-629A-4D7D-91B3-2E100CF64EA0}"/>
                </a:ext>
              </a:extLst>
            </p:cNvPr>
            <p:cNvSpPr/>
            <p:nvPr/>
          </p:nvSpPr>
          <p:spPr>
            <a:xfrm>
              <a:off x="4018869" y="3350763"/>
              <a:ext cx="284190" cy="31947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90" name="Diagonal Stripe 189">
              <a:extLst>
                <a:ext uri="{FF2B5EF4-FFF2-40B4-BE49-F238E27FC236}">
                  <a16:creationId xmlns:a16="http://schemas.microsoft.com/office/drawing/2014/main" id="{E189EEDB-C2D9-4EC5-ADB6-1931E715658A}"/>
                </a:ext>
              </a:extLst>
            </p:cNvPr>
            <p:cNvSpPr/>
            <p:nvPr/>
          </p:nvSpPr>
          <p:spPr>
            <a:xfrm flipH="1">
              <a:off x="3352800" y="3380101"/>
              <a:ext cx="284190" cy="3227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8" name="Group 129">
            <a:extLst>
              <a:ext uri="{FF2B5EF4-FFF2-40B4-BE49-F238E27FC236}">
                <a16:creationId xmlns:a16="http://schemas.microsoft.com/office/drawing/2014/main" id="{4AC04069-A9C6-4C56-AF3E-1A0B47618C85}"/>
              </a:ext>
            </a:extLst>
          </p:cNvPr>
          <p:cNvGrpSpPr>
            <a:grpSpLocks/>
          </p:cNvGrpSpPr>
          <p:nvPr/>
        </p:nvGrpSpPr>
        <p:grpSpPr bwMode="auto">
          <a:xfrm>
            <a:off x="6818313" y="1519238"/>
            <a:ext cx="355600" cy="452437"/>
            <a:chOff x="3352800" y="2998694"/>
            <a:chExt cx="950259" cy="1075765"/>
          </a:xfrm>
        </p:grpSpPr>
        <p:sp>
          <p:nvSpPr>
            <p:cNvPr id="192" name="Flowchart: Delay 191">
              <a:extLst>
                <a:ext uri="{FF2B5EF4-FFF2-40B4-BE49-F238E27FC236}">
                  <a16:creationId xmlns:a16="http://schemas.microsoft.com/office/drawing/2014/main" id="{A552E0B6-9FD4-4A2E-A94F-C424528A860F}"/>
                </a:ext>
              </a:extLst>
            </p:cNvPr>
            <p:cNvSpPr/>
            <p:nvPr/>
          </p:nvSpPr>
          <p:spPr>
            <a:xfrm rot="16200000">
              <a:off x="3492706" y="3573790"/>
              <a:ext cx="649234" cy="352104"/>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93" name="Oval 192">
              <a:extLst>
                <a:ext uri="{FF2B5EF4-FFF2-40B4-BE49-F238E27FC236}">
                  <a16:creationId xmlns:a16="http://schemas.microsoft.com/office/drawing/2014/main" id="{08EC0D8C-C2FD-4CBC-BDB6-6F378D8A96C3}"/>
                </a:ext>
              </a:extLst>
            </p:cNvPr>
            <p:cNvSpPr/>
            <p:nvPr/>
          </p:nvSpPr>
          <p:spPr>
            <a:xfrm>
              <a:off x="3569152"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94" name="Pie 193">
              <a:extLst>
                <a:ext uri="{FF2B5EF4-FFF2-40B4-BE49-F238E27FC236}">
                  <a16:creationId xmlns:a16="http://schemas.microsoft.com/office/drawing/2014/main" id="{414E63DF-08F2-403A-AAA5-9B94270DF1D0}"/>
                </a:ext>
              </a:extLst>
            </p:cNvPr>
            <p:cNvSpPr/>
            <p:nvPr/>
          </p:nvSpPr>
          <p:spPr>
            <a:xfrm>
              <a:off x="3577637" y="2998694"/>
              <a:ext cx="496342" cy="513348"/>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95" name="Diagonal Stripe 194">
              <a:extLst>
                <a:ext uri="{FF2B5EF4-FFF2-40B4-BE49-F238E27FC236}">
                  <a16:creationId xmlns:a16="http://schemas.microsoft.com/office/drawing/2014/main" id="{BB98596E-0884-46DE-BAC8-C937566FD1CA}"/>
                </a:ext>
              </a:extLst>
            </p:cNvPr>
            <p:cNvSpPr/>
            <p:nvPr/>
          </p:nvSpPr>
          <p:spPr>
            <a:xfrm>
              <a:off x="4018828" y="3349732"/>
              <a:ext cx="284231" cy="320844"/>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196" name="Diagonal Stripe 195">
              <a:extLst>
                <a:ext uri="{FF2B5EF4-FFF2-40B4-BE49-F238E27FC236}">
                  <a16:creationId xmlns:a16="http://schemas.microsoft.com/office/drawing/2014/main" id="{E6E2D181-6227-4F19-A71F-6CCBEC0CC67B}"/>
                </a:ext>
              </a:extLst>
            </p:cNvPr>
            <p:cNvSpPr/>
            <p:nvPr/>
          </p:nvSpPr>
          <p:spPr>
            <a:xfrm flipH="1">
              <a:off x="3352800" y="3379929"/>
              <a:ext cx="284228" cy="32461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09" name="Group 135">
            <a:extLst>
              <a:ext uri="{FF2B5EF4-FFF2-40B4-BE49-F238E27FC236}">
                <a16:creationId xmlns:a16="http://schemas.microsoft.com/office/drawing/2014/main" id="{BB562285-ED32-4194-B0B0-83B551ECA9F1}"/>
              </a:ext>
            </a:extLst>
          </p:cNvPr>
          <p:cNvGrpSpPr>
            <a:grpSpLocks/>
          </p:cNvGrpSpPr>
          <p:nvPr/>
        </p:nvGrpSpPr>
        <p:grpSpPr bwMode="auto">
          <a:xfrm>
            <a:off x="9602788" y="1338263"/>
            <a:ext cx="339725" cy="357187"/>
            <a:chOff x="3352800" y="2998694"/>
            <a:chExt cx="950259" cy="1075765"/>
          </a:xfrm>
        </p:grpSpPr>
        <p:sp>
          <p:nvSpPr>
            <p:cNvPr id="198" name="Flowchart: Delay 197">
              <a:extLst>
                <a:ext uri="{FF2B5EF4-FFF2-40B4-BE49-F238E27FC236}">
                  <a16:creationId xmlns:a16="http://schemas.microsoft.com/office/drawing/2014/main" id="{E55C7C9C-1A5A-43C9-BE78-EE2AF1854281}"/>
                </a:ext>
              </a:extLst>
            </p:cNvPr>
            <p:cNvSpPr/>
            <p:nvPr/>
          </p:nvSpPr>
          <p:spPr>
            <a:xfrm rot="16200000">
              <a:off x="3493927"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99" name="Oval 198">
              <a:extLst>
                <a:ext uri="{FF2B5EF4-FFF2-40B4-BE49-F238E27FC236}">
                  <a16:creationId xmlns:a16="http://schemas.microsoft.com/office/drawing/2014/main" id="{C01A8751-8B32-4DC3-8089-A0C5C7C3F4C5}"/>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00" name="Pie 199">
              <a:extLst>
                <a:ext uri="{FF2B5EF4-FFF2-40B4-BE49-F238E27FC236}">
                  <a16:creationId xmlns:a16="http://schemas.microsoft.com/office/drawing/2014/main" id="{7E1F25B6-46A5-4E42-A596-9E2463BE5333}"/>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01" name="Diagonal Stripe 200">
              <a:extLst>
                <a:ext uri="{FF2B5EF4-FFF2-40B4-BE49-F238E27FC236}">
                  <a16:creationId xmlns:a16="http://schemas.microsoft.com/office/drawing/2014/main" id="{EE5598A3-1763-4FC5-A6D7-4AADBD35E320}"/>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02" name="Diagonal Stripe 201">
              <a:extLst>
                <a:ext uri="{FF2B5EF4-FFF2-40B4-BE49-F238E27FC236}">
                  <a16:creationId xmlns:a16="http://schemas.microsoft.com/office/drawing/2014/main" id="{5C7DF2BC-494B-4B4A-B16D-16F11E153894}"/>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0" name="Group 141">
            <a:extLst>
              <a:ext uri="{FF2B5EF4-FFF2-40B4-BE49-F238E27FC236}">
                <a16:creationId xmlns:a16="http://schemas.microsoft.com/office/drawing/2014/main" id="{DF86B996-5A4E-4DDF-96CE-7C8734EDBFC2}"/>
              </a:ext>
            </a:extLst>
          </p:cNvPr>
          <p:cNvGrpSpPr>
            <a:grpSpLocks/>
          </p:cNvGrpSpPr>
          <p:nvPr/>
        </p:nvGrpSpPr>
        <p:grpSpPr bwMode="auto">
          <a:xfrm>
            <a:off x="9753600" y="1746250"/>
            <a:ext cx="339725" cy="357188"/>
            <a:chOff x="3352800" y="2998694"/>
            <a:chExt cx="950259" cy="1075765"/>
          </a:xfrm>
        </p:grpSpPr>
        <p:sp>
          <p:nvSpPr>
            <p:cNvPr id="204" name="Flowchart: Delay 203">
              <a:extLst>
                <a:ext uri="{FF2B5EF4-FFF2-40B4-BE49-F238E27FC236}">
                  <a16:creationId xmlns:a16="http://schemas.microsoft.com/office/drawing/2014/main" id="{99FB3B16-1B89-4B71-AD18-6127A0CD30D0}"/>
                </a:ext>
              </a:extLst>
            </p:cNvPr>
            <p:cNvSpPr/>
            <p:nvPr/>
          </p:nvSpPr>
          <p:spPr>
            <a:xfrm rot="16200000">
              <a:off x="3493930" y="3571721"/>
              <a:ext cx="65023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05" name="Oval 204">
              <a:extLst>
                <a:ext uri="{FF2B5EF4-FFF2-40B4-BE49-F238E27FC236}">
                  <a16:creationId xmlns:a16="http://schemas.microsoft.com/office/drawing/2014/main" id="{90AF4E8B-1308-4D02-86BA-942F43EF6FE9}"/>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06" name="Pie 205">
              <a:extLst>
                <a:ext uri="{FF2B5EF4-FFF2-40B4-BE49-F238E27FC236}">
                  <a16:creationId xmlns:a16="http://schemas.microsoft.com/office/drawing/2014/main" id="{72B3560A-154D-4B57-8CC1-2F24E1DC54FD}"/>
                </a:ext>
              </a:extLst>
            </p:cNvPr>
            <p:cNvSpPr/>
            <p:nvPr/>
          </p:nvSpPr>
          <p:spPr>
            <a:xfrm>
              <a:off x="3579265" y="2998694"/>
              <a:ext cx="497332" cy="5115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07" name="Diagonal Stripe 206">
              <a:extLst>
                <a:ext uri="{FF2B5EF4-FFF2-40B4-BE49-F238E27FC236}">
                  <a16:creationId xmlns:a16="http://schemas.microsoft.com/office/drawing/2014/main" id="{DDD51465-2AA8-4E8E-9FC1-5ED574C2A256}"/>
                </a:ext>
              </a:extLst>
            </p:cNvPr>
            <p:cNvSpPr/>
            <p:nvPr/>
          </p:nvSpPr>
          <p:spPr>
            <a:xfrm>
              <a:off x="4018869" y="3347721"/>
              <a:ext cx="284190" cy="32033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08" name="Diagonal Stripe 207">
              <a:extLst>
                <a:ext uri="{FF2B5EF4-FFF2-40B4-BE49-F238E27FC236}">
                  <a16:creationId xmlns:a16="http://schemas.microsoft.com/office/drawing/2014/main" id="{E32ADA3A-C52D-4624-BEFE-94C3B472EEEC}"/>
                </a:ext>
              </a:extLst>
            </p:cNvPr>
            <p:cNvSpPr/>
            <p:nvPr/>
          </p:nvSpPr>
          <p:spPr>
            <a:xfrm flipH="1">
              <a:off x="3352800" y="3381188"/>
              <a:ext cx="284190" cy="32034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1" name="Group 147">
            <a:extLst>
              <a:ext uri="{FF2B5EF4-FFF2-40B4-BE49-F238E27FC236}">
                <a16:creationId xmlns:a16="http://schemas.microsoft.com/office/drawing/2014/main" id="{A7F2CDC5-E98C-42BD-AF4A-1759BC5774B1}"/>
              </a:ext>
            </a:extLst>
          </p:cNvPr>
          <p:cNvGrpSpPr>
            <a:grpSpLocks/>
          </p:cNvGrpSpPr>
          <p:nvPr/>
        </p:nvGrpSpPr>
        <p:grpSpPr bwMode="auto">
          <a:xfrm>
            <a:off x="9394825" y="1695450"/>
            <a:ext cx="339725" cy="357188"/>
            <a:chOff x="3352800" y="2998694"/>
            <a:chExt cx="950259" cy="1075765"/>
          </a:xfrm>
        </p:grpSpPr>
        <p:sp>
          <p:nvSpPr>
            <p:cNvPr id="210" name="Flowchart: Delay 209">
              <a:extLst>
                <a:ext uri="{FF2B5EF4-FFF2-40B4-BE49-F238E27FC236}">
                  <a16:creationId xmlns:a16="http://schemas.microsoft.com/office/drawing/2014/main" id="{6C7C0959-6E4E-4953-A714-569C73BAAFAE}"/>
                </a:ext>
              </a:extLst>
            </p:cNvPr>
            <p:cNvSpPr/>
            <p:nvPr/>
          </p:nvSpPr>
          <p:spPr>
            <a:xfrm rot="16200000">
              <a:off x="3493930"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11" name="Oval 210">
              <a:extLst>
                <a:ext uri="{FF2B5EF4-FFF2-40B4-BE49-F238E27FC236}">
                  <a16:creationId xmlns:a16="http://schemas.microsoft.com/office/drawing/2014/main" id="{E920FABE-2BE4-41A6-989F-0E7B37BFF70A}"/>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12" name="Pie 211">
              <a:extLst>
                <a:ext uri="{FF2B5EF4-FFF2-40B4-BE49-F238E27FC236}">
                  <a16:creationId xmlns:a16="http://schemas.microsoft.com/office/drawing/2014/main" id="{50260DE2-485A-4860-9053-632844DB0E79}"/>
                </a:ext>
              </a:extLst>
            </p:cNvPr>
            <p:cNvSpPr/>
            <p:nvPr/>
          </p:nvSpPr>
          <p:spPr>
            <a:xfrm>
              <a:off x="3579265"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13" name="Diagonal Stripe 212">
              <a:extLst>
                <a:ext uri="{FF2B5EF4-FFF2-40B4-BE49-F238E27FC236}">
                  <a16:creationId xmlns:a16="http://schemas.microsoft.com/office/drawing/2014/main" id="{EE59556B-4109-42AE-AC88-F2FB64CA13C9}"/>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14" name="Diagonal Stripe 213">
              <a:extLst>
                <a:ext uri="{FF2B5EF4-FFF2-40B4-BE49-F238E27FC236}">
                  <a16:creationId xmlns:a16="http://schemas.microsoft.com/office/drawing/2014/main" id="{FEEE0BC1-8042-494C-9E87-A85F805D9D6A}"/>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2" name="Group 153">
            <a:extLst>
              <a:ext uri="{FF2B5EF4-FFF2-40B4-BE49-F238E27FC236}">
                <a16:creationId xmlns:a16="http://schemas.microsoft.com/office/drawing/2014/main" id="{475246AE-F77A-4DA0-8ACE-4B5839A5E70B}"/>
              </a:ext>
            </a:extLst>
          </p:cNvPr>
          <p:cNvGrpSpPr>
            <a:grpSpLocks/>
          </p:cNvGrpSpPr>
          <p:nvPr/>
        </p:nvGrpSpPr>
        <p:grpSpPr bwMode="auto">
          <a:xfrm>
            <a:off x="8874125" y="1792288"/>
            <a:ext cx="339725" cy="357187"/>
            <a:chOff x="3352800" y="2998694"/>
            <a:chExt cx="950259" cy="1075765"/>
          </a:xfrm>
        </p:grpSpPr>
        <p:sp>
          <p:nvSpPr>
            <p:cNvPr id="216" name="Flowchart: Delay 215">
              <a:extLst>
                <a:ext uri="{FF2B5EF4-FFF2-40B4-BE49-F238E27FC236}">
                  <a16:creationId xmlns:a16="http://schemas.microsoft.com/office/drawing/2014/main" id="{95FB90C9-C4D0-40C6-9985-85FB246E6139}"/>
                </a:ext>
              </a:extLst>
            </p:cNvPr>
            <p:cNvSpPr/>
            <p:nvPr/>
          </p:nvSpPr>
          <p:spPr>
            <a:xfrm rot="16200000">
              <a:off x="3493929"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17" name="Oval 216">
              <a:extLst>
                <a:ext uri="{FF2B5EF4-FFF2-40B4-BE49-F238E27FC236}">
                  <a16:creationId xmlns:a16="http://schemas.microsoft.com/office/drawing/2014/main" id="{3C7AAFFD-8933-47B9-9D26-7FC87A1A6CAA}"/>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18" name="Pie 217">
              <a:extLst>
                <a:ext uri="{FF2B5EF4-FFF2-40B4-BE49-F238E27FC236}">
                  <a16:creationId xmlns:a16="http://schemas.microsoft.com/office/drawing/2014/main" id="{8544A51F-8B27-475B-B5D3-C0A6D2B062B3}"/>
                </a:ext>
              </a:extLst>
            </p:cNvPr>
            <p:cNvSpPr/>
            <p:nvPr/>
          </p:nvSpPr>
          <p:spPr>
            <a:xfrm>
              <a:off x="3579265"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19" name="Diagonal Stripe 218">
              <a:extLst>
                <a:ext uri="{FF2B5EF4-FFF2-40B4-BE49-F238E27FC236}">
                  <a16:creationId xmlns:a16="http://schemas.microsoft.com/office/drawing/2014/main" id="{3DCD8981-C930-40F4-A1E1-7F485610FB29}"/>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20" name="Diagonal Stripe 219">
              <a:extLst>
                <a:ext uri="{FF2B5EF4-FFF2-40B4-BE49-F238E27FC236}">
                  <a16:creationId xmlns:a16="http://schemas.microsoft.com/office/drawing/2014/main" id="{DFD0B6CA-159F-4BB3-BCFD-A506E9886AF1}"/>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3" name="Group 159">
            <a:extLst>
              <a:ext uri="{FF2B5EF4-FFF2-40B4-BE49-F238E27FC236}">
                <a16:creationId xmlns:a16="http://schemas.microsoft.com/office/drawing/2014/main" id="{91595D31-6726-4E02-926E-1B226099CE68}"/>
              </a:ext>
            </a:extLst>
          </p:cNvPr>
          <p:cNvGrpSpPr>
            <a:grpSpLocks/>
          </p:cNvGrpSpPr>
          <p:nvPr/>
        </p:nvGrpSpPr>
        <p:grpSpPr bwMode="auto">
          <a:xfrm>
            <a:off x="7032625" y="1743075"/>
            <a:ext cx="355600" cy="452438"/>
            <a:chOff x="3352800" y="2998694"/>
            <a:chExt cx="950259" cy="1075765"/>
          </a:xfrm>
        </p:grpSpPr>
        <p:sp>
          <p:nvSpPr>
            <p:cNvPr id="222" name="Flowchart: Delay 221">
              <a:extLst>
                <a:ext uri="{FF2B5EF4-FFF2-40B4-BE49-F238E27FC236}">
                  <a16:creationId xmlns:a16="http://schemas.microsoft.com/office/drawing/2014/main" id="{A559ABED-DA2B-4F0C-B245-6868567B9228}"/>
                </a:ext>
              </a:extLst>
            </p:cNvPr>
            <p:cNvSpPr/>
            <p:nvPr/>
          </p:nvSpPr>
          <p:spPr>
            <a:xfrm rot="16200000">
              <a:off x="3492709" y="3573788"/>
              <a:ext cx="649233" cy="352106"/>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23" name="Oval 222">
              <a:extLst>
                <a:ext uri="{FF2B5EF4-FFF2-40B4-BE49-F238E27FC236}">
                  <a16:creationId xmlns:a16="http://schemas.microsoft.com/office/drawing/2014/main" id="{86C9B885-0D2B-4F74-A874-03300CE175CD}"/>
                </a:ext>
              </a:extLst>
            </p:cNvPr>
            <p:cNvSpPr/>
            <p:nvPr/>
          </p:nvSpPr>
          <p:spPr>
            <a:xfrm>
              <a:off x="3569155" y="3070413"/>
              <a:ext cx="500583" cy="5020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24" name="Pie 223">
              <a:extLst>
                <a:ext uri="{FF2B5EF4-FFF2-40B4-BE49-F238E27FC236}">
                  <a16:creationId xmlns:a16="http://schemas.microsoft.com/office/drawing/2014/main" id="{F9625DEF-5986-4C37-B444-C1A1E8917BC3}"/>
                </a:ext>
              </a:extLst>
            </p:cNvPr>
            <p:cNvSpPr/>
            <p:nvPr/>
          </p:nvSpPr>
          <p:spPr>
            <a:xfrm>
              <a:off x="3577639" y="2998694"/>
              <a:ext cx="496339" cy="51334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25" name="Diagonal Stripe 224">
              <a:extLst>
                <a:ext uri="{FF2B5EF4-FFF2-40B4-BE49-F238E27FC236}">
                  <a16:creationId xmlns:a16="http://schemas.microsoft.com/office/drawing/2014/main" id="{B1F6C4BA-FE0B-4FF6-8067-BBBC63C93CCF}"/>
                </a:ext>
              </a:extLst>
            </p:cNvPr>
            <p:cNvSpPr/>
            <p:nvPr/>
          </p:nvSpPr>
          <p:spPr>
            <a:xfrm>
              <a:off x="4018831" y="3349734"/>
              <a:ext cx="284228" cy="32084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26" name="Diagonal Stripe 225">
              <a:extLst>
                <a:ext uri="{FF2B5EF4-FFF2-40B4-BE49-F238E27FC236}">
                  <a16:creationId xmlns:a16="http://schemas.microsoft.com/office/drawing/2014/main" id="{8A2C9089-E677-4F44-8CF9-B9D9828C5941}"/>
                </a:ext>
              </a:extLst>
            </p:cNvPr>
            <p:cNvSpPr/>
            <p:nvPr/>
          </p:nvSpPr>
          <p:spPr>
            <a:xfrm flipH="1">
              <a:off x="3352800" y="3379931"/>
              <a:ext cx="284231" cy="324616"/>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4" name="Group 171">
            <a:extLst>
              <a:ext uri="{FF2B5EF4-FFF2-40B4-BE49-F238E27FC236}">
                <a16:creationId xmlns:a16="http://schemas.microsoft.com/office/drawing/2014/main" id="{361F590D-8801-4DBC-ADA3-8BF6A5B4E3A5}"/>
              </a:ext>
            </a:extLst>
          </p:cNvPr>
          <p:cNvGrpSpPr>
            <a:grpSpLocks/>
          </p:cNvGrpSpPr>
          <p:nvPr/>
        </p:nvGrpSpPr>
        <p:grpSpPr bwMode="auto">
          <a:xfrm>
            <a:off x="7853363" y="1743075"/>
            <a:ext cx="339725" cy="565150"/>
            <a:chOff x="3352800" y="2998694"/>
            <a:chExt cx="950259" cy="1075765"/>
          </a:xfrm>
        </p:grpSpPr>
        <p:sp>
          <p:nvSpPr>
            <p:cNvPr id="234" name="Flowchart: Delay 233">
              <a:extLst>
                <a:ext uri="{FF2B5EF4-FFF2-40B4-BE49-F238E27FC236}">
                  <a16:creationId xmlns:a16="http://schemas.microsoft.com/office/drawing/2014/main" id="{840E8965-01B9-484F-BC29-F2154C01D019}"/>
                </a:ext>
              </a:extLst>
            </p:cNvPr>
            <p:cNvSpPr/>
            <p:nvPr/>
          </p:nvSpPr>
          <p:spPr>
            <a:xfrm rot="16200000">
              <a:off x="3494203" y="3571996"/>
              <a:ext cx="64968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35" name="Oval 234">
              <a:extLst>
                <a:ext uri="{FF2B5EF4-FFF2-40B4-BE49-F238E27FC236}">
                  <a16:creationId xmlns:a16="http://schemas.microsoft.com/office/drawing/2014/main" id="{9820F845-D640-4A5B-9A53-3CC5FE99C83C}"/>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36" name="Pie 235">
              <a:extLst>
                <a:ext uri="{FF2B5EF4-FFF2-40B4-BE49-F238E27FC236}">
                  <a16:creationId xmlns:a16="http://schemas.microsoft.com/office/drawing/2014/main" id="{B64ADCD2-E0FB-4725-A2F9-C5C5013D047B}"/>
                </a:ext>
              </a:extLst>
            </p:cNvPr>
            <p:cNvSpPr/>
            <p:nvPr/>
          </p:nvSpPr>
          <p:spPr>
            <a:xfrm>
              <a:off x="3579262" y="2998694"/>
              <a:ext cx="497332" cy="5106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37" name="Diagonal Stripe 236">
              <a:extLst>
                <a:ext uri="{FF2B5EF4-FFF2-40B4-BE49-F238E27FC236}">
                  <a16:creationId xmlns:a16="http://schemas.microsoft.com/office/drawing/2014/main" id="{866BB5DE-6104-4368-AEA3-054CAD6208BE}"/>
                </a:ext>
              </a:extLst>
            </p:cNvPr>
            <p:cNvSpPr/>
            <p:nvPr/>
          </p:nvSpPr>
          <p:spPr>
            <a:xfrm>
              <a:off x="4018869" y="3349224"/>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38" name="Diagonal Stripe 237">
              <a:extLst>
                <a:ext uri="{FF2B5EF4-FFF2-40B4-BE49-F238E27FC236}">
                  <a16:creationId xmlns:a16="http://schemas.microsoft.com/office/drawing/2014/main" id="{DC88C681-8B75-4930-BF49-5349E6D5F17A}"/>
                </a:ext>
              </a:extLst>
            </p:cNvPr>
            <p:cNvSpPr/>
            <p:nvPr/>
          </p:nvSpPr>
          <p:spPr>
            <a:xfrm flipH="1">
              <a:off x="3352800" y="3379442"/>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5" name="Group 177">
            <a:extLst>
              <a:ext uri="{FF2B5EF4-FFF2-40B4-BE49-F238E27FC236}">
                <a16:creationId xmlns:a16="http://schemas.microsoft.com/office/drawing/2014/main" id="{126589B3-3E8F-4B4E-B497-C885F65AF129}"/>
              </a:ext>
            </a:extLst>
          </p:cNvPr>
          <p:cNvGrpSpPr>
            <a:grpSpLocks/>
          </p:cNvGrpSpPr>
          <p:nvPr/>
        </p:nvGrpSpPr>
        <p:grpSpPr bwMode="auto">
          <a:xfrm>
            <a:off x="8418513" y="1695450"/>
            <a:ext cx="339725" cy="473075"/>
            <a:chOff x="3352800" y="2998694"/>
            <a:chExt cx="950259" cy="1075765"/>
          </a:xfrm>
        </p:grpSpPr>
        <p:sp>
          <p:nvSpPr>
            <p:cNvPr id="240" name="Flowchart: Delay 239">
              <a:extLst>
                <a:ext uri="{FF2B5EF4-FFF2-40B4-BE49-F238E27FC236}">
                  <a16:creationId xmlns:a16="http://schemas.microsoft.com/office/drawing/2014/main" id="{6B2F6BD9-324E-409A-ABCF-654285B3C32B}"/>
                </a:ext>
              </a:extLst>
            </p:cNvPr>
            <p:cNvSpPr/>
            <p:nvPr/>
          </p:nvSpPr>
          <p:spPr>
            <a:xfrm rot="16200000">
              <a:off x="3494152" y="3571945"/>
              <a:ext cx="64979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1" name="Oval 240">
              <a:extLst>
                <a:ext uri="{FF2B5EF4-FFF2-40B4-BE49-F238E27FC236}">
                  <a16:creationId xmlns:a16="http://schemas.microsoft.com/office/drawing/2014/main" id="{C7F51CD9-BECE-4762-98B5-25A470DF1146}"/>
                </a:ext>
              </a:extLst>
            </p:cNvPr>
            <p:cNvSpPr/>
            <p:nvPr/>
          </p:nvSpPr>
          <p:spPr>
            <a:xfrm>
              <a:off x="3570381" y="3070893"/>
              <a:ext cx="501774" cy="50178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2" name="Pie 241">
              <a:extLst>
                <a:ext uri="{FF2B5EF4-FFF2-40B4-BE49-F238E27FC236}">
                  <a16:creationId xmlns:a16="http://schemas.microsoft.com/office/drawing/2014/main" id="{20031DEB-FD0F-4B14-9D70-9F96ACB32825}"/>
                </a:ext>
              </a:extLst>
            </p:cNvPr>
            <p:cNvSpPr/>
            <p:nvPr/>
          </p:nvSpPr>
          <p:spPr>
            <a:xfrm>
              <a:off x="3579262" y="2998694"/>
              <a:ext cx="497332" cy="512613"/>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43" name="Diagonal Stripe 242">
              <a:extLst>
                <a:ext uri="{FF2B5EF4-FFF2-40B4-BE49-F238E27FC236}">
                  <a16:creationId xmlns:a16="http://schemas.microsoft.com/office/drawing/2014/main" id="{DD33C4A5-07C4-417A-8E75-B3158A200C5F}"/>
                </a:ext>
              </a:extLst>
            </p:cNvPr>
            <p:cNvSpPr/>
            <p:nvPr/>
          </p:nvSpPr>
          <p:spPr>
            <a:xfrm>
              <a:off x="4018869" y="3348860"/>
              <a:ext cx="284190" cy="32128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44" name="Diagonal Stripe 243">
              <a:extLst>
                <a:ext uri="{FF2B5EF4-FFF2-40B4-BE49-F238E27FC236}">
                  <a16:creationId xmlns:a16="http://schemas.microsoft.com/office/drawing/2014/main" id="{9A75EF8F-BB94-4ABB-8DB7-4FD346032851}"/>
                </a:ext>
              </a:extLst>
            </p:cNvPr>
            <p:cNvSpPr/>
            <p:nvPr/>
          </p:nvSpPr>
          <p:spPr>
            <a:xfrm flipH="1">
              <a:off x="3352800" y="3377740"/>
              <a:ext cx="284190" cy="32489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6" name="Group 183">
            <a:extLst>
              <a:ext uri="{FF2B5EF4-FFF2-40B4-BE49-F238E27FC236}">
                <a16:creationId xmlns:a16="http://schemas.microsoft.com/office/drawing/2014/main" id="{8B45E483-A4CB-40CF-8614-E207E9CC97CD}"/>
              </a:ext>
            </a:extLst>
          </p:cNvPr>
          <p:cNvGrpSpPr>
            <a:grpSpLocks/>
          </p:cNvGrpSpPr>
          <p:nvPr/>
        </p:nvGrpSpPr>
        <p:grpSpPr bwMode="auto">
          <a:xfrm>
            <a:off x="8991600" y="1787525"/>
            <a:ext cx="339725" cy="357188"/>
            <a:chOff x="3352800" y="2998694"/>
            <a:chExt cx="950259" cy="1075765"/>
          </a:xfrm>
        </p:grpSpPr>
        <p:sp>
          <p:nvSpPr>
            <p:cNvPr id="246" name="Flowchart: Delay 245">
              <a:extLst>
                <a:ext uri="{FF2B5EF4-FFF2-40B4-BE49-F238E27FC236}">
                  <a16:creationId xmlns:a16="http://schemas.microsoft.com/office/drawing/2014/main" id="{9F4426C2-4EFF-422F-BA72-5957CB35D58F}"/>
                </a:ext>
              </a:extLst>
            </p:cNvPr>
            <p:cNvSpPr/>
            <p:nvPr/>
          </p:nvSpPr>
          <p:spPr>
            <a:xfrm rot="16200000">
              <a:off x="3493930"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7" name="Oval 246">
              <a:extLst>
                <a:ext uri="{FF2B5EF4-FFF2-40B4-BE49-F238E27FC236}">
                  <a16:creationId xmlns:a16="http://schemas.microsoft.com/office/drawing/2014/main" id="{BD6C3B5F-272B-4E15-A412-943D410F3495}"/>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48" name="Pie 247">
              <a:extLst>
                <a:ext uri="{FF2B5EF4-FFF2-40B4-BE49-F238E27FC236}">
                  <a16:creationId xmlns:a16="http://schemas.microsoft.com/office/drawing/2014/main" id="{10F70472-F631-4A89-B66F-4C9B444FF13B}"/>
                </a:ext>
              </a:extLst>
            </p:cNvPr>
            <p:cNvSpPr/>
            <p:nvPr/>
          </p:nvSpPr>
          <p:spPr>
            <a:xfrm>
              <a:off x="3579265"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49" name="Diagonal Stripe 248">
              <a:extLst>
                <a:ext uri="{FF2B5EF4-FFF2-40B4-BE49-F238E27FC236}">
                  <a16:creationId xmlns:a16="http://schemas.microsoft.com/office/drawing/2014/main" id="{D0E7E710-3D37-4264-B592-9D1FCAEE18C2}"/>
                </a:ext>
              </a:extLst>
            </p:cNvPr>
            <p:cNvSpPr/>
            <p:nvPr/>
          </p:nvSpPr>
          <p:spPr>
            <a:xfrm>
              <a:off x="4018869" y="3347721"/>
              <a:ext cx="284190" cy="32033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50" name="Diagonal Stripe 249">
              <a:extLst>
                <a:ext uri="{FF2B5EF4-FFF2-40B4-BE49-F238E27FC236}">
                  <a16:creationId xmlns:a16="http://schemas.microsoft.com/office/drawing/2014/main" id="{50709053-4F1F-4A8C-A5A4-DD3223E974F1}"/>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7" name="Group 189">
            <a:extLst>
              <a:ext uri="{FF2B5EF4-FFF2-40B4-BE49-F238E27FC236}">
                <a16:creationId xmlns:a16="http://schemas.microsoft.com/office/drawing/2014/main" id="{E49A0F31-39C1-406D-AF59-C92721C7755A}"/>
              </a:ext>
            </a:extLst>
          </p:cNvPr>
          <p:cNvGrpSpPr>
            <a:grpSpLocks/>
          </p:cNvGrpSpPr>
          <p:nvPr/>
        </p:nvGrpSpPr>
        <p:grpSpPr bwMode="auto">
          <a:xfrm>
            <a:off x="7861300" y="1470025"/>
            <a:ext cx="339725" cy="565150"/>
            <a:chOff x="3352800" y="2998694"/>
            <a:chExt cx="950259" cy="1075765"/>
          </a:xfrm>
        </p:grpSpPr>
        <p:sp>
          <p:nvSpPr>
            <p:cNvPr id="252" name="Flowchart: Delay 251">
              <a:extLst>
                <a:ext uri="{FF2B5EF4-FFF2-40B4-BE49-F238E27FC236}">
                  <a16:creationId xmlns:a16="http://schemas.microsoft.com/office/drawing/2014/main" id="{49ECAD70-71B1-47E3-A38F-77D4976BC6C4}"/>
                </a:ext>
              </a:extLst>
            </p:cNvPr>
            <p:cNvSpPr/>
            <p:nvPr/>
          </p:nvSpPr>
          <p:spPr>
            <a:xfrm rot="16200000">
              <a:off x="3494206" y="3571996"/>
              <a:ext cx="649689"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53" name="Oval 252">
              <a:extLst>
                <a:ext uri="{FF2B5EF4-FFF2-40B4-BE49-F238E27FC236}">
                  <a16:creationId xmlns:a16="http://schemas.microsoft.com/office/drawing/2014/main" id="{26878A97-0397-4A59-893B-F5CA2C0FCE25}"/>
                </a:ext>
              </a:extLst>
            </p:cNvPr>
            <p:cNvSpPr/>
            <p:nvPr/>
          </p:nvSpPr>
          <p:spPr>
            <a:xfrm>
              <a:off x="3570384" y="3071217"/>
              <a:ext cx="501771"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54" name="Pie 253">
              <a:extLst>
                <a:ext uri="{FF2B5EF4-FFF2-40B4-BE49-F238E27FC236}">
                  <a16:creationId xmlns:a16="http://schemas.microsoft.com/office/drawing/2014/main" id="{550EBD0C-A68B-43CF-8D10-1E0FB789DC6E}"/>
                </a:ext>
              </a:extLst>
            </p:cNvPr>
            <p:cNvSpPr/>
            <p:nvPr/>
          </p:nvSpPr>
          <p:spPr>
            <a:xfrm>
              <a:off x="3579265" y="2998694"/>
              <a:ext cx="497332" cy="510687"/>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55" name="Diagonal Stripe 254">
              <a:extLst>
                <a:ext uri="{FF2B5EF4-FFF2-40B4-BE49-F238E27FC236}">
                  <a16:creationId xmlns:a16="http://schemas.microsoft.com/office/drawing/2014/main" id="{68CCA249-0E55-4444-8F39-4036B8EB650A}"/>
                </a:ext>
              </a:extLst>
            </p:cNvPr>
            <p:cNvSpPr/>
            <p:nvPr/>
          </p:nvSpPr>
          <p:spPr>
            <a:xfrm>
              <a:off x="4018869" y="3349224"/>
              <a:ext cx="284190" cy="323335"/>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56" name="Diagonal Stripe 255">
              <a:extLst>
                <a:ext uri="{FF2B5EF4-FFF2-40B4-BE49-F238E27FC236}">
                  <a16:creationId xmlns:a16="http://schemas.microsoft.com/office/drawing/2014/main" id="{6BFA9ABA-7DC4-4E88-B867-643B4FBA2421}"/>
                </a:ext>
              </a:extLst>
            </p:cNvPr>
            <p:cNvSpPr/>
            <p:nvPr/>
          </p:nvSpPr>
          <p:spPr>
            <a:xfrm flipH="1">
              <a:off x="3352800" y="3379442"/>
              <a:ext cx="284190" cy="323335"/>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8" name="Group 195">
            <a:extLst>
              <a:ext uri="{FF2B5EF4-FFF2-40B4-BE49-F238E27FC236}">
                <a16:creationId xmlns:a16="http://schemas.microsoft.com/office/drawing/2014/main" id="{E1CDC0D0-4C49-4ECB-99F4-369A9172D6EB}"/>
              </a:ext>
            </a:extLst>
          </p:cNvPr>
          <p:cNvGrpSpPr>
            <a:grpSpLocks/>
          </p:cNvGrpSpPr>
          <p:nvPr/>
        </p:nvGrpSpPr>
        <p:grpSpPr bwMode="auto">
          <a:xfrm>
            <a:off x="8394700" y="1182688"/>
            <a:ext cx="339725" cy="473075"/>
            <a:chOff x="3352800" y="2998694"/>
            <a:chExt cx="950259" cy="1075765"/>
          </a:xfrm>
        </p:grpSpPr>
        <p:sp>
          <p:nvSpPr>
            <p:cNvPr id="258" name="Flowchart: Delay 257">
              <a:extLst>
                <a:ext uri="{FF2B5EF4-FFF2-40B4-BE49-F238E27FC236}">
                  <a16:creationId xmlns:a16="http://schemas.microsoft.com/office/drawing/2014/main" id="{4243E95B-84A2-4DE4-840C-41F3DB015080}"/>
                </a:ext>
              </a:extLst>
            </p:cNvPr>
            <p:cNvSpPr/>
            <p:nvPr/>
          </p:nvSpPr>
          <p:spPr>
            <a:xfrm rot="16200000">
              <a:off x="3494155" y="3571945"/>
              <a:ext cx="64979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59" name="Oval 258">
              <a:extLst>
                <a:ext uri="{FF2B5EF4-FFF2-40B4-BE49-F238E27FC236}">
                  <a16:creationId xmlns:a16="http://schemas.microsoft.com/office/drawing/2014/main" id="{F02433D5-9D76-47DD-A6E7-C0AB2D2DE0D4}"/>
                </a:ext>
              </a:extLst>
            </p:cNvPr>
            <p:cNvSpPr/>
            <p:nvPr/>
          </p:nvSpPr>
          <p:spPr>
            <a:xfrm>
              <a:off x="3570384" y="3070893"/>
              <a:ext cx="501771"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60" name="Pie 259">
              <a:extLst>
                <a:ext uri="{FF2B5EF4-FFF2-40B4-BE49-F238E27FC236}">
                  <a16:creationId xmlns:a16="http://schemas.microsoft.com/office/drawing/2014/main" id="{8B95807D-0C91-4A47-AB8C-611262880613}"/>
                </a:ext>
              </a:extLst>
            </p:cNvPr>
            <p:cNvSpPr/>
            <p:nvPr/>
          </p:nvSpPr>
          <p:spPr>
            <a:xfrm>
              <a:off x="3579265" y="2998694"/>
              <a:ext cx="497332" cy="512613"/>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61" name="Diagonal Stripe 260">
              <a:extLst>
                <a:ext uri="{FF2B5EF4-FFF2-40B4-BE49-F238E27FC236}">
                  <a16:creationId xmlns:a16="http://schemas.microsoft.com/office/drawing/2014/main" id="{6CE810AA-721F-4B72-8C97-E1C5B4EA2E51}"/>
                </a:ext>
              </a:extLst>
            </p:cNvPr>
            <p:cNvSpPr/>
            <p:nvPr/>
          </p:nvSpPr>
          <p:spPr>
            <a:xfrm>
              <a:off x="4018869" y="3348858"/>
              <a:ext cx="284190" cy="321287"/>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62" name="Diagonal Stripe 261">
              <a:extLst>
                <a:ext uri="{FF2B5EF4-FFF2-40B4-BE49-F238E27FC236}">
                  <a16:creationId xmlns:a16="http://schemas.microsoft.com/office/drawing/2014/main" id="{4459164A-51D3-4BCB-AA89-7720BAC013DC}"/>
                </a:ext>
              </a:extLst>
            </p:cNvPr>
            <p:cNvSpPr/>
            <p:nvPr/>
          </p:nvSpPr>
          <p:spPr>
            <a:xfrm flipH="1">
              <a:off x="3352800" y="3377738"/>
              <a:ext cx="284190" cy="324895"/>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19" name="Group 201">
            <a:extLst>
              <a:ext uri="{FF2B5EF4-FFF2-40B4-BE49-F238E27FC236}">
                <a16:creationId xmlns:a16="http://schemas.microsoft.com/office/drawing/2014/main" id="{7539ED34-E83D-4238-9AA7-F161F226D864}"/>
              </a:ext>
            </a:extLst>
          </p:cNvPr>
          <p:cNvGrpSpPr>
            <a:grpSpLocks/>
          </p:cNvGrpSpPr>
          <p:nvPr/>
        </p:nvGrpSpPr>
        <p:grpSpPr bwMode="auto">
          <a:xfrm>
            <a:off x="9469438" y="1246188"/>
            <a:ext cx="339725" cy="357187"/>
            <a:chOff x="3352800" y="2998694"/>
            <a:chExt cx="950259" cy="1075765"/>
          </a:xfrm>
        </p:grpSpPr>
        <p:sp>
          <p:nvSpPr>
            <p:cNvPr id="264" name="Flowchart: Delay 263">
              <a:extLst>
                <a:ext uri="{FF2B5EF4-FFF2-40B4-BE49-F238E27FC236}">
                  <a16:creationId xmlns:a16="http://schemas.microsoft.com/office/drawing/2014/main" id="{1871F363-91AF-4FA0-8399-ACA2D07E0745}"/>
                </a:ext>
              </a:extLst>
            </p:cNvPr>
            <p:cNvSpPr/>
            <p:nvPr/>
          </p:nvSpPr>
          <p:spPr>
            <a:xfrm rot="16200000">
              <a:off x="3493927" y="3571720"/>
              <a:ext cx="65024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65" name="Oval 264">
              <a:extLst>
                <a:ext uri="{FF2B5EF4-FFF2-40B4-BE49-F238E27FC236}">
                  <a16:creationId xmlns:a16="http://schemas.microsoft.com/office/drawing/2014/main" id="{589C4014-01B4-4284-9016-384AC19A0DBE}"/>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66" name="Pie 265">
              <a:extLst>
                <a:ext uri="{FF2B5EF4-FFF2-40B4-BE49-F238E27FC236}">
                  <a16:creationId xmlns:a16="http://schemas.microsoft.com/office/drawing/2014/main" id="{23E3A2CD-B90C-4DC3-BDC1-424FE3B8BC89}"/>
                </a:ext>
              </a:extLst>
            </p:cNvPr>
            <p:cNvSpPr/>
            <p:nvPr/>
          </p:nvSpPr>
          <p:spPr>
            <a:xfrm>
              <a:off x="3579262" y="2998694"/>
              <a:ext cx="497332" cy="5115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67" name="Diagonal Stripe 266">
              <a:extLst>
                <a:ext uri="{FF2B5EF4-FFF2-40B4-BE49-F238E27FC236}">
                  <a16:creationId xmlns:a16="http://schemas.microsoft.com/office/drawing/2014/main" id="{E82ACAD7-E119-4CEA-B446-994DAB233FDC}"/>
                </a:ext>
              </a:extLst>
            </p:cNvPr>
            <p:cNvSpPr/>
            <p:nvPr/>
          </p:nvSpPr>
          <p:spPr>
            <a:xfrm>
              <a:off x="4018869" y="3347719"/>
              <a:ext cx="284190" cy="32512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68" name="Diagonal Stripe 267">
              <a:extLst>
                <a:ext uri="{FF2B5EF4-FFF2-40B4-BE49-F238E27FC236}">
                  <a16:creationId xmlns:a16="http://schemas.microsoft.com/office/drawing/2014/main" id="{10A6D2B6-DC16-4EF6-960F-8BE6B93BDE3F}"/>
                </a:ext>
              </a:extLst>
            </p:cNvPr>
            <p:cNvSpPr/>
            <p:nvPr/>
          </p:nvSpPr>
          <p:spPr>
            <a:xfrm flipH="1">
              <a:off x="3352800" y="3381189"/>
              <a:ext cx="284190" cy="320338"/>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0" name="Group 207">
            <a:extLst>
              <a:ext uri="{FF2B5EF4-FFF2-40B4-BE49-F238E27FC236}">
                <a16:creationId xmlns:a16="http://schemas.microsoft.com/office/drawing/2014/main" id="{84D292AA-1527-41A9-8305-60725587AAF6}"/>
              </a:ext>
            </a:extLst>
          </p:cNvPr>
          <p:cNvGrpSpPr>
            <a:grpSpLocks/>
          </p:cNvGrpSpPr>
          <p:nvPr/>
        </p:nvGrpSpPr>
        <p:grpSpPr bwMode="auto">
          <a:xfrm>
            <a:off x="9655175" y="1695450"/>
            <a:ext cx="339725" cy="357188"/>
            <a:chOff x="3352800" y="2998694"/>
            <a:chExt cx="950259" cy="1075765"/>
          </a:xfrm>
        </p:grpSpPr>
        <p:sp>
          <p:nvSpPr>
            <p:cNvPr id="270" name="Flowchart: Delay 269">
              <a:extLst>
                <a:ext uri="{FF2B5EF4-FFF2-40B4-BE49-F238E27FC236}">
                  <a16:creationId xmlns:a16="http://schemas.microsoft.com/office/drawing/2014/main" id="{43297D5A-1187-4A91-A763-C182E823D4A2}"/>
                </a:ext>
              </a:extLst>
            </p:cNvPr>
            <p:cNvSpPr/>
            <p:nvPr/>
          </p:nvSpPr>
          <p:spPr>
            <a:xfrm rot="16200000">
              <a:off x="3493930" y="3571721"/>
              <a:ext cx="650239"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1" name="Oval 270">
              <a:extLst>
                <a:ext uri="{FF2B5EF4-FFF2-40B4-BE49-F238E27FC236}">
                  <a16:creationId xmlns:a16="http://schemas.microsoft.com/office/drawing/2014/main" id="{15759EAF-1B44-416C-B1BC-4199D347696B}"/>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2" name="Pie 271">
              <a:extLst>
                <a:ext uri="{FF2B5EF4-FFF2-40B4-BE49-F238E27FC236}">
                  <a16:creationId xmlns:a16="http://schemas.microsoft.com/office/drawing/2014/main" id="{D7787495-4FFD-469C-8F07-35EA53E87DA8}"/>
                </a:ext>
              </a:extLst>
            </p:cNvPr>
            <p:cNvSpPr/>
            <p:nvPr/>
          </p:nvSpPr>
          <p:spPr>
            <a:xfrm>
              <a:off x="3579265" y="2998694"/>
              <a:ext cx="497332" cy="511587"/>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73" name="Diagonal Stripe 272">
              <a:extLst>
                <a:ext uri="{FF2B5EF4-FFF2-40B4-BE49-F238E27FC236}">
                  <a16:creationId xmlns:a16="http://schemas.microsoft.com/office/drawing/2014/main" id="{3C645E78-F9C9-40CB-B8C9-D4F0E86A3A2A}"/>
                </a:ext>
              </a:extLst>
            </p:cNvPr>
            <p:cNvSpPr/>
            <p:nvPr/>
          </p:nvSpPr>
          <p:spPr>
            <a:xfrm>
              <a:off x="4018869" y="3347721"/>
              <a:ext cx="284190" cy="32512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74" name="Diagonal Stripe 273">
              <a:extLst>
                <a:ext uri="{FF2B5EF4-FFF2-40B4-BE49-F238E27FC236}">
                  <a16:creationId xmlns:a16="http://schemas.microsoft.com/office/drawing/2014/main" id="{312302DD-4D09-498C-B10C-6947CD95E342}"/>
                </a:ext>
              </a:extLst>
            </p:cNvPr>
            <p:cNvSpPr/>
            <p:nvPr/>
          </p:nvSpPr>
          <p:spPr>
            <a:xfrm flipH="1">
              <a:off x="3352800" y="3381188"/>
              <a:ext cx="284190" cy="32034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1" name="Group 213">
            <a:extLst>
              <a:ext uri="{FF2B5EF4-FFF2-40B4-BE49-F238E27FC236}">
                <a16:creationId xmlns:a16="http://schemas.microsoft.com/office/drawing/2014/main" id="{D6BB8FAB-9EC0-463D-ACA3-54579AF44F7B}"/>
              </a:ext>
            </a:extLst>
          </p:cNvPr>
          <p:cNvGrpSpPr>
            <a:grpSpLocks/>
          </p:cNvGrpSpPr>
          <p:nvPr/>
        </p:nvGrpSpPr>
        <p:grpSpPr bwMode="auto">
          <a:xfrm>
            <a:off x="7405688" y="1835150"/>
            <a:ext cx="355600" cy="452438"/>
            <a:chOff x="3352800" y="2998694"/>
            <a:chExt cx="950259" cy="1075765"/>
          </a:xfrm>
        </p:grpSpPr>
        <p:sp>
          <p:nvSpPr>
            <p:cNvPr id="276" name="Flowchart: Delay 275">
              <a:extLst>
                <a:ext uri="{FF2B5EF4-FFF2-40B4-BE49-F238E27FC236}">
                  <a16:creationId xmlns:a16="http://schemas.microsoft.com/office/drawing/2014/main" id="{99969D7D-9C25-4642-8C81-4EE67D6E4C7D}"/>
                </a:ext>
              </a:extLst>
            </p:cNvPr>
            <p:cNvSpPr/>
            <p:nvPr/>
          </p:nvSpPr>
          <p:spPr>
            <a:xfrm rot="16200000">
              <a:off x="3492707" y="3573791"/>
              <a:ext cx="649233" cy="35210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7" name="Oval 276">
              <a:extLst>
                <a:ext uri="{FF2B5EF4-FFF2-40B4-BE49-F238E27FC236}">
                  <a16:creationId xmlns:a16="http://schemas.microsoft.com/office/drawing/2014/main" id="{83B13C35-BBBD-4682-9018-E6BB02AD6132}"/>
                </a:ext>
              </a:extLst>
            </p:cNvPr>
            <p:cNvSpPr/>
            <p:nvPr/>
          </p:nvSpPr>
          <p:spPr>
            <a:xfrm>
              <a:off x="3569152" y="3070413"/>
              <a:ext cx="500583" cy="5020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8" name="Pie 277">
              <a:extLst>
                <a:ext uri="{FF2B5EF4-FFF2-40B4-BE49-F238E27FC236}">
                  <a16:creationId xmlns:a16="http://schemas.microsoft.com/office/drawing/2014/main" id="{67F1A5ED-6369-46B7-90A1-388092C0CB21}"/>
                </a:ext>
              </a:extLst>
            </p:cNvPr>
            <p:cNvSpPr/>
            <p:nvPr/>
          </p:nvSpPr>
          <p:spPr>
            <a:xfrm>
              <a:off x="3577637" y="2998694"/>
              <a:ext cx="496342" cy="51334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79" name="Diagonal Stripe 278">
              <a:extLst>
                <a:ext uri="{FF2B5EF4-FFF2-40B4-BE49-F238E27FC236}">
                  <a16:creationId xmlns:a16="http://schemas.microsoft.com/office/drawing/2014/main" id="{98F623E4-99D6-4128-9381-A1EB62E59DE4}"/>
                </a:ext>
              </a:extLst>
            </p:cNvPr>
            <p:cNvSpPr/>
            <p:nvPr/>
          </p:nvSpPr>
          <p:spPr>
            <a:xfrm>
              <a:off x="4018828" y="3349734"/>
              <a:ext cx="284231" cy="32084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80" name="Diagonal Stripe 279">
              <a:extLst>
                <a:ext uri="{FF2B5EF4-FFF2-40B4-BE49-F238E27FC236}">
                  <a16:creationId xmlns:a16="http://schemas.microsoft.com/office/drawing/2014/main" id="{9B3A2B3A-1944-48B1-9151-BB155AA86C9E}"/>
                </a:ext>
              </a:extLst>
            </p:cNvPr>
            <p:cNvSpPr/>
            <p:nvPr/>
          </p:nvSpPr>
          <p:spPr>
            <a:xfrm flipH="1">
              <a:off x="3352800" y="3379931"/>
              <a:ext cx="284228" cy="3246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2" name="Group 219">
            <a:extLst>
              <a:ext uri="{FF2B5EF4-FFF2-40B4-BE49-F238E27FC236}">
                <a16:creationId xmlns:a16="http://schemas.microsoft.com/office/drawing/2014/main" id="{F364763B-C15D-4130-9F36-273E992D1AEA}"/>
              </a:ext>
            </a:extLst>
          </p:cNvPr>
          <p:cNvGrpSpPr>
            <a:grpSpLocks/>
          </p:cNvGrpSpPr>
          <p:nvPr/>
        </p:nvGrpSpPr>
        <p:grpSpPr bwMode="auto">
          <a:xfrm>
            <a:off x="10107613" y="1771650"/>
            <a:ext cx="339725" cy="357188"/>
            <a:chOff x="3352800" y="2998694"/>
            <a:chExt cx="950259" cy="1075765"/>
          </a:xfrm>
        </p:grpSpPr>
        <p:sp>
          <p:nvSpPr>
            <p:cNvPr id="282" name="Flowchart: Delay 281">
              <a:extLst>
                <a:ext uri="{FF2B5EF4-FFF2-40B4-BE49-F238E27FC236}">
                  <a16:creationId xmlns:a16="http://schemas.microsoft.com/office/drawing/2014/main" id="{34417943-ABA4-4006-8A48-5D8E5CA1519E}"/>
                </a:ext>
              </a:extLst>
            </p:cNvPr>
            <p:cNvSpPr/>
            <p:nvPr/>
          </p:nvSpPr>
          <p:spPr>
            <a:xfrm rot="16200000">
              <a:off x="3493928" y="3571721"/>
              <a:ext cx="650239"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83" name="Oval 282">
              <a:extLst>
                <a:ext uri="{FF2B5EF4-FFF2-40B4-BE49-F238E27FC236}">
                  <a16:creationId xmlns:a16="http://schemas.microsoft.com/office/drawing/2014/main" id="{20934BEA-2FD1-4C05-AF22-AFDF56D366C4}"/>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84" name="Pie 283">
              <a:extLst>
                <a:ext uri="{FF2B5EF4-FFF2-40B4-BE49-F238E27FC236}">
                  <a16:creationId xmlns:a16="http://schemas.microsoft.com/office/drawing/2014/main" id="{B9172FD7-C375-41EB-951B-EED4F7264689}"/>
                </a:ext>
              </a:extLst>
            </p:cNvPr>
            <p:cNvSpPr/>
            <p:nvPr/>
          </p:nvSpPr>
          <p:spPr>
            <a:xfrm>
              <a:off x="3561500" y="2998694"/>
              <a:ext cx="501774" cy="51158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85" name="Diagonal Stripe 284">
              <a:extLst>
                <a:ext uri="{FF2B5EF4-FFF2-40B4-BE49-F238E27FC236}">
                  <a16:creationId xmlns:a16="http://schemas.microsoft.com/office/drawing/2014/main" id="{D61F3E04-C729-45C8-B5F7-448202F5A940}"/>
                </a:ext>
              </a:extLst>
            </p:cNvPr>
            <p:cNvSpPr/>
            <p:nvPr/>
          </p:nvSpPr>
          <p:spPr>
            <a:xfrm>
              <a:off x="4018869" y="3347721"/>
              <a:ext cx="284190" cy="32512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86" name="Diagonal Stripe 285">
              <a:extLst>
                <a:ext uri="{FF2B5EF4-FFF2-40B4-BE49-F238E27FC236}">
                  <a16:creationId xmlns:a16="http://schemas.microsoft.com/office/drawing/2014/main" id="{1370E3E6-7CA5-42F8-87A7-33FF782F1412}"/>
                </a:ext>
              </a:extLst>
            </p:cNvPr>
            <p:cNvSpPr/>
            <p:nvPr/>
          </p:nvSpPr>
          <p:spPr>
            <a:xfrm flipH="1">
              <a:off x="3352800" y="3381188"/>
              <a:ext cx="284190" cy="3203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3" name="Group 225">
            <a:extLst>
              <a:ext uri="{FF2B5EF4-FFF2-40B4-BE49-F238E27FC236}">
                <a16:creationId xmlns:a16="http://schemas.microsoft.com/office/drawing/2014/main" id="{A4AAD627-F45E-4D2C-BE22-C8F1CD5FF05F}"/>
              </a:ext>
            </a:extLst>
          </p:cNvPr>
          <p:cNvGrpSpPr>
            <a:grpSpLocks/>
          </p:cNvGrpSpPr>
          <p:nvPr/>
        </p:nvGrpSpPr>
        <p:grpSpPr bwMode="auto">
          <a:xfrm>
            <a:off x="8861425" y="1771650"/>
            <a:ext cx="339725" cy="322263"/>
            <a:chOff x="3352800" y="2998694"/>
            <a:chExt cx="950259" cy="1075765"/>
          </a:xfrm>
        </p:grpSpPr>
        <p:sp>
          <p:nvSpPr>
            <p:cNvPr id="288" name="Flowchart: Delay 287">
              <a:extLst>
                <a:ext uri="{FF2B5EF4-FFF2-40B4-BE49-F238E27FC236}">
                  <a16:creationId xmlns:a16="http://schemas.microsoft.com/office/drawing/2014/main" id="{81F128F8-FEBE-4471-B1EA-431A496B499C}"/>
                </a:ext>
              </a:extLst>
            </p:cNvPr>
            <p:cNvSpPr/>
            <p:nvPr/>
          </p:nvSpPr>
          <p:spPr>
            <a:xfrm rot="16200000">
              <a:off x="3493139" y="3570933"/>
              <a:ext cx="65181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89" name="Oval 288">
              <a:extLst>
                <a:ext uri="{FF2B5EF4-FFF2-40B4-BE49-F238E27FC236}">
                  <a16:creationId xmlns:a16="http://schemas.microsoft.com/office/drawing/2014/main" id="{E1632773-86B4-40FA-93D9-9F6A9032DD2E}"/>
                </a:ext>
              </a:extLst>
            </p:cNvPr>
            <p:cNvSpPr/>
            <p:nvPr/>
          </p:nvSpPr>
          <p:spPr>
            <a:xfrm>
              <a:off x="3570384" y="3072885"/>
              <a:ext cx="501771" cy="498137"/>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90" name="Pie 289">
              <a:extLst>
                <a:ext uri="{FF2B5EF4-FFF2-40B4-BE49-F238E27FC236}">
                  <a16:creationId xmlns:a16="http://schemas.microsoft.com/office/drawing/2014/main" id="{16A12450-F62F-452C-97EC-483523DACBE7}"/>
                </a:ext>
              </a:extLst>
            </p:cNvPr>
            <p:cNvSpPr/>
            <p:nvPr/>
          </p:nvSpPr>
          <p:spPr>
            <a:xfrm>
              <a:off x="3579265" y="2998694"/>
              <a:ext cx="497332" cy="514036"/>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91" name="Diagonal Stripe 290">
              <a:extLst>
                <a:ext uri="{FF2B5EF4-FFF2-40B4-BE49-F238E27FC236}">
                  <a16:creationId xmlns:a16="http://schemas.microsoft.com/office/drawing/2014/main" id="{5FDA9288-7DCD-44B2-BC5F-BBD3838BF8F6}"/>
                </a:ext>
              </a:extLst>
            </p:cNvPr>
            <p:cNvSpPr/>
            <p:nvPr/>
          </p:nvSpPr>
          <p:spPr>
            <a:xfrm>
              <a:off x="4018869" y="3348450"/>
              <a:ext cx="284190" cy="32326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92" name="Diagonal Stripe 291">
              <a:extLst>
                <a:ext uri="{FF2B5EF4-FFF2-40B4-BE49-F238E27FC236}">
                  <a16:creationId xmlns:a16="http://schemas.microsoft.com/office/drawing/2014/main" id="{BD9B7C56-9CB4-4295-A53C-B7F6F0859D23}"/>
                </a:ext>
              </a:extLst>
            </p:cNvPr>
            <p:cNvSpPr/>
            <p:nvPr/>
          </p:nvSpPr>
          <p:spPr>
            <a:xfrm flipH="1">
              <a:off x="3352800" y="3380246"/>
              <a:ext cx="284190" cy="32326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4" name="Group 231">
            <a:extLst>
              <a:ext uri="{FF2B5EF4-FFF2-40B4-BE49-F238E27FC236}">
                <a16:creationId xmlns:a16="http://schemas.microsoft.com/office/drawing/2014/main" id="{078B149E-0464-419A-B6EE-0C2C12DA4640}"/>
              </a:ext>
            </a:extLst>
          </p:cNvPr>
          <p:cNvGrpSpPr>
            <a:grpSpLocks/>
          </p:cNvGrpSpPr>
          <p:nvPr/>
        </p:nvGrpSpPr>
        <p:grpSpPr bwMode="auto">
          <a:xfrm>
            <a:off x="9215438" y="1893888"/>
            <a:ext cx="339725" cy="357187"/>
            <a:chOff x="3352800" y="2998694"/>
            <a:chExt cx="950259" cy="1075765"/>
          </a:xfrm>
        </p:grpSpPr>
        <p:sp>
          <p:nvSpPr>
            <p:cNvPr id="294" name="Flowchart: Delay 293">
              <a:extLst>
                <a:ext uri="{FF2B5EF4-FFF2-40B4-BE49-F238E27FC236}">
                  <a16:creationId xmlns:a16="http://schemas.microsoft.com/office/drawing/2014/main" id="{DDA5F9F7-5152-4F76-AF5C-4C6EFBA10F56}"/>
                </a:ext>
              </a:extLst>
            </p:cNvPr>
            <p:cNvSpPr/>
            <p:nvPr/>
          </p:nvSpPr>
          <p:spPr>
            <a:xfrm rot="16200000">
              <a:off x="3493927" y="3571720"/>
              <a:ext cx="650241"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95" name="Oval 294">
              <a:extLst>
                <a:ext uri="{FF2B5EF4-FFF2-40B4-BE49-F238E27FC236}">
                  <a16:creationId xmlns:a16="http://schemas.microsoft.com/office/drawing/2014/main" id="{F98D253E-571A-4B6E-BA3E-9A63A89826D2}"/>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96" name="Pie 295">
              <a:extLst>
                <a:ext uri="{FF2B5EF4-FFF2-40B4-BE49-F238E27FC236}">
                  <a16:creationId xmlns:a16="http://schemas.microsoft.com/office/drawing/2014/main" id="{60A4FC21-3627-440C-9A87-A8F6D161336D}"/>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97" name="Diagonal Stripe 296">
              <a:extLst>
                <a:ext uri="{FF2B5EF4-FFF2-40B4-BE49-F238E27FC236}">
                  <a16:creationId xmlns:a16="http://schemas.microsoft.com/office/drawing/2014/main" id="{5C25F764-5164-44B8-A5EC-1C33EF9A06E2}"/>
                </a:ext>
              </a:extLst>
            </p:cNvPr>
            <p:cNvSpPr/>
            <p:nvPr/>
          </p:nvSpPr>
          <p:spPr>
            <a:xfrm>
              <a:off x="4018869" y="3347719"/>
              <a:ext cx="284190" cy="32512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98" name="Diagonal Stripe 297">
              <a:extLst>
                <a:ext uri="{FF2B5EF4-FFF2-40B4-BE49-F238E27FC236}">
                  <a16:creationId xmlns:a16="http://schemas.microsoft.com/office/drawing/2014/main" id="{582D0759-FD1E-4665-83BE-A2A75E404888}"/>
                </a:ext>
              </a:extLst>
            </p:cNvPr>
            <p:cNvSpPr/>
            <p:nvPr/>
          </p:nvSpPr>
          <p:spPr>
            <a:xfrm flipH="1">
              <a:off x="3352800" y="3381189"/>
              <a:ext cx="284190" cy="320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5" name="Group 237">
            <a:extLst>
              <a:ext uri="{FF2B5EF4-FFF2-40B4-BE49-F238E27FC236}">
                <a16:creationId xmlns:a16="http://schemas.microsoft.com/office/drawing/2014/main" id="{7A1A6DF5-654C-4992-989B-04477DFA0A97}"/>
              </a:ext>
            </a:extLst>
          </p:cNvPr>
          <p:cNvGrpSpPr>
            <a:grpSpLocks/>
          </p:cNvGrpSpPr>
          <p:nvPr/>
        </p:nvGrpSpPr>
        <p:grpSpPr bwMode="auto">
          <a:xfrm>
            <a:off x="7608888" y="1870075"/>
            <a:ext cx="339725" cy="565150"/>
            <a:chOff x="3352800" y="2998694"/>
            <a:chExt cx="950259" cy="1075765"/>
          </a:xfrm>
        </p:grpSpPr>
        <p:sp>
          <p:nvSpPr>
            <p:cNvPr id="300" name="Flowchart: Delay 299">
              <a:extLst>
                <a:ext uri="{FF2B5EF4-FFF2-40B4-BE49-F238E27FC236}">
                  <a16:creationId xmlns:a16="http://schemas.microsoft.com/office/drawing/2014/main" id="{7066A704-97F9-412B-A379-F1463960C637}"/>
                </a:ext>
              </a:extLst>
            </p:cNvPr>
            <p:cNvSpPr/>
            <p:nvPr/>
          </p:nvSpPr>
          <p:spPr>
            <a:xfrm rot="16200000">
              <a:off x="3494203" y="3571996"/>
              <a:ext cx="64968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01" name="Oval 300">
              <a:extLst>
                <a:ext uri="{FF2B5EF4-FFF2-40B4-BE49-F238E27FC236}">
                  <a16:creationId xmlns:a16="http://schemas.microsoft.com/office/drawing/2014/main" id="{F1B5EBAE-4B3F-412D-8A95-D958384228DF}"/>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02" name="Pie 301">
              <a:extLst>
                <a:ext uri="{FF2B5EF4-FFF2-40B4-BE49-F238E27FC236}">
                  <a16:creationId xmlns:a16="http://schemas.microsoft.com/office/drawing/2014/main" id="{02E435DE-5F52-4750-8805-2AE7BC139924}"/>
                </a:ext>
              </a:extLst>
            </p:cNvPr>
            <p:cNvSpPr/>
            <p:nvPr/>
          </p:nvSpPr>
          <p:spPr>
            <a:xfrm>
              <a:off x="3579262" y="2998694"/>
              <a:ext cx="497332" cy="5106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03" name="Diagonal Stripe 302">
              <a:extLst>
                <a:ext uri="{FF2B5EF4-FFF2-40B4-BE49-F238E27FC236}">
                  <a16:creationId xmlns:a16="http://schemas.microsoft.com/office/drawing/2014/main" id="{BF93B67F-644C-4E61-9043-82DC82E08F6A}"/>
                </a:ext>
              </a:extLst>
            </p:cNvPr>
            <p:cNvSpPr/>
            <p:nvPr/>
          </p:nvSpPr>
          <p:spPr>
            <a:xfrm>
              <a:off x="4018869" y="3349224"/>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04" name="Diagonal Stripe 303">
              <a:extLst>
                <a:ext uri="{FF2B5EF4-FFF2-40B4-BE49-F238E27FC236}">
                  <a16:creationId xmlns:a16="http://schemas.microsoft.com/office/drawing/2014/main" id="{B3E44A96-9F92-4756-9EAE-FA67B9C71084}"/>
                </a:ext>
              </a:extLst>
            </p:cNvPr>
            <p:cNvSpPr/>
            <p:nvPr/>
          </p:nvSpPr>
          <p:spPr>
            <a:xfrm flipH="1">
              <a:off x="3352800" y="3379442"/>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6" name="Group 243">
            <a:extLst>
              <a:ext uri="{FF2B5EF4-FFF2-40B4-BE49-F238E27FC236}">
                <a16:creationId xmlns:a16="http://schemas.microsoft.com/office/drawing/2014/main" id="{6012F14D-2DA6-4830-8228-E1A735FF5081}"/>
              </a:ext>
            </a:extLst>
          </p:cNvPr>
          <p:cNvGrpSpPr>
            <a:grpSpLocks/>
          </p:cNvGrpSpPr>
          <p:nvPr/>
        </p:nvGrpSpPr>
        <p:grpSpPr bwMode="auto">
          <a:xfrm>
            <a:off x="8215313" y="1871663"/>
            <a:ext cx="339725" cy="522287"/>
            <a:chOff x="3352800" y="2998694"/>
            <a:chExt cx="950259" cy="1075765"/>
          </a:xfrm>
        </p:grpSpPr>
        <p:sp>
          <p:nvSpPr>
            <p:cNvPr id="306" name="Flowchart: Delay 305">
              <a:extLst>
                <a:ext uri="{FF2B5EF4-FFF2-40B4-BE49-F238E27FC236}">
                  <a16:creationId xmlns:a16="http://schemas.microsoft.com/office/drawing/2014/main" id="{6D8FF906-B311-4730-944E-6BE849E54EE7}"/>
                </a:ext>
              </a:extLst>
            </p:cNvPr>
            <p:cNvSpPr/>
            <p:nvPr/>
          </p:nvSpPr>
          <p:spPr>
            <a:xfrm rot="16200000">
              <a:off x="3495335" y="3573131"/>
              <a:ext cx="647422"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07" name="Oval 306">
              <a:extLst>
                <a:ext uri="{FF2B5EF4-FFF2-40B4-BE49-F238E27FC236}">
                  <a16:creationId xmlns:a16="http://schemas.microsoft.com/office/drawing/2014/main" id="{A7E99CAA-84B3-4090-9A30-D60D63C22120}"/>
                </a:ext>
              </a:extLst>
            </p:cNvPr>
            <p:cNvSpPr/>
            <p:nvPr/>
          </p:nvSpPr>
          <p:spPr>
            <a:xfrm>
              <a:off x="3570381" y="3070630"/>
              <a:ext cx="501774" cy="50027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08" name="Pie 307">
              <a:extLst>
                <a:ext uri="{FF2B5EF4-FFF2-40B4-BE49-F238E27FC236}">
                  <a16:creationId xmlns:a16="http://schemas.microsoft.com/office/drawing/2014/main" id="{40A03C29-AD4F-4790-A130-5AEF44E91B93}"/>
                </a:ext>
              </a:extLst>
            </p:cNvPr>
            <p:cNvSpPr/>
            <p:nvPr/>
          </p:nvSpPr>
          <p:spPr>
            <a:xfrm>
              <a:off x="3579262" y="2998694"/>
              <a:ext cx="497332" cy="51009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09" name="Diagonal Stripe 308">
              <a:extLst>
                <a:ext uri="{FF2B5EF4-FFF2-40B4-BE49-F238E27FC236}">
                  <a16:creationId xmlns:a16="http://schemas.microsoft.com/office/drawing/2014/main" id="{1CA28D26-B872-49BA-9422-C0C708BA1678}"/>
                </a:ext>
              </a:extLst>
            </p:cNvPr>
            <p:cNvSpPr/>
            <p:nvPr/>
          </p:nvSpPr>
          <p:spPr>
            <a:xfrm>
              <a:off x="4018869" y="3348562"/>
              <a:ext cx="284190" cy="32044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10" name="Diagonal Stripe 309">
              <a:extLst>
                <a:ext uri="{FF2B5EF4-FFF2-40B4-BE49-F238E27FC236}">
                  <a16:creationId xmlns:a16="http://schemas.microsoft.com/office/drawing/2014/main" id="{47A944DD-6B0B-489A-A98D-16652B345DFD}"/>
                </a:ext>
              </a:extLst>
            </p:cNvPr>
            <p:cNvSpPr/>
            <p:nvPr/>
          </p:nvSpPr>
          <p:spPr>
            <a:xfrm flipH="1">
              <a:off x="3352800" y="3381260"/>
              <a:ext cx="284190" cy="32044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7" name="Group 249">
            <a:extLst>
              <a:ext uri="{FF2B5EF4-FFF2-40B4-BE49-F238E27FC236}">
                <a16:creationId xmlns:a16="http://schemas.microsoft.com/office/drawing/2014/main" id="{9E9AD181-B176-4641-9AAD-2FB21695179D}"/>
              </a:ext>
            </a:extLst>
          </p:cNvPr>
          <p:cNvGrpSpPr>
            <a:grpSpLocks/>
          </p:cNvGrpSpPr>
          <p:nvPr/>
        </p:nvGrpSpPr>
        <p:grpSpPr bwMode="auto">
          <a:xfrm>
            <a:off x="9906000" y="1935163"/>
            <a:ext cx="339725" cy="357187"/>
            <a:chOff x="3352800" y="2998694"/>
            <a:chExt cx="950259" cy="1075765"/>
          </a:xfrm>
        </p:grpSpPr>
        <p:sp>
          <p:nvSpPr>
            <p:cNvPr id="312" name="Flowchart: Delay 311">
              <a:extLst>
                <a:ext uri="{FF2B5EF4-FFF2-40B4-BE49-F238E27FC236}">
                  <a16:creationId xmlns:a16="http://schemas.microsoft.com/office/drawing/2014/main" id="{141824A6-D02B-4E71-AB08-8B59CA0EA928}"/>
                </a:ext>
              </a:extLst>
            </p:cNvPr>
            <p:cNvSpPr/>
            <p:nvPr/>
          </p:nvSpPr>
          <p:spPr>
            <a:xfrm rot="16200000">
              <a:off x="3493929" y="3571720"/>
              <a:ext cx="65024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13" name="Oval 312">
              <a:extLst>
                <a:ext uri="{FF2B5EF4-FFF2-40B4-BE49-F238E27FC236}">
                  <a16:creationId xmlns:a16="http://schemas.microsoft.com/office/drawing/2014/main" id="{2350B284-7768-4247-A6E8-BC1E8837EE9C}"/>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14" name="Pie 313">
              <a:extLst>
                <a:ext uri="{FF2B5EF4-FFF2-40B4-BE49-F238E27FC236}">
                  <a16:creationId xmlns:a16="http://schemas.microsoft.com/office/drawing/2014/main" id="{01573FA5-6FDB-49F6-8554-FBAE3D392EA6}"/>
                </a:ext>
              </a:extLst>
            </p:cNvPr>
            <p:cNvSpPr/>
            <p:nvPr/>
          </p:nvSpPr>
          <p:spPr>
            <a:xfrm>
              <a:off x="3579265" y="2998694"/>
              <a:ext cx="497332" cy="511585"/>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15" name="Diagonal Stripe 314">
              <a:extLst>
                <a:ext uri="{FF2B5EF4-FFF2-40B4-BE49-F238E27FC236}">
                  <a16:creationId xmlns:a16="http://schemas.microsoft.com/office/drawing/2014/main" id="{88A0386E-F03E-4940-8DAD-891BEF45683D}"/>
                </a:ext>
              </a:extLst>
            </p:cNvPr>
            <p:cNvSpPr/>
            <p:nvPr/>
          </p:nvSpPr>
          <p:spPr>
            <a:xfrm>
              <a:off x="4018869" y="3347719"/>
              <a:ext cx="284190" cy="32512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16" name="Diagonal Stripe 315">
              <a:extLst>
                <a:ext uri="{FF2B5EF4-FFF2-40B4-BE49-F238E27FC236}">
                  <a16:creationId xmlns:a16="http://schemas.microsoft.com/office/drawing/2014/main" id="{3A03423C-A65F-4B17-B555-AA5A3F18FB37}"/>
                </a:ext>
              </a:extLst>
            </p:cNvPr>
            <p:cNvSpPr/>
            <p:nvPr/>
          </p:nvSpPr>
          <p:spPr>
            <a:xfrm flipH="1">
              <a:off x="3352800" y="3381189"/>
              <a:ext cx="284190" cy="320338"/>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8" name="Group 255">
            <a:extLst>
              <a:ext uri="{FF2B5EF4-FFF2-40B4-BE49-F238E27FC236}">
                <a16:creationId xmlns:a16="http://schemas.microsoft.com/office/drawing/2014/main" id="{8671A698-24B5-4D7F-B6DC-F6924A432F8D}"/>
              </a:ext>
            </a:extLst>
          </p:cNvPr>
          <p:cNvGrpSpPr>
            <a:grpSpLocks/>
          </p:cNvGrpSpPr>
          <p:nvPr/>
        </p:nvGrpSpPr>
        <p:grpSpPr bwMode="auto">
          <a:xfrm>
            <a:off x="9493250" y="1884363"/>
            <a:ext cx="341313" cy="357187"/>
            <a:chOff x="3352800" y="2998694"/>
            <a:chExt cx="950259" cy="1075765"/>
          </a:xfrm>
        </p:grpSpPr>
        <p:sp>
          <p:nvSpPr>
            <p:cNvPr id="318" name="Flowchart: Delay 317">
              <a:extLst>
                <a:ext uri="{FF2B5EF4-FFF2-40B4-BE49-F238E27FC236}">
                  <a16:creationId xmlns:a16="http://schemas.microsoft.com/office/drawing/2014/main" id="{37F31E61-E278-4C9E-9A6D-1316287D0CC4}"/>
                </a:ext>
              </a:extLst>
            </p:cNvPr>
            <p:cNvSpPr/>
            <p:nvPr/>
          </p:nvSpPr>
          <p:spPr>
            <a:xfrm rot="16200000">
              <a:off x="3491760" y="3572546"/>
              <a:ext cx="650241" cy="35358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19" name="Oval 318">
              <a:extLst>
                <a:ext uri="{FF2B5EF4-FFF2-40B4-BE49-F238E27FC236}">
                  <a16:creationId xmlns:a16="http://schemas.microsoft.com/office/drawing/2014/main" id="{EE622309-0835-4128-9DC3-D74860C47E1B}"/>
                </a:ext>
              </a:extLst>
            </p:cNvPr>
            <p:cNvSpPr/>
            <p:nvPr/>
          </p:nvSpPr>
          <p:spPr>
            <a:xfrm>
              <a:off x="3569372" y="3070410"/>
              <a:ext cx="503858"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20" name="Pie 319">
              <a:extLst>
                <a:ext uri="{FF2B5EF4-FFF2-40B4-BE49-F238E27FC236}">
                  <a16:creationId xmlns:a16="http://schemas.microsoft.com/office/drawing/2014/main" id="{A9D80A28-587D-4F5E-A196-A666AEE1D16C}"/>
                </a:ext>
              </a:extLst>
            </p:cNvPr>
            <p:cNvSpPr/>
            <p:nvPr/>
          </p:nvSpPr>
          <p:spPr>
            <a:xfrm>
              <a:off x="3578211" y="2998694"/>
              <a:ext cx="495018"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21" name="Diagonal Stripe 320">
              <a:extLst>
                <a:ext uri="{FF2B5EF4-FFF2-40B4-BE49-F238E27FC236}">
                  <a16:creationId xmlns:a16="http://schemas.microsoft.com/office/drawing/2014/main" id="{585959C0-6BBA-4F84-B5BE-F42E09FE9566}"/>
                </a:ext>
              </a:extLst>
            </p:cNvPr>
            <p:cNvSpPr/>
            <p:nvPr/>
          </p:nvSpPr>
          <p:spPr>
            <a:xfrm>
              <a:off x="4020192" y="3347719"/>
              <a:ext cx="282867"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22" name="Diagonal Stripe 321">
              <a:extLst>
                <a:ext uri="{FF2B5EF4-FFF2-40B4-BE49-F238E27FC236}">
                  <a16:creationId xmlns:a16="http://schemas.microsoft.com/office/drawing/2014/main" id="{66BDFEEB-E727-4D87-B5D1-0B5BF5D5C135}"/>
                </a:ext>
              </a:extLst>
            </p:cNvPr>
            <p:cNvSpPr/>
            <p:nvPr/>
          </p:nvSpPr>
          <p:spPr>
            <a:xfrm flipH="1">
              <a:off x="3352800" y="3381189"/>
              <a:ext cx="282867"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29" name="Group 261">
            <a:extLst>
              <a:ext uri="{FF2B5EF4-FFF2-40B4-BE49-F238E27FC236}">
                <a16:creationId xmlns:a16="http://schemas.microsoft.com/office/drawing/2014/main" id="{E6BE0A92-B279-423F-B882-D6B792FECAB4}"/>
              </a:ext>
            </a:extLst>
          </p:cNvPr>
          <p:cNvGrpSpPr>
            <a:grpSpLocks/>
          </p:cNvGrpSpPr>
          <p:nvPr/>
        </p:nvGrpSpPr>
        <p:grpSpPr bwMode="auto">
          <a:xfrm>
            <a:off x="8958263" y="2035175"/>
            <a:ext cx="339725" cy="357188"/>
            <a:chOff x="3352800" y="2998694"/>
            <a:chExt cx="950259" cy="1075765"/>
          </a:xfrm>
        </p:grpSpPr>
        <p:sp>
          <p:nvSpPr>
            <p:cNvPr id="324" name="Flowchart: Delay 323">
              <a:extLst>
                <a:ext uri="{FF2B5EF4-FFF2-40B4-BE49-F238E27FC236}">
                  <a16:creationId xmlns:a16="http://schemas.microsoft.com/office/drawing/2014/main" id="{384C0845-6EC0-4791-8B5C-88F67A4240D6}"/>
                </a:ext>
              </a:extLst>
            </p:cNvPr>
            <p:cNvSpPr/>
            <p:nvPr/>
          </p:nvSpPr>
          <p:spPr>
            <a:xfrm rot="16200000">
              <a:off x="3493928"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25" name="Oval 324">
              <a:extLst>
                <a:ext uri="{FF2B5EF4-FFF2-40B4-BE49-F238E27FC236}">
                  <a16:creationId xmlns:a16="http://schemas.microsoft.com/office/drawing/2014/main" id="{4818CD0F-D7AE-472B-9901-B5C37F37AFE4}"/>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26" name="Pie 325">
              <a:extLst>
                <a:ext uri="{FF2B5EF4-FFF2-40B4-BE49-F238E27FC236}">
                  <a16:creationId xmlns:a16="http://schemas.microsoft.com/office/drawing/2014/main" id="{6F470267-E9A1-45C6-A7C1-0E24304C79B1}"/>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27" name="Diagonal Stripe 326">
              <a:extLst>
                <a:ext uri="{FF2B5EF4-FFF2-40B4-BE49-F238E27FC236}">
                  <a16:creationId xmlns:a16="http://schemas.microsoft.com/office/drawing/2014/main" id="{E589E6DB-8C5D-4984-84D8-596565C0706A}"/>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28" name="Diagonal Stripe 327">
              <a:extLst>
                <a:ext uri="{FF2B5EF4-FFF2-40B4-BE49-F238E27FC236}">
                  <a16:creationId xmlns:a16="http://schemas.microsoft.com/office/drawing/2014/main" id="{C3840CAF-738A-4282-9129-F9C42782687F}"/>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0" name="Group 267">
            <a:extLst>
              <a:ext uri="{FF2B5EF4-FFF2-40B4-BE49-F238E27FC236}">
                <a16:creationId xmlns:a16="http://schemas.microsoft.com/office/drawing/2014/main" id="{272345DD-5144-4EB6-B80F-D1011E34DE07}"/>
              </a:ext>
            </a:extLst>
          </p:cNvPr>
          <p:cNvGrpSpPr>
            <a:grpSpLocks/>
          </p:cNvGrpSpPr>
          <p:nvPr/>
        </p:nvGrpSpPr>
        <p:grpSpPr bwMode="auto">
          <a:xfrm>
            <a:off x="7185025" y="1985963"/>
            <a:ext cx="355600" cy="452437"/>
            <a:chOff x="3352800" y="2998694"/>
            <a:chExt cx="950259" cy="1075765"/>
          </a:xfrm>
        </p:grpSpPr>
        <p:sp>
          <p:nvSpPr>
            <p:cNvPr id="330" name="Flowchart: Delay 329">
              <a:extLst>
                <a:ext uri="{FF2B5EF4-FFF2-40B4-BE49-F238E27FC236}">
                  <a16:creationId xmlns:a16="http://schemas.microsoft.com/office/drawing/2014/main" id="{13553FF1-DFDD-44FA-9660-967AEF696014}"/>
                </a:ext>
              </a:extLst>
            </p:cNvPr>
            <p:cNvSpPr/>
            <p:nvPr/>
          </p:nvSpPr>
          <p:spPr>
            <a:xfrm rot="16200000">
              <a:off x="3492709" y="3573788"/>
              <a:ext cx="649234" cy="352106"/>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31" name="Oval 330">
              <a:extLst>
                <a:ext uri="{FF2B5EF4-FFF2-40B4-BE49-F238E27FC236}">
                  <a16:creationId xmlns:a16="http://schemas.microsoft.com/office/drawing/2014/main" id="{9763ED76-2C6E-49DA-A680-8FF4B7771CCD}"/>
                </a:ext>
              </a:extLst>
            </p:cNvPr>
            <p:cNvSpPr/>
            <p:nvPr/>
          </p:nvSpPr>
          <p:spPr>
            <a:xfrm>
              <a:off x="3569155"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32" name="Pie 331">
              <a:extLst>
                <a:ext uri="{FF2B5EF4-FFF2-40B4-BE49-F238E27FC236}">
                  <a16:creationId xmlns:a16="http://schemas.microsoft.com/office/drawing/2014/main" id="{50A2EDC0-03C5-486B-A8AF-01BC6263F22C}"/>
                </a:ext>
              </a:extLst>
            </p:cNvPr>
            <p:cNvSpPr/>
            <p:nvPr/>
          </p:nvSpPr>
          <p:spPr>
            <a:xfrm>
              <a:off x="3577639" y="2998694"/>
              <a:ext cx="496339" cy="513348"/>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33" name="Diagonal Stripe 332">
              <a:extLst>
                <a:ext uri="{FF2B5EF4-FFF2-40B4-BE49-F238E27FC236}">
                  <a16:creationId xmlns:a16="http://schemas.microsoft.com/office/drawing/2014/main" id="{CDDD2B68-1F0E-4F1D-94C7-66524BEB99F6}"/>
                </a:ext>
              </a:extLst>
            </p:cNvPr>
            <p:cNvSpPr/>
            <p:nvPr/>
          </p:nvSpPr>
          <p:spPr>
            <a:xfrm>
              <a:off x="4018831" y="3349732"/>
              <a:ext cx="284228" cy="32084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34" name="Diagonal Stripe 333">
              <a:extLst>
                <a:ext uri="{FF2B5EF4-FFF2-40B4-BE49-F238E27FC236}">
                  <a16:creationId xmlns:a16="http://schemas.microsoft.com/office/drawing/2014/main" id="{D5131167-D1AA-49CB-8A39-F38F26B47D0E}"/>
                </a:ext>
              </a:extLst>
            </p:cNvPr>
            <p:cNvSpPr/>
            <p:nvPr/>
          </p:nvSpPr>
          <p:spPr>
            <a:xfrm flipH="1">
              <a:off x="3352800" y="3379929"/>
              <a:ext cx="284231" cy="32461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1" name="Group 273">
            <a:extLst>
              <a:ext uri="{FF2B5EF4-FFF2-40B4-BE49-F238E27FC236}">
                <a16:creationId xmlns:a16="http://schemas.microsoft.com/office/drawing/2014/main" id="{CCE88C24-DFDB-41BA-BC59-4A5E8DC7C3D4}"/>
              </a:ext>
            </a:extLst>
          </p:cNvPr>
          <p:cNvGrpSpPr>
            <a:grpSpLocks/>
          </p:cNvGrpSpPr>
          <p:nvPr/>
        </p:nvGrpSpPr>
        <p:grpSpPr bwMode="auto">
          <a:xfrm>
            <a:off x="7818438" y="2028825"/>
            <a:ext cx="339725" cy="565150"/>
            <a:chOff x="3352800" y="2998694"/>
            <a:chExt cx="950259" cy="1075765"/>
          </a:xfrm>
        </p:grpSpPr>
        <p:sp>
          <p:nvSpPr>
            <p:cNvPr id="336" name="Flowchart: Delay 335">
              <a:extLst>
                <a:ext uri="{FF2B5EF4-FFF2-40B4-BE49-F238E27FC236}">
                  <a16:creationId xmlns:a16="http://schemas.microsoft.com/office/drawing/2014/main" id="{5434C42D-FFC8-4CB9-8C0E-3B00BB04B6A2}"/>
                </a:ext>
              </a:extLst>
            </p:cNvPr>
            <p:cNvSpPr/>
            <p:nvPr/>
          </p:nvSpPr>
          <p:spPr>
            <a:xfrm rot="16200000">
              <a:off x="3494203" y="3571996"/>
              <a:ext cx="64968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37" name="Oval 336">
              <a:extLst>
                <a:ext uri="{FF2B5EF4-FFF2-40B4-BE49-F238E27FC236}">
                  <a16:creationId xmlns:a16="http://schemas.microsoft.com/office/drawing/2014/main" id="{EF83A483-C578-4361-AD2D-68E1536613FD}"/>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38" name="Pie 337">
              <a:extLst>
                <a:ext uri="{FF2B5EF4-FFF2-40B4-BE49-F238E27FC236}">
                  <a16:creationId xmlns:a16="http://schemas.microsoft.com/office/drawing/2014/main" id="{6B38C41E-BF6B-436F-BA37-DCF174C5EC19}"/>
                </a:ext>
              </a:extLst>
            </p:cNvPr>
            <p:cNvSpPr/>
            <p:nvPr/>
          </p:nvSpPr>
          <p:spPr>
            <a:xfrm>
              <a:off x="3579262" y="2998694"/>
              <a:ext cx="497332" cy="5106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39" name="Diagonal Stripe 338">
              <a:extLst>
                <a:ext uri="{FF2B5EF4-FFF2-40B4-BE49-F238E27FC236}">
                  <a16:creationId xmlns:a16="http://schemas.microsoft.com/office/drawing/2014/main" id="{1CA92F91-1B16-4C22-A38A-9D76A6F5CC06}"/>
                </a:ext>
              </a:extLst>
            </p:cNvPr>
            <p:cNvSpPr/>
            <p:nvPr/>
          </p:nvSpPr>
          <p:spPr>
            <a:xfrm>
              <a:off x="4018869" y="3349224"/>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40" name="Diagonal Stripe 339">
              <a:extLst>
                <a:ext uri="{FF2B5EF4-FFF2-40B4-BE49-F238E27FC236}">
                  <a16:creationId xmlns:a16="http://schemas.microsoft.com/office/drawing/2014/main" id="{A81B1AE5-E58E-4C5F-AEDA-341802D23A6A}"/>
                </a:ext>
              </a:extLst>
            </p:cNvPr>
            <p:cNvSpPr/>
            <p:nvPr/>
          </p:nvSpPr>
          <p:spPr>
            <a:xfrm flipH="1">
              <a:off x="3352800" y="3379442"/>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2" name="Group 279">
            <a:extLst>
              <a:ext uri="{FF2B5EF4-FFF2-40B4-BE49-F238E27FC236}">
                <a16:creationId xmlns:a16="http://schemas.microsoft.com/office/drawing/2014/main" id="{2D55EE62-6FF4-4ED0-9A19-F5811E08BB32}"/>
              </a:ext>
            </a:extLst>
          </p:cNvPr>
          <p:cNvGrpSpPr>
            <a:grpSpLocks/>
          </p:cNvGrpSpPr>
          <p:nvPr/>
        </p:nvGrpSpPr>
        <p:grpSpPr bwMode="auto">
          <a:xfrm>
            <a:off x="8570913" y="1884363"/>
            <a:ext cx="339725" cy="473075"/>
            <a:chOff x="3352800" y="2998694"/>
            <a:chExt cx="950259" cy="1075765"/>
          </a:xfrm>
        </p:grpSpPr>
        <p:sp>
          <p:nvSpPr>
            <p:cNvPr id="342" name="Flowchart: Delay 341">
              <a:extLst>
                <a:ext uri="{FF2B5EF4-FFF2-40B4-BE49-F238E27FC236}">
                  <a16:creationId xmlns:a16="http://schemas.microsoft.com/office/drawing/2014/main" id="{FC50120D-0DCC-4374-B1AA-F6E431E2A03C}"/>
                </a:ext>
              </a:extLst>
            </p:cNvPr>
            <p:cNvSpPr/>
            <p:nvPr/>
          </p:nvSpPr>
          <p:spPr>
            <a:xfrm rot="16200000">
              <a:off x="3494152" y="3571945"/>
              <a:ext cx="64979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43" name="Oval 342">
              <a:extLst>
                <a:ext uri="{FF2B5EF4-FFF2-40B4-BE49-F238E27FC236}">
                  <a16:creationId xmlns:a16="http://schemas.microsoft.com/office/drawing/2014/main" id="{1A8E2D5F-F24C-461E-AAC2-D65FE2A553DB}"/>
                </a:ext>
              </a:extLst>
            </p:cNvPr>
            <p:cNvSpPr/>
            <p:nvPr/>
          </p:nvSpPr>
          <p:spPr>
            <a:xfrm>
              <a:off x="3570381" y="3070893"/>
              <a:ext cx="501774"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44" name="Pie 343">
              <a:extLst>
                <a:ext uri="{FF2B5EF4-FFF2-40B4-BE49-F238E27FC236}">
                  <a16:creationId xmlns:a16="http://schemas.microsoft.com/office/drawing/2014/main" id="{B79D5BF5-72D5-4624-B019-4E35CAD102E0}"/>
                </a:ext>
              </a:extLst>
            </p:cNvPr>
            <p:cNvSpPr/>
            <p:nvPr/>
          </p:nvSpPr>
          <p:spPr>
            <a:xfrm>
              <a:off x="3579262" y="2998694"/>
              <a:ext cx="497332" cy="512613"/>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45" name="Diagonal Stripe 344">
              <a:extLst>
                <a:ext uri="{FF2B5EF4-FFF2-40B4-BE49-F238E27FC236}">
                  <a16:creationId xmlns:a16="http://schemas.microsoft.com/office/drawing/2014/main" id="{7A5280C8-0A6D-4D3C-A651-07187888D7E1}"/>
                </a:ext>
              </a:extLst>
            </p:cNvPr>
            <p:cNvSpPr/>
            <p:nvPr/>
          </p:nvSpPr>
          <p:spPr>
            <a:xfrm>
              <a:off x="4018869" y="3348858"/>
              <a:ext cx="284190" cy="32128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46" name="Diagonal Stripe 345">
              <a:extLst>
                <a:ext uri="{FF2B5EF4-FFF2-40B4-BE49-F238E27FC236}">
                  <a16:creationId xmlns:a16="http://schemas.microsoft.com/office/drawing/2014/main" id="{B7D06392-E670-473D-8961-0B18AC1E9AC2}"/>
                </a:ext>
              </a:extLst>
            </p:cNvPr>
            <p:cNvSpPr/>
            <p:nvPr/>
          </p:nvSpPr>
          <p:spPr>
            <a:xfrm flipH="1">
              <a:off x="3352800" y="3377738"/>
              <a:ext cx="284190" cy="32489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3" name="Group 285">
            <a:extLst>
              <a:ext uri="{FF2B5EF4-FFF2-40B4-BE49-F238E27FC236}">
                <a16:creationId xmlns:a16="http://schemas.microsoft.com/office/drawing/2014/main" id="{39062F82-A85F-4013-97D6-A891FEC08227}"/>
              </a:ext>
            </a:extLst>
          </p:cNvPr>
          <p:cNvGrpSpPr>
            <a:grpSpLocks/>
          </p:cNvGrpSpPr>
          <p:nvPr/>
        </p:nvGrpSpPr>
        <p:grpSpPr bwMode="auto">
          <a:xfrm>
            <a:off x="9090025" y="1976438"/>
            <a:ext cx="339725" cy="357187"/>
            <a:chOff x="3352800" y="2998694"/>
            <a:chExt cx="950259" cy="1075765"/>
          </a:xfrm>
        </p:grpSpPr>
        <p:sp>
          <p:nvSpPr>
            <p:cNvPr id="348" name="Flowchart: Delay 347">
              <a:extLst>
                <a:ext uri="{FF2B5EF4-FFF2-40B4-BE49-F238E27FC236}">
                  <a16:creationId xmlns:a16="http://schemas.microsoft.com/office/drawing/2014/main" id="{BE891118-E15B-447F-8403-3A406B955246}"/>
                </a:ext>
              </a:extLst>
            </p:cNvPr>
            <p:cNvSpPr/>
            <p:nvPr/>
          </p:nvSpPr>
          <p:spPr>
            <a:xfrm rot="16200000">
              <a:off x="3493929"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49" name="Oval 348">
              <a:extLst>
                <a:ext uri="{FF2B5EF4-FFF2-40B4-BE49-F238E27FC236}">
                  <a16:creationId xmlns:a16="http://schemas.microsoft.com/office/drawing/2014/main" id="{F8A1C890-5EFE-4EBB-AF56-70E0F2909898}"/>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50" name="Pie 349">
              <a:extLst>
                <a:ext uri="{FF2B5EF4-FFF2-40B4-BE49-F238E27FC236}">
                  <a16:creationId xmlns:a16="http://schemas.microsoft.com/office/drawing/2014/main" id="{065653B1-2708-47CC-BDAF-A85182D285F5}"/>
                </a:ext>
              </a:extLst>
            </p:cNvPr>
            <p:cNvSpPr/>
            <p:nvPr/>
          </p:nvSpPr>
          <p:spPr>
            <a:xfrm>
              <a:off x="3579265"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51" name="Diagonal Stripe 350">
              <a:extLst>
                <a:ext uri="{FF2B5EF4-FFF2-40B4-BE49-F238E27FC236}">
                  <a16:creationId xmlns:a16="http://schemas.microsoft.com/office/drawing/2014/main" id="{749A50B4-D57B-4305-AAC7-2908228413F3}"/>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52" name="Diagonal Stripe 351">
              <a:extLst>
                <a:ext uri="{FF2B5EF4-FFF2-40B4-BE49-F238E27FC236}">
                  <a16:creationId xmlns:a16="http://schemas.microsoft.com/office/drawing/2014/main" id="{F386207F-149A-4908-97D6-6A3859CF5EC8}"/>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4" name="Group 291">
            <a:extLst>
              <a:ext uri="{FF2B5EF4-FFF2-40B4-BE49-F238E27FC236}">
                <a16:creationId xmlns:a16="http://schemas.microsoft.com/office/drawing/2014/main" id="{4791148B-8391-4037-897A-1B683C24C9A8}"/>
              </a:ext>
            </a:extLst>
          </p:cNvPr>
          <p:cNvGrpSpPr>
            <a:grpSpLocks/>
          </p:cNvGrpSpPr>
          <p:nvPr/>
        </p:nvGrpSpPr>
        <p:grpSpPr bwMode="auto">
          <a:xfrm>
            <a:off x="8013700" y="1712913"/>
            <a:ext cx="339725" cy="523875"/>
            <a:chOff x="3352800" y="2998694"/>
            <a:chExt cx="950259" cy="1075765"/>
          </a:xfrm>
        </p:grpSpPr>
        <p:sp>
          <p:nvSpPr>
            <p:cNvPr id="354" name="Flowchart: Delay 353">
              <a:extLst>
                <a:ext uri="{FF2B5EF4-FFF2-40B4-BE49-F238E27FC236}">
                  <a16:creationId xmlns:a16="http://schemas.microsoft.com/office/drawing/2014/main" id="{DF061FFC-B126-4F8D-96A8-3BCC807CC0F3}"/>
                </a:ext>
              </a:extLst>
            </p:cNvPr>
            <p:cNvSpPr/>
            <p:nvPr/>
          </p:nvSpPr>
          <p:spPr>
            <a:xfrm rot="16200000">
              <a:off x="3494689" y="3572482"/>
              <a:ext cx="648720"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55" name="Oval 354">
              <a:extLst>
                <a:ext uri="{FF2B5EF4-FFF2-40B4-BE49-F238E27FC236}">
                  <a16:creationId xmlns:a16="http://schemas.microsoft.com/office/drawing/2014/main" id="{0B5D2CCA-946E-4FBB-A7DE-BE27EA7AD0B1}"/>
                </a:ext>
              </a:extLst>
            </p:cNvPr>
            <p:cNvSpPr/>
            <p:nvPr/>
          </p:nvSpPr>
          <p:spPr>
            <a:xfrm>
              <a:off x="3570384" y="3070412"/>
              <a:ext cx="501771"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56" name="Pie 355">
              <a:extLst>
                <a:ext uri="{FF2B5EF4-FFF2-40B4-BE49-F238E27FC236}">
                  <a16:creationId xmlns:a16="http://schemas.microsoft.com/office/drawing/2014/main" id="{E415E328-2CFB-4457-9A56-F2368B99AFDF}"/>
                </a:ext>
              </a:extLst>
            </p:cNvPr>
            <p:cNvSpPr/>
            <p:nvPr/>
          </p:nvSpPr>
          <p:spPr>
            <a:xfrm>
              <a:off x="3579265" y="2998694"/>
              <a:ext cx="497332" cy="511802"/>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57" name="Diagonal Stripe 356">
              <a:extLst>
                <a:ext uri="{FF2B5EF4-FFF2-40B4-BE49-F238E27FC236}">
                  <a16:creationId xmlns:a16="http://schemas.microsoft.com/office/drawing/2014/main" id="{EA8FE892-735C-4314-8E98-91D311D55C12}"/>
                </a:ext>
              </a:extLst>
            </p:cNvPr>
            <p:cNvSpPr/>
            <p:nvPr/>
          </p:nvSpPr>
          <p:spPr>
            <a:xfrm>
              <a:off x="4018869" y="3350763"/>
              <a:ext cx="284190" cy="31947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58" name="Diagonal Stripe 357">
              <a:extLst>
                <a:ext uri="{FF2B5EF4-FFF2-40B4-BE49-F238E27FC236}">
                  <a16:creationId xmlns:a16="http://schemas.microsoft.com/office/drawing/2014/main" id="{02BB592A-0E9B-4658-8020-103D9E2F5E4E}"/>
                </a:ext>
              </a:extLst>
            </p:cNvPr>
            <p:cNvSpPr/>
            <p:nvPr/>
          </p:nvSpPr>
          <p:spPr>
            <a:xfrm flipH="1">
              <a:off x="3352800" y="3380101"/>
              <a:ext cx="284190" cy="32273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5" name="Group 297">
            <a:extLst>
              <a:ext uri="{FF2B5EF4-FFF2-40B4-BE49-F238E27FC236}">
                <a16:creationId xmlns:a16="http://schemas.microsoft.com/office/drawing/2014/main" id="{368A62E0-8355-4129-A6D5-278A35FEA69C}"/>
              </a:ext>
            </a:extLst>
          </p:cNvPr>
          <p:cNvGrpSpPr>
            <a:grpSpLocks/>
          </p:cNvGrpSpPr>
          <p:nvPr/>
        </p:nvGrpSpPr>
        <p:grpSpPr bwMode="auto">
          <a:xfrm>
            <a:off x="9658350" y="1884363"/>
            <a:ext cx="339725" cy="357187"/>
            <a:chOff x="3352800" y="2998694"/>
            <a:chExt cx="950259" cy="1075765"/>
          </a:xfrm>
        </p:grpSpPr>
        <p:sp>
          <p:nvSpPr>
            <p:cNvPr id="360" name="Flowchart: Delay 359">
              <a:extLst>
                <a:ext uri="{FF2B5EF4-FFF2-40B4-BE49-F238E27FC236}">
                  <a16:creationId xmlns:a16="http://schemas.microsoft.com/office/drawing/2014/main" id="{33B82D63-FD60-4AAD-B089-72565C24AE5B}"/>
                </a:ext>
              </a:extLst>
            </p:cNvPr>
            <p:cNvSpPr/>
            <p:nvPr/>
          </p:nvSpPr>
          <p:spPr>
            <a:xfrm rot="16200000">
              <a:off x="3493929" y="3571720"/>
              <a:ext cx="65024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61" name="Oval 360">
              <a:extLst>
                <a:ext uri="{FF2B5EF4-FFF2-40B4-BE49-F238E27FC236}">
                  <a16:creationId xmlns:a16="http://schemas.microsoft.com/office/drawing/2014/main" id="{FDB4B5EE-7A0C-4984-8570-65B20CBF70C1}"/>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62" name="Pie 361">
              <a:extLst>
                <a:ext uri="{FF2B5EF4-FFF2-40B4-BE49-F238E27FC236}">
                  <a16:creationId xmlns:a16="http://schemas.microsoft.com/office/drawing/2014/main" id="{4ADCE0A4-C6DF-401E-9E30-DD023BF88F32}"/>
                </a:ext>
              </a:extLst>
            </p:cNvPr>
            <p:cNvSpPr/>
            <p:nvPr/>
          </p:nvSpPr>
          <p:spPr>
            <a:xfrm>
              <a:off x="3579265" y="2998694"/>
              <a:ext cx="497332" cy="5115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63" name="Diagonal Stripe 362">
              <a:extLst>
                <a:ext uri="{FF2B5EF4-FFF2-40B4-BE49-F238E27FC236}">
                  <a16:creationId xmlns:a16="http://schemas.microsoft.com/office/drawing/2014/main" id="{4191727E-6A74-465E-9F19-8505B80E081C}"/>
                </a:ext>
              </a:extLst>
            </p:cNvPr>
            <p:cNvSpPr/>
            <p:nvPr/>
          </p:nvSpPr>
          <p:spPr>
            <a:xfrm>
              <a:off x="4018869" y="3347719"/>
              <a:ext cx="284190" cy="32512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64" name="Diagonal Stripe 363">
              <a:extLst>
                <a:ext uri="{FF2B5EF4-FFF2-40B4-BE49-F238E27FC236}">
                  <a16:creationId xmlns:a16="http://schemas.microsoft.com/office/drawing/2014/main" id="{E52C0ED6-335B-4124-90CF-3A82137AF24F}"/>
                </a:ext>
              </a:extLst>
            </p:cNvPr>
            <p:cNvSpPr/>
            <p:nvPr/>
          </p:nvSpPr>
          <p:spPr>
            <a:xfrm flipH="1">
              <a:off x="3352800" y="3381189"/>
              <a:ext cx="284190" cy="320338"/>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6" name="Group 303">
            <a:extLst>
              <a:ext uri="{FF2B5EF4-FFF2-40B4-BE49-F238E27FC236}">
                <a16:creationId xmlns:a16="http://schemas.microsoft.com/office/drawing/2014/main" id="{86C1B715-3C47-405C-9B98-948B4FA861C8}"/>
              </a:ext>
            </a:extLst>
          </p:cNvPr>
          <p:cNvGrpSpPr>
            <a:grpSpLocks/>
          </p:cNvGrpSpPr>
          <p:nvPr/>
        </p:nvGrpSpPr>
        <p:grpSpPr bwMode="auto">
          <a:xfrm>
            <a:off x="8816975" y="1971675"/>
            <a:ext cx="339725" cy="473075"/>
            <a:chOff x="3352800" y="2998694"/>
            <a:chExt cx="950259" cy="1075765"/>
          </a:xfrm>
        </p:grpSpPr>
        <p:sp>
          <p:nvSpPr>
            <p:cNvPr id="366" name="Flowchart: Delay 365">
              <a:extLst>
                <a:ext uri="{FF2B5EF4-FFF2-40B4-BE49-F238E27FC236}">
                  <a16:creationId xmlns:a16="http://schemas.microsoft.com/office/drawing/2014/main" id="{AC12FAE9-1975-4A47-A2DF-CE77BF11C029}"/>
                </a:ext>
              </a:extLst>
            </p:cNvPr>
            <p:cNvSpPr/>
            <p:nvPr/>
          </p:nvSpPr>
          <p:spPr>
            <a:xfrm rot="16200000">
              <a:off x="3494155" y="3571945"/>
              <a:ext cx="64979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67" name="Oval 366">
              <a:extLst>
                <a:ext uri="{FF2B5EF4-FFF2-40B4-BE49-F238E27FC236}">
                  <a16:creationId xmlns:a16="http://schemas.microsoft.com/office/drawing/2014/main" id="{2F401005-0BA2-44F2-AFC1-003C685B67B3}"/>
                </a:ext>
              </a:extLst>
            </p:cNvPr>
            <p:cNvSpPr/>
            <p:nvPr/>
          </p:nvSpPr>
          <p:spPr>
            <a:xfrm>
              <a:off x="3570384" y="3070893"/>
              <a:ext cx="501771" cy="50178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68" name="Pie 367">
              <a:extLst>
                <a:ext uri="{FF2B5EF4-FFF2-40B4-BE49-F238E27FC236}">
                  <a16:creationId xmlns:a16="http://schemas.microsoft.com/office/drawing/2014/main" id="{B97BDA05-C638-42DF-86B3-E9F2CABF5760}"/>
                </a:ext>
              </a:extLst>
            </p:cNvPr>
            <p:cNvSpPr/>
            <p:nvPr/>
          </p:nvSpPr>
          <p:spPr>
            <a:xfrm>
              <a:off x="3561503" y="2998694"/>
              <a:ext cx="501771" cy="512613"/>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69" name="Diagonal Stripe 368">
              <a:extLst>
                <a:ext uri="{FF2B5EF4-FFF2-40B4-BE49-F238E27FC236}">
                  <a16:creationId xmlns:a16="http://schemas.microsoft.com/office/drawing/2014/main" id="{5EFF7F19-9B39-4CCD-AD9A-54FB96561DC4}"/>
                </a:ext>
              </a:extLst>
            </p:cNvPr>
            <p:cNvSpPr/>
            <p:nvPr/>
          </p:nvSpPr>
          <p:spPr>
            <a:xfrm>
              <a:off x="4018869" y="3348860"/>
              <a:ext cx="284190" cy="321284"/>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70" name="Diagonal Stripe 369">
              <a:extLst>
                <a:ext uri="{FF2B5EF4-FFF2-40B4-BE49-F238E27FC236}">
                  <a16:creationId xmlns:a16="http://schemas.microsoft.com/office/drawing/2014/main" id="{DFDE2CD1-CFCC-4CB7-B1D9-57BE50DDF062}"/>
                </a:ext>
              </a:extLst>
            </p:cNvPr>
            <p:cNvSpPr/>
            <p:nvPr/>
          </p:nvSpPr>
          <p:spPr>
            <a:xfrm flipH="1">
              <a:off x="3352800" y="3377740"/>
              <a:ext cx="284190" cy="324895"/>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7" name="Group 309">
            <a:extLst>
              <a:ext uri="{FF2B5EF4-FFF2-40B4-BE49-F238E27FC236}">
                <a16:creationId xmlns:a16="http://schemas.microsoft.com/office/drawing/2014/main" id="{BE23BB67-3A78-479E-9BDB-B3D6A9FCECDF}"/>
              </a:ext>
            </a:extLst>
          </p:cNvPr>
          <p:cNvGrpSpPr>
            <a:grpSpLocks/>
          </p:cNvGrpSpPr>
          <p:nvPr/>
        </p:nvGrpSpPr>
        <p:grpSpPr bwMode="auto">
          <a:xfrm>
            <a:off x="7707313" y="1860550"/>
            <a:ext cx="339725" cy="565150"/>
            <a:chOff x="3352800" y="2998694"/>
            <a:chExt cx="950259" cy="1075765"/>
          </a:xfrm>
        </p:grpSpPr>
        <p:sp>
          <p:nvSpPr>
            <p:cNvPr id="372" name="Flowchart: Delay 371">
              <a:extLst>
                <a:ext uri="{FF2B5EF4-FFF2-40B4-BE49-F238E27FC236}">
                  <a16:creationId xmlns:a16="http://schemas.microsoft.com/office/drawing/2014/main" id="{76258E2D-AD1A-4FC3-A70D-3F0772A26DD1}"/>
                </a:ext>
              </a:extLst>
            </p:cNvPr>
            <p:cNvSpPr/>
            <p:nvPr/>
          </p:nvSpPr>
          <p:spPr>
            <a:xfrm rot="16200000">
              <a:off x="3491985" y="3574215"/>
              <a:ext cx="649689" cy="350798"/>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73" name="Oval 372">
              <a:extLst>
                <a:ext uri="{FF2B5EF4-FFF2-40B4-BE49-F238E27FC236}">
                  <a16:creationId xmlns:a16="http://schemas.microsoft.com/office/drawing/2014/main" id="{55F104DB-7A09-42A5-81D1-57AF4794655C}"/>
                </a:ext>
              </a:extLst>
            </p:cNvPr>
            <p:cNvSpPr/>
            <p:nvPr/>
          </p:nvSpPr>
          <p:spPr>
            <a:xfrm>
              <a:off x="3574823" y="3071217"/>
              <a:ext cx="497332"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74" name="Pie 373">
              <a:extLst>
                <a:ext uri="{FF2B5EF4-FFF2-40B4-BE49-F238E27FC236}">
                  <a16:creationId xmlns:a16="http://schemas.microsoft.com/office/drawing/2014/main" id="{78166F27-DD6D-46A9-A4AC-3CE5F8E24FF4}"/>
                </a:ext>
              </a:extLst>
            </p:cNvPr>
            <p:cNvSpPr/>
            <p:nvPr/>
          </p:nvSpPr>
          <p:spPr>
            <a:xfrm>
              <a:off x="3561500" y="2998694"/>
              <a:ext cx="501774" cy="51068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75" name="Diagonal Stripe 374">
              <a:extLst>
                <a:ext uri="{FF2B5EF4-FFF2-40B4-BE49-F238E27FC236}">
                  <a16:creationId xmlns:a16="http://schemas.microsoft.com/office/drawing/2014/main" id="{2F784704-1F5B-47A5-A9A3-7348556AC731}"/>
                </a:ext>
              </a:extLst>
            </p:cNvPr>
            <p:cNvSpPr/>
            <p:nvPr/>
          </p:nvSpPr>
          <p:spPr>
            <a:xfrm>
              <a:off x="4018869" y="3349224"/>
              <a:ext cx="284190" cy="323335"/>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76" name="Diagonal Stripe 375">
              <a:extLst>
                <a:ext uri="{FF2B5EF4-FFF2-40B4-BE49-F238E27FC236}">
                  <a16:creationId xmlns:a16="http://schemas.microsoft.com/office/drawing/2014/main" id="{C74D5E04-BA46-4751-9748-D1567745FA3B}"/>
                </a:ext>
              </a:extLst>
            </p:cNvPr>
            <p:cNvSpPr/>
            <p:nvPr/>
          </p:nvSpPr>
          <p:spPr>
            <a:xfrm flipH="1">
              <a:off x="3352800" y="3379442"/>
              <a:ext cx="284190" cy="323335"/>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8" name="Group 315">
            <a:extLst>
              <a:ext uri="{FF2B5EF4-FFF2-40B4-BE49-F238E27FC236}">
                <a16:creationId xmlns:a16="http://schemas.microsoft.com/office/drawing/2014/main" id="{32BA7F25-1B97-4BDC-AEE8-67D935B3066C}"/>
              </a:ext>
            </a:extLst>
          </p:cNvPr>
          <p:cNvGrpSpPr>
            <a:grpSpLocks/>
          </p:cNvGrpSpPr>
          <p:nvPr/>
        </p:nvGrpSpPr>
        <p:grpSpPr bwMode="auto">
          <a:xfrm>
            <a:off x="7591425" y="2054225"/>
            <a:ext cx="339725" cy="563563"/>
            <a:chOff x="3352800" y="2998694"/>
            <a:chExt cx="950259" cy="1075765"/>
          </a:xfrm>
        </p:grpSpPr>
        <p:sp>
          <p:nvSpPr>
            <p:cNvPr id="378" name="Flowchart: Delay 377">
              <a:extLst>
                <a:ext uri="{FF2B5EF4-FFF2-40B4-BE49-F238E27FC236}">
                  <a16:creationId xmlns:a16="http://schemas.microsoft.com/office/drawing/2014/main" id="{71B3F187-C0FF-4AA0-A137-5EDA139AC7A8}"/>
                </a:ext>
              </a:extLst>
            </p:cNvPr>
            <p:cNvSpPr/>
            <p:nvPr/>
          </p:nvSpPr>
          <p:spPr>
            <a:xfrm rot="16200000">
              <a:off x="3494804" y="3572597"/>
              <a:ext cx="648489"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79" name="Oval 378">
              <a:extLst>
                <a:ext uri="{FF2B5EF4-FFF2-40B4-BE49-F238E27FC236}">
                  <a16:creationId xmlns:a16="http://schemas.microsoft.com/office/drawing/2014/main" id="{310A2ABD-E648-4E36-AA92-5B49A65693D3}"/>
                </a:ext>
              </a:extLst>
            </p:cNvPr>
            <p:cNvSpPr/>
            <p:nvPr/>
          </p:nvSpPr>
          <p:spPr>
            <a:xfrm>
              <a:off x="3570384" y="3071422"/>
              <a:ext cx="501771" cy="50000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80" name="Pie 379">
              <a:extLst>
                <a:ext uri="{FF2B5EF4-FFF2-40B4-BE49-F238E27FC236}">
                  <a16:creationId xmlns:a16="http://schemas.microsoft.com/office/drawing/2014/main" id="{F58A17E0-5563-44EA-8335-024674596C51}"/>
                </a:ext>
              </a:extLst>
            </p:cNvPr>
            <p:cNvSpPr/>
            <p:nvPr/>
          </p:nvSpPr>
          <p:spPr>
            <a:xfrm>
              <a:off x="3579265" y="2998694"/>
              <a:ext cx="497332" cy="509094"/>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81" name="Diagonal Stripe 380">
              <a:extLst>
                <a:ext uri="{FF2B5EF4-FFF2-40B4-BE49-F238E27FC236}">
                  <a16:creationId xmlns:a16="http://schemas.microsoft.com/office/drawing/2014/main" id="{FB829792-F11B-40AD-A3AD-E1142BBA0AD7}"/>
                </a:ext>
              </a:extLst>
            </p:cNvPr>
            <p:cNvSpPr/>
            <p:nvPr/>
          </p:nvSpPr>
          <p:spPr>
            <a:xfrm>
              <a:off x="4018869" y="3347182"/>
              <a:ext cx="284190" cy="32121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82" name="Diagonal Stripe 381">
              <a:extLst>
                <a:ext uri="{FF2B5EF4-FFF2-40B4-BE49-F238E27FC236}">
                  <a16:creationId xmlns:a16="http://schemas.microsoft.com/office/drawing/2014/main" id="{9288C50B-F8BD-410B-A728-9780128112D7}"/>
                </a:ext>
              </a:extLst>
            </p:cNvPr>
            <p:cNvSpPr/>
            <p:nvPr/>
          </p:nvSpPr>
          <p:spPr>
            <a:xfrm flipH="1">
              <a:off x="3352800" y="3380514"/>
              <a:ext cx="284190" cy="32121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39" name="Group 321">
            <a:extLst>
              <a:ext uri="{FF2B5EF4-FFF2-40B4-BE49-F238E27FC236}">
                <a16:creationId xmlns:a16="http://schemas.microsoft.com/office/drawing/2014/main" id="{6B1A8B14-8EA8-4018-BFB2-7F9D6DCDC798}"/>
              </a:ext>
            </a:extLst>
          </p:cNvPr>
          <p:cNvGrpSpPr>
            <a:grpSpLocks/>
          </p:cNvGrpSpPr>
          <p:nvPr/>
        </p:nvGrpSpPr>
        <p:grpSpPr bwMode="auto">
          <a:xfrm>
            <a:off x="8613775" y="2135188"/>
            <a:ext cx="339725" cy="473075"/>
            <a:chOff x="3352800" y="2998694"/>
            <a:chExt cx="950259" cy="1075765"/>
          </a:xfrm>
        </p:grpSpPr>
        <p:sp>
          <p:nvSpPr>
            <p:cNvPr id="384" name="Flowchart: Delay 383">
              <a:extLst>
                <a:ext uri="{FF2B5EF4-FFF2-40B4-BE49-F238E27FC236}">
                  <a16:creationId xmlns:a16="http://schemas.microsoft.com/office/drawing/2014/main" id="{C2142C3D-2D2B-4C9F-89B6-A09252F14FA5}"/>
                </a:ext>
              </a:extLst>
            </p:cNvPr>
            <p:cNvSpPr/>
            <p:nvPr/>
          </p:nvSpPr>
          <p:spPr>
            <a:xfrm rot="16200000">
              <a:off x="3494155" y="3571945"/>
              <a:ext cx="64979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85" name="Oval 384">
              <a:extLst>
                <a:ext uri="{FF2B5EF4-FFF2-40B4-BE49-F238E27FC236}">
                  <a16:creationId xmlns:a16="http://schemas.microsoft.com/office/drawing/2014/main" id="{1CB9753C-88FD-4F82-A477-43CFEAEA47CA}"/>
                </a:ext>
              </a:extLst>
            </p:cNvPr>
            <p:cNvSpPr/>
            <p:nvPr/>
          </p:nvSpPr>
          <p:spPr>
            <a:xfrm>
              <a:off x="3570384" y="3070893"/>
              <a:ext cx="501771"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86" name="Pie 385">
              <a:extLst>
                <a:ext uri="{FF2B5EF4-FFF2-40B4-BE49-F238E27FC236}">
                  <a16:creationId xmlns:a16="http://schemas.microsoft.com/office/drawing/2014/main" id="{3C1C4D98-C5E6-46AC-87F4-B8BADAAB221D}"/>
                </a:ext>
              </a:extLst>
            </p:cNvPr>
            <p:cNvSpPr/>
            <p:nvPr/>
          </p:nvSpPr>
          <p:spPr>
            <a:xfrm>
              <a:off x="3579265" y="2998694"/>
              <a:ext cx="497332" cy="512613"/>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87" name="Diagonal Stripe 386">
              <a:extLst>
                <a:ext uri="{FF2B5EF4-FFF2-40B4-BE49-F238E27FC236}">
                  <a16:creationId xmlns:a16="http://schemas.microsoft.com/office/drawing/2014/main" id="{24B70CAE-9E81-4D42-AF04-A23BD431430D}"/>
                </a:ext>
              </a:extLst>
            </p:cNvPr>
            <p:cNvSpPr/>
            <p:nvPr/>
          </p:nvSpPr>
          <p:spPr>
            <a:xfrm>
              <a:off x="4018869" y="3348858"/>
              <a:ext cx="284190" cy="32128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88" name="Diagonal Stripe 387">
              <a:extLst>
                <a:ext uri="{FF2B5EF4-FFF2-40B4-BE49-F238E27FC236}">
                  <a16:creationId xmlns:a16="http://schemas.microsoft.com/office/drawing/2014/main" id="{37E26A0F-7EE6-4624-8422-E771B4746CFE}"/>
                </a:ext>
              </a:extLst>
            </p:cNvPr>
            <p:cNvSpPr/>
            <p:nvPr/>
          </p:nvSpPr>
          <p:spPr>
            <a:xfrm flipH="1">
              <a:off x="3352800" y="3377738"/>
              <a:ext cx="284190" cy="32489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0" name="Group 327">
            <a:extLst>
              <a:ext uri="{FF2B5EF4-FFF2-40B4-BE49-F238E27FC236}">
                <a16:creationId xmlns:a16="http://schemas.microsoft.com/office/drawing/2014/main" id="{CFC4589A-B4E2-4D20-8F1E-3E8A5FBBF8E7}"/>
              </a:ext>
            </a:extLst>
          </p:cNvPr>
          <p:cNvGrpSpPr>
            <a:grpSpLocks/>
          </p:cNvGrpSpPr>
          <p:nvPr/>
        </p:nvGrpSpPr>
        <p:grpSpPr bwMode="auto">
          <a:xfrm>
            <a:off x="7832725" y="2084388"/>
            <a:ext cx="339725" cy="565150"/>
            <a:chOff x="3352800" y="2998694"/>
            <a:chExt cx="950259" cy="1075765"/>
          </a:xfrm>
        </p:grpSpPr>
        <p:sp>
          <p:nvSpPr>
            <p:cNvPr id="390" name="Flowchart: Delay 389">
              <a:extLst>
                <a:ext uri="{FF2B5EF4-FFF2-40B4-BE49-F238E27FC236}">
                  <a16:creationId xmlns:a16="http://schemas.microsoft.com/office/drawing/2014/main" id="{62F0A7E0-8B83-4143-81CE-7F09DC1FBA5E}"/>
                </a:ext>
              </a:extLst>
            </p:cNvPr>
            <p:cNvSpPr/>
            <p:nvPr/>
          </p:nvSpPr>
          <p:spPr>
            <a:xfrm rot="16200000">
              <a:off x="3494203" y="3571996"/>
              <a:ext cx="649690"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91" name="Oval 390">
              <a:extLst>
                <a:ext uri="{FF2B5EF4-FFF2-40B4-BE49-F238E27FC236}">
                  <a16:creationId xmlns:a16="http://schemas.microsoft.com/office/drawing/2014/main" id="{6E741B70-3B91-40E6-B4A5-7AAE068F51AE}"/>
                </a:ext>
              </a:extLst>
            </p:cNvPr>
            <p:cNvSpPr/>
            <p:nvPr/>
          </p:nvSpPr>
          <p:spPr>
            <a:xfrm>
              <a:off x="3570384" y="3071217"/>
              <a:ext cx="501771"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92" name="Pie 391">
              <a:extLst>
                <a:ext uri="{FF2B5EF4-FFF2-40B4-BE49-F238E27FC236}">
                  <a16:creationId xmlns:a16="http://schemas.microsoft.com/office/drawing/2014/main" id="{9A389C1E-5A74-4C1D-B157-44F4164CFFAE}"/>
                </a:ext>
              </a:extLst>
            </p:cNvPr>
            <p:cNvSpPr/>
            <p:nvPr/>
          </p:nvSpPr>
          <p:spPr>
            <a:xfrm>
              <a:off x="3579265" y="2998694"/>
              <a:ext cx="497332" cy="5106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93" name="Diagonal Stripe 392">
              <a:extLst>
                <a:ext uri="{FF2B5EF4-FFF2-40B4-BE49-F238E27FC236}">
                  <a16:creationId xmlns:a16="http://schemas.microsoft.com/office/drawing/2014/main" id="{92507586-0846-4C9E-8BC5-ABE31C5A456E}"/>
                </a:ext>
              </a:extLst>
            </p:cNvPr>
            <p:cNvSpPr/>
            <p:nvPr/>
          </p:nvSpPr>
          <p:spPr>
            <a:xfrm>
              <a:off x="4018869" y="3349224"/>
              <a:ext cx="284190" cy="320312"/>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94" name="Diagonal Stripe 393">
              <a:extLst>
                <a:ext uri="{FF2B5EF4-FFF2-40B4-BE49-F238E27FC236}">
                  <a16:creationId xmlns:a16="http://schemas.microsoft.com/office/drawing/2014/main" id="{C985DB37-4C4F-4B81-AD8B-3EA0A0D11084}"/>
                </a:ext>
              </a:extLst>
            </p:cNvPr>
            <p:cNvSpPr/>
            <p:nvPr/>
          </p:nvSpPr>
          <p:spPr>
            <a:xfrm flipH="1">
              <a:off x="3352800" y="3379442"/>
              <a:ext cx="284190" cy="3233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1" name="Group 333">
            <a:extLst>
              <a:ext uri="{FF2B5EF4-FFF2-40B4-BE49-F238E27FC236}">
                <a16:creationId xmlns:a16="http://schemas.microsoft.com/office/drawing/2014/main" id="{BA09F657-CD98-4928-ADDB-662DFF27AA3E}"/>
              </a:ext>
            </a:extLst>
          </p:cNvPr>
          <p:cNvGrpSpPr>
            <a:grpSpLocks/>
          </p:cNvGrpSpPr>
          <p:nvPr/>
        </p:nvGrpSpPr>
        <p:grpSpPr bwMode="auto">
          <a:xfrm>
            <a:off x="6926263" y="2193925"/>
            <a:ext cx="355600" cy="452438"/>
            <a:chOff x="3352800" y="2998694"/>
            <a:chExt cx="950259" cy="1075765"/>
          </a:xfrm>
        </p:grpSpPr>
        <p:sp>
          <p:nvSpPr>
            <p:cNvPr id="396" name="Flowchart: Delay 395">
              <a:extLst>
                <a:ext uri="{FF2B5EF4-FFF2-40B4-BE49-F238E27FC236}">
                  <a16:creationId xmlns:a16="http://schemas.microsoft.com/office/drawing/2014/main" id="{3F9D2321-549A-4AAE-BB2E-1CFD1C96B892}"/>
                </a:ext>
              </a:extLst>
            </p:cNvPr>
            <p:cNvSpPr/>
            <p:nvPr/>
          </p:nvSpPr>
          <p:spPr>
            <a:xfrm rot="16200000">
              <a:off x="3492707" y="3573791"/>
              <a:ext cx="649233" cy="35210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97" name="Oval 396">
              <a:extLst>
                <a:ext uri="{FF2B5EF4-FFF2-40B4-BE49-F238E27FC236}">
                  <a16:creationId xmlns:a16="http://schemas.microsoft.com/office/drawing/2014/main" id="{2DB9C47E-04FA-4AAE-A572-1D874FDA9755}"/>
                </a:ext>
              </a:extLst>
            </p:cNvPr>
            <p:cNvSpPr/>
            <p:nvPr/>
          </p:nvSpPr>
          <p:spPr>
            <a:xfrm>
              <a:off x="3569152" y="3070413"/>
              <a:ext cx="500583" cy="5020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98" name="Pie 397">
              <a:extLst>
                <a:ext uri="{FF2B5EF4-FFF2-40B4-BE49-F238E27FC236}">
                  <a16:creationId xmlns:a16="http://schemas.microsoft.com/office/drawing/2014/main" id="{7D2E1697-71F3-401F-8824-C27BB8316FC4}"/>
                </a:ext>
              </a:extLst>
            </p:cNvPr>
            <p:cNvSpPr/>
            <p:nvPr/>
          </p:nvSpPr>
          <p:spPr>
            <a:xfrm>
              <a:off x="3577637" y="2998694"/>
              <a:ext cx="496342" cy="51334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99" name="Diagonal Stripe 398">
              <a:extLst>
                <a:ext uri="{FF2B5EF4-FFF2-40B4-BE49-F238E27FC236}">
                  <a16:creationId xmlns:a16="http://schemas.microsoft.com/office/drawing/2014/main" id="{083A884F-4BCB-432C-B2AB-C431CB566399}"/>
                </a:ext>
              </a:extLst>
            </p:cNvPr>
            <p:cNvSpPr/>
            <p:nvPr/>
          </p:nvSpPr>
          <p:spPr>
            <a:xfrm>
              <a:off x="4018828" y="3349734"/>
              <a:ext cx="284231" cy="32084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00" name="Diagonal Stripe 399">
              <a:extLst>
                <a:ext uri="{FF2B5EF4-FFF2-40B4-BE49-F238E27FC236}">
                  <a16:creationId xmlns:a16="http://schemas.microsoft.com/office/drawing/2014/main" id="{EB236E39-2BB6-44E1-980F-44771BF843CB}"/>
                </a:ext>
              </a:extLst>
            </p:cNvPr>
            <p:cNvSpPr/>
            <p:nvPr/>
          </p:nvSpPr>
          <p:spPr>
            <a:xfrm flipH="1">
              <a:off x="3352800" y="3379931"/>
              <a:ext cx="284228" cy="324616"/>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2" name="Group 339">
            <a:extLst>
              <a:ext uri="{FF2B5EF4-FFF2-40B4-BE49-F238E27FC236}">
                <a16:creationId xmlns:a16="http://schemas.microsoft.com/office/drawing/2014/main" id="{854532B0-5E21-470A-BD34-9C3909397427}"/>
              </a:ext>
            </a:extLst>
          </p:cNvPr>
          <p:cNvGrpSpPr>
            <a:grpSpLocks/>
          </p:cNvGrpSpPr>
          <p:nvPr/>
        </p:nvGrpSpPr>
        <p:grpSpPr bwMode="auto">
          <a:xfrm>
            <a:off x="7372350" y="2135188"/>
            <a:ext cx="355600" cy="452437"/>
            <a:chOff x="3352800" y="2998694"/>
            <a:chExt cx="950259" cy="1075765"/>
          </a:xfrm>
        </p:grpSpPr>
        <p:sp>
          <p:nvSpPr>
            <p:cNvPr id="402" name="Flowchart: Delay 401">
              <a:extLst>
                <a:ext uri="{FF2B5EF4-FFF2-40B4-BE49-F238E27FC236}">
                  <a16:creationId xmlns:a16="http://schemas.microsoft.com/office/drawing/2014/main" id="{318BA662-9196-4E18-B062-57CA8BBA025E}"/>
                </a:ext>
              </a:extLst>
            </p:cNvPr>
            <p:cNvSpPr/>
            <p:nvPr/>
          </p:nvSpPr>
          <p:spPr>
            <a:xfrm rot="16200000">
              <a:off x="3492709" y="3573788"/>
              <a:ext cx="649234" cy="352106"/>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03" name="Oval 402">
              <a:extLst>
                <a:ext uri="{FF2B5EF4-FFF2-40B4-BE49-F238E27FC236}">
                  <a16:creationId xmlns:a16="http://schemas.microsoft.com/office/drawing/2014/main" id="{D027323E-165D-4413-BE1B-8E75313BC232}"/>
                </a:ext>
              </a:extLst>
            </p:cNvPr>
            <p:cNvSpPr/>
            <p:nvPr/>
          </p:nvSpPr>
          <p:spPr>
            <a:xfrm>
              <a:off x="3569155"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04" name="Pie 403">
              <a:extLst>
                <a:ext uri="{FF2B5EF4-FFF2-40B4-BE49-F238E27FC236}">
                  <a16:creationId xmlns:a16="http://schemas.microsoft.com/office/drawing/2014/main" id="{4D69C679-F400-4A17-AC53-CC245B712F2A}"/>
                </a:ext>
              </a:extLst>
            </p:cNvPr>
            <p:cNvSpPr/>
            <p:nvPr/>
          </p:nvSpPr>
          <p:spPr>
            <a:xfrm>
              <a:off x="3577639" y="2998694"/>
              <a:ext cx="496339" cy="513348"/>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05" name="Diagonal Stripe 404">
              <a:extLst>
                <a:ext uri="{FF2B5EF4-FFF2-40B4-BE49-F238E27FC236}">
                  <a16:creationId xmlns:a16="http://schemas.microsoft.com/office/drawing/2014/main" id="{9219CAC9-F3CA-4A2D-946B-C53CEB85CF5E}"/>
                </a:ext>
              </a:extLst>
            </p:cNvPr>
            <p:cNvSpPr/>
            <p:nvPr/>
          </p:nvSpPr>
          <p:spPr>
            <a:xfrm>
              <a:off x="4018831" y="3349732"/>
              <a:ext cx="284228" cy="32084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06" name="Diagonal Stripe 405">
              <a:extLst>
                <a:ext uri="{FF2B5EF4-FFF2-40B4-BE49-F238E27FC236}">
                  <a16:creationId xmlns:a16="http://schemas.microsoft.com/office/drawing/2014/main" id="{D67BCBB5-385A-4F78-99E4-692284698177}"/>
                </a:ext>
              </a:extLst>
            </p:cNvPr>
            <p:cNvSpPr/>
            <p:nvPr/>
          </p:nvSpPr>
          <p:spPr>
            <a:xfrm flipH="1">
              <a:off x="3352800" y="3379929"/>
              <a:ext cx="284231" cy="32461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3" name="Group 345">
            <a:extLst>
              <a:ext uri="{FF2B5EF4-FFF2-40B4-BE49-F238E27FC236}">
                <a16:creationId xmlns:a16="http://schemas.microsoft.com/office/drawing/2014/main" id="{BBAF7EA1-E8C2-4E07-B102-300E0E4E78B7}"/>
              </a:ext>
            </a:extLst>
          </p:cNvPr>
          <p:cNvGrpSpPr>
            <a:grpSpLocks/>
          </p:cNvGrpSpPr>
          <p:nvPr/>
        </p:nvGrpSpPr>
        <p:grpSpPr bwMode="auto">
          <a:xfrm>
            <a:off x="8256588" y="2084388"/>
            <a:ext cx="339725" cy="523875"/>
            <a:chOff x="3352800" y="2998694"/>
            <a:chExt cx="950259" cy="1075765"/>
          </a:xfrm>
        </p:grpSpPr>
        <p:sp>
          <p:nvSpPr>
            <p:cNvPr id="408" name="Flowchart: Delay 407">
              <a:extLst>
                <a:ext uri="{FF2B5EF4-FFF2-40B4-BE49-F238E27FC236}">
                  <a16:creationId xmlns:a16="http://schemas.microsoft.com/office/drawing/2014/main" id="{9D8CFFED-E0FF-43C5-AAEF-FE1BA58355E2}"/>
                </a:ext>
              </a:extLst>
            </p:cNvPr>
            <p:cNvSpPr/>
            <p:nvPr/>
          </p:nvSpPr>
          <p:spPr>
            <a:xfrm rot="16200000">
              <a:off x="3494686" y="3572482"/>
              <a:ext cx="648720"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09" name="Oval 408">
              <a:extLst>
                <a:ext uri="{FF2B5EF4-FFF2-40B4-BE49-F238E27FC236}">
                  <a16:creationId xmlns:a16="http://schemas.microsoft.com/office/drawing/2014/main" id="{8B57463C-E7CD-408C-8C63-42824C1FA932}"/>
                </a:ext>
              </a:extLst>
            </p:cNvPr>
            <p:cNvSpPr/>
            <p:nvPr/>
          </p:nvSpPr>
          <p:spPr>
            <a:xfrm>
              <a:off x="3570381" y="3070412"/>
              <a:ext cx="501774"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10" name="Pie 409">
              <a:extLst>
                <a:ext uri="{FF2B5EF4-FFF2-40B4-BE49-F238E27FC236}">
                  <a16:creationId xmlns:a16="http://schemas.microsoft.com/office/drawing/2014/main" id="{28263C25-E7C0-4EA7-9C56-11F1D6F63569}"/>
                </a:ext>
              </a:extLst>
            </p:cNvPr>
            <p:cNvSpPr/>
            <p:nvPr/>
          </p:nvSpPr>
          <p:spPr>
            <a:xfrm>
              <a:off x="3579262" y="2998694"/>
              <a:ext cx="497332" cy="511802"/>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11" name="Diagonal Stripe 410">
              <a:extLst>
                <a:ext uri="{FF2B5EF4-FFF2-40B4-BE49-F238E27FC236}">
                  <a16:creationId xmlns:a16="http://schemas.microsoft.com/office/drawing/2014/main" id="{2C51818D-8BE7-41A7-BC7B-1719F3E52248}"/>
                </a:ext>
              </a:extLst>
            </p:cNvPr>
            <p:cNvSpPr/>
            <p:nvPr/>
          </p:nvSpPr>
          <p:spPr>
            <a:xfrm>
              <a:off x="4018869" y="3350763"/>
              <a:ext cx="284190" cy="31947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12" name="Diagonal Stripe 411">
              <a:extLst>
                <a:ext uri="{FF2B5EF4-FFF2-40B4-BE49-F238E27FC236}">
                  <a16:creationId xmlns:a16="http://schemas.microsoft.com/office/drawing/2014/main" id="{F3721E7F-9EB2-4C33-A548-787ED6F84F57}"/>
                </a:ext>
              </a:extLst>
            </p:cNvPr>
            <p:cNvSpPr/>
            <p:nvPr/>
          </p:nvSpPr>
          <p:spPr>
            <a:xfrm flipH="1">
              <a:off x="3352800" y="3380101"/>
              <a:ext cx="284190" cy="32273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4" name="Group 351">
            <a:extLst>
              <a:ext uri="{FF2B5EF4-FFF2-40B4-BE49-F238E27FC236}">
                <a16:creationId xmlns:a16="http://schemas.microsoft.com/office/drawing/2014/main" id="{FF584F67-AA3A-4F9C-B923-113FAF597776}"/>
              </a:ext>
            </a:extLst>
          </p:cNvPr>
          <p:cNvGrpSpPr>
            <a:grpSpLocks/>
          </p:cNvGrpSpPr>
          <p:nvPr/>
        </p:nvGrpSpPr>
        <p:grpSpPr bwMode="auto">
          <a:xfrm>
            <a:off x="8874125" y="2214563"/>
            <a:ext cx="339725" cy="357187"/>
            <a:chOff x="3352800" y="2998694"/>
            <a:chExt cx="950259" cy="1075765"/>
          </a:xfrm>
        </p:grpSpPr>
        <p:sp>
          <p:nvSpPr>
            <p:cNvPr id="414" name="Flowchart: Delay 413">
              <a:extLst>
                <a:ext uri="{FF2B5EF4-FFF2-40B4-BE49-F238E27FC236}">
                  <a16:creationId xmlns:a16="http://schemas.microsoft.com/office/drawing/2014/main" id="{13C09F62-587C-4B82-9E6C-2226B2974DA9}"/>
                </a:ext>
              </a:extLst>
            </p:cNvPr>
            <p:cNvSpPr/>
            <p:nvPr/>
          </p:nvSpPr>
          <p:spPr>
            <a:xfrm rot="16200000">
              <a:off x="3493929"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15" name="Oval 414">
              <a:extLst>
                <a:ext uri="{FF2B5EF4-FFF2-40B4-BE49-F238E27FC236}">
                  <a16:creationId xmlns:a16="http://schemas.microsoft.com/office/drawing/2014/main" id="{630DE7FA-C7E0-4C63-9DBD-9B67520BEBD1}"/>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16" name="Pie 415">
              <a:extLst>
                <a:ext uri="{FF2B5EF4-FFF2-40B4-BE49-F238E27FC236}">
                  <a16:creationId xmlns:a16="http://schemas.microsoft.com/office/drawing/2014/main" id="{95296CBC-20E3-484C-A81D-474876FBD883}"/>
                </a:ext>
              </a:extLst>
            </p:cNvPr>
            <p:cNvSpPr/>
            <p:nvPr/>
          </p:nvSpPr>
          <p:spPr>
            <a:xfrm>
              <a:off x="3561503" y="2998694"/>
              <a:ext cx="501771"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17" name="Diagonal Stripe 416">
              <a:extLst>
                <a:ext uri="{FF2B5EF4-FFF2-40B4-BE49-F238E27FC236}">
                  <a16:creationId xmlns:a16="http://schemas.microsoft.com/office/drawing/2014/main" id="{40A0B352-1B55-47D8-92D9-5B53E8F29F4D}"/>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18" name="Diagonal Stripe 417">
              <a:extLst>
                <a:ext uri="{FF2B5EF4-FFF2-40B4-BE49-F238E27FC236}">
                  <a16:creationId xmlns:a16="http://schemas.microsoft.com/office/drawing/2014/main" id="{C761A6C2-DE30-4406-9E4B-19026613ECB1}"/>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5" name="Group 357">
            <a:extLst>
              <a:ext uri="{FF2B5EF4-FFF2-40B4-BE49-F238E27FC236}">
                <a16:creationId xmlns:a16="http://schemas.microsoft.com/office/drawing/2014/main" id="{5EE7A6C0-D212-40A5-AE1D-D18162E38716}"/>
              </a:ext>
            </a:extLst>
          </p:cNvPr>
          <p:cNvGrpSpPr>
            <a:grpSpLocks/>
          </p:cNvGrpSpPr>
          <p:nvPr/>
        </p:nvGrpSpPr>
        <p:grpSpPr bwMode="auto">
          <a:xfrm>
            <a:off x="6818313" y="2119313"/>
            <a:ext cx="355600" cy="452437"/>
            <a:chOff x="3352800" y="2998694"/>
            <a:chExt cx="950259" cy="1075765"/>
          </a:xfrm>
        </p:grpSpPr>
        <p:sp>
          <p:nvSpPr>
            <p:cNvPr id="420" name="Flowchart: Delay 419">
              <a:extLst>
                <a:ext uri="{FF2B5EF4-FFF2-40B4-BE49-F238E27FC236}">
                  <a16:creationId xmlns:a16="http://schemas.microsoft.com/office/drawing/2014/main" id="{F5F57806-219A-4889-BD11-1A319400A222}"/>
                </a:ext>
              </a:extLst>
            </p:cNvPr>
            <p:cNvSpPr/>
            <p:nvPr/>
          </p:nvSpPr>
          <p:spPr>
            <a:xfrm rot="16200000">
              <a:off x="3492706" y="3573790"/>
              <a:ext cx="649234" cy="352104"/>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21" name="Oval 420">
              <a:extLst>
                <a:ext uri="{FF2B5EF4-FFF2-40B4-BE49-F238E27FC236}">
                  <a16:creationId xmlns:a16="http://schemas.microsoft.com/office/drawing/2014/main" id="{A6F0B623-A70E-4A75-9899-6A882A8DE28C}"/>
                </a:ext>
              </a:extLst>
            </p:cNvPr>
            <p:cNvSpPr/>
            <p:nvPr/>
          </p:nvSpPr>
          <p:spPr>
            <a:xfrm>
              <a:off x="3569152"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22" name="Pie 421">
              <a:extLst>
                <a:ext uri="{FF2B5EF4-FFF2-40B4-BE49-F238E27FC236}">
                  <a16:creationId xmlns:a16="http://schemas.microsoft.com/office/drawing/2014/main" id="{C26DC1A4-B4B8-4657-BA08-DB42C56EBD55}"/>
                </a:ext>
              </a:extLst>
            </p:cNvPr>
            <p:cNvSpPr/>
            <p:nvPr/>
          </p:nvSpPr>
          <p:spPr>
            <a:xfrm>
              <a:off x="3577637" y="2998694"/>
              <a:ext cx="496342" cy="513348"/>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23" name="Diagonal Stripe 422">
              <a:extLst>
                <a:ext uri="{FF2B5EF4-FFF2-40B4-BE49-F238E27FC236}">
                  <a16:creationId xmlns:a16="http://schemas.microsoft.com/office/drawing/2014/main" id="{621FDD13-937D-4157-A82D-7553681F1964}"/>
                </a:ext>
              </a:extLst>
            </p:cNvPr>
            <p:cNvSpPr/>
            <p:nvPr/>
          </p:nvSpPr>
          <p:spPr>
            <a:xfrm>
              <a:off x="4018828" y="3349732"/>
              <a:ext cx="284231" cy="320844"/>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24" name="Diagonal Stripe 423">
              <a:extLst>
                <a:ext uri="{FF2B5EF4-FFF2-40B4-BE49-F238E27FC236}">
                  <a16:creationId xmlns:a16="http://schemas.microsoft.com/office/drawing/2014/main" id="{0835AE36-7C33-40A0-A198-6247315B7B59}"/>
                </a:ext>
              </a:extLst>
            </p:cNvPr>
            <p:cNvSpPr/>
            <p:nvPr/>
          </p:nvSpPr>
          <p:spPr>
            <a:xfrm flipH="1">
              <a:off x="3352800" y="3379929"/>
              <a:ext cx="284228" cy="32461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6" name="Group 363">
            <a:extLst>
              <a:ext uri="{FF2B5EF4-FFF2-40B4-BE49-F238E27FC236}">
                <a16:creationId xmlns:a16="http://schemas.microsoft.com/office/drawing/2014/main" id="{9D05685B-A3F5-4E8D-B914-E9D93B305BF8}"/>
              </a:ext>
            </a:extLst>
          </p:cNvPr>
          <p:cNvGrpSpPr>
            <a:grpSpLocks/>
          </p:cNvGrpSpPr>
          <p:nvPr/>
        </p:nvGrpSpPr>
        <p:grpSpPr bwMode="auto">
          <a:xfrm>
            <a:off x="7743825" y="2295525"/>
            <a:ext cx="339725" cy="565150"/>
            <a:chOff x="3352800" y="2998694"/>
            <a:chExt cx="950259" cy="1075765"/>
          </a:xfrm>
        </p:grpSpPr>
        <p:sp>
          <p:nvSpPr>
            <p:cNvPr id="426" name="Flowchart: Delay 425">
              <a:extLst>
                <a:ext uri="{FF2B5EF4-FFF2-40B4-BE49-F238E27FC236}">
                  <a16:creationId xmlns:a16="http://schemas.microsoft.com/office/drawing/2014/main" id="{4C027D82-8FBB-441B-AD83-ADF7F4DFA919}"/>
                </a:ext>
              </a:extLst>
            </p:cNvPr>
            <p:cNvSpPr/>
            <p:nvPr/>
          </p:nvSpPr>
          <p:spPr>
            <a:xfrm rot="16200000">
              <a:off x="3494206" y="3571996"/>
              <a:ext cx="649689"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27" name="Oval 426">
              <a:extLst>
                <a:ext uri="{FF2B5EF4-FFF2-40B4-BE49-F238E27FC236}">
                  <a16:creationId xmlns:a16="http://schemas.microsoft.com/office/drawing/2014/main" id="{E62D7D38-BC32-4E92-B633-2140C1BC941C}"/>
                </a:ext>
              </a:extLst>
            </p:cNvPr>
            <p:cNvSpPr/>
            <p:nvPr/>
          </p:nvSpPr>
          <p:spPr>
            <a:xfrm>
              <a:off x="3570384" y="3071217"/>
              <a:ext cx="501771"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28" name="Pie 427">
              <a:extLst>
                <a:ext uri="{FF2B5EF4-FFF2-40B4-BE49-F238E27FC236}">
                  <a16:creationId xmlns:a16="http://schemas.microsoft.com/office/drawing/2014/main" id="{03C4950B-D19A-4B5D-A508-C28CAC17584F}"/>
                </a:ext>
              </a:extLst>
            </p:cNvPr>
            <p:cNvSpPr/>
            <p:nvPr/>
          </p:nvSpPr>
          <p:spPr>
            <a:xfrm>
              <a:off x="3579265" y="2998694"/>
              <a:ext cx="497332" cy="5106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29" name="Diagonal Stripe 428">
              <a:extLst>
                <a:ext uri="{FF2B5EF4-FFF2-40B4-BE49-F238E27FC236}">
                  <a16:creationId xmlns:a16="http://schemas.microsoft.com/office/drawing/2014/main" id="{73980A85-FC7F-49AB-8B7D-D2726F04958E}"/>
                </a:ext>
              </a:extLst>
            </p:cNvPr>
            <p:cNvSpPr/>
            <p:nvPr/>
          </p:nvSpPr>
          <p:spPr>
            <a:xfrm>
              <a:off x="4018869" y="3349224"/>
              <a:ext cx="284190" cy="32333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30" name="Diagonal Stripe 429">
              <a:extLst>
                <a:ext uri="{FF2B5EF4-FFF2-40B4-BE49-F238E27FC236}">
                  <a16:creationId xmlns:a16="http://schemas.microsoft.com/office/drawing/2014/main" id="{13C53B62-0CC5-4DE6-B2F9-14F437517408}"/>
                </a:ext>
              </a:extLst>
            </p:cNvPr>
            <p:cNvSpPr/>
            <p:nvPr/>
          </p:nvSpPr>
          <p:spPr>
            <a:xfrm flipH="1">
              <a:off x="3352800" y="3379442"/>
              <a:ext cx="284190" cy="32333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7" name="Group 369">
            <a:extLst>
              <a:ext uri="{FF2B5EF4-FFF2-40B4-BE49-F238E27FC236}">
                <a16:creationId xmlns:a16="http://schemas.microsoft.com/office/drawing/2014/main" id="{4840BD08-4585-4E92-9A31-E474F85CA877}"/>
              </a:ext>
            </a:extLst>
          </p:cNvPr>
          <p:cNvGrpSpPr>
            <a:grpSpLocks/>
          </p:cNvGrpSpPr>
          <p:nvPr/>
        </p:nvGrpSpPr>
        <p:grpSpPr bwMode="auto">
          <a:xfrm>
            <a:off x="8766175" y="2324100"/>
            <a:ext cx="339725" cy="473075"/>
            <a:chOff x="3352800" y="2998694"/>
            <a:chExt cx="950259" cy="1075765"/>
          </a:xfrm>
        </p:grpSpPr>
        <p:sp>
          <p:nvSpPr>
            <p:cNvPr id="432" name="Flowchart: Delay 431">
              <a:extLst>
                <a:ext uri="{FF2B5EF4-FFF2-40B4-BE49-F238E27FC236}">
                  <a16:creationId xmlns:a16="http://schemas.microsoft.com/office/drawing/2014/main" id="{1AE1274A-8838-4CA8-8102-00B4BD667307}"/>
                </a:ext>
              </a:extLst>
            </p:cNvPr>
            <p:cNvSpPr/>
            <p:nvPr/>
          </p:nvSpPr>
          <p:spPr>
            <a:xfrm rot="16200000">
              <a:off x="3494155" y="3571945"/>
              <a:ext cx="64979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33" name="Oval 432">
              <a:extLst>
                <a:ext uri="{FF2B5EF4-FFF2-40B4-BE49-F238E27FC236}">
                  <a16:creationId xmlns:a16="http://schemas.microsoft.com/office/drawing/2014/main" id="{87753A24-E309-4831-84EC-C3395513F9DA}"/>
                </a:ext>
              </a:extLst>
            </p:cNvPr>
            <p:cNvSpPr/>
            <p:nvPr/>
          </p:nvSpPr>
          <p:spPr>
            <a:xfrm>
              <a:off x="3570384" y="3070893"/>
              <a:ext cx="501771" cy="50178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34" name="Pie 433">
              <a:extLst>
                <a:ext uri="{FF2B5EF4-FFF2-40B4-BE49-F238E27FC236}">
                  <a16:creationId xmlns:a16="http://schemas.microsoft.com/office/drawing/2014/main" id="{B22BD8CD-8D40-452E-ADF5-1841D2D937DE}"/>
                </a:ext>
              </a:extLst>
            </p:cNvPr>
            <p:cNvSpPr/>
            <p:nvPr/>
          </p:nvSpPr>
          <p:spPr>
            <a:xfrm>
              <a:off x="3579265" y="2998694"/>
              <a:ext cx="497332" cy="512613"/>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35" name="Diagonal Stripe 434">
              <a:extLst>
                <a:ext uri="{FF2B5EF4-FFF2-40B4-BE49-F238E27FC236}">
                  <a16:creationId xmlns:a16="http://schemas.microsoft.com/office/drawing/2014/main" id="{F7D887EE-B488-44A8-9925-82D46F1886FF}"/>
                </a:ext>
              </a:extLst>
            </p:cNvPr>
            <p:cNvSpPr/>
            <p:nvPr/>
          </p:nvSpPr>
          <p:spPr>
            <a:xfrm>
              <a:off x="4018869" y="3348860"/>
              <a:ext cx="284190" cy="321284"/>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36" name="Diagonal Stripe 435">
              <a:extLst>
                <a:ext uri="{FF2B5EF4-FFF2-40B4-BE49-F238E27FC236}">
                  <a16:creationId xmlns:a16="http://schemas.microsoft.com/office/drawing/2014/main" id="{8632D580-29C7-454B-B053-6D53F7632E2F}"/>
                </a:ext>
              </a:extLst>
            </p:cNvPr>
            <p:cNvSpPr/>
            <p:nvPr/>
          </p:nvSpPr>
          <p:spPr>
            <a:xfrm flipH="1">
              <a:off x="3352800" y="3377740"/>
              <a:ext cx="284190" cy="32489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8" name="Group 375">
            <a:extLst>
              <a:ext uri="{FF2B5EF4-FFF2-40B4-BE49-F238E27FC236}">
                <a16:creationId xmlns:a16="http://schemas.microsoft.com/office/drawing/2014/main" id="{AF5D4512-6E4B-495C-8912-10333FE5BF70}"/>
              </a:ext>
            </a:extLst>
          </p:cNvPr>
          <p:cNvGrpSpPr>
            <a:grpSpLocks/>
          </p:cNvGrpSpPr>
          <p:nvPr/>
        </p:nvGrpSpPr>
        <p:grpSpPr bwMode="auto">
          <a:xfrm>
            <a:off x="7985125" y="2327275"/>
            <a:ext cx="339725" cy="523875"/>
            <a:chOff x="3352800" y="2998694"/>
            <a:chExt cx="950259" cy="1075765"/>
          </a:xfrm>
        </p:grpSpPr>
        <p:sp>
          <p:nvSpPr>
            <p:cNvPr id="438" name="Flowchart: Delay 437">
              <a:extLst>
                <a:ext uri="{FF2B5EF4-FFF2-40B4-BE49-F238E27FC236}">
                  <a16:creationId xmlns:a16="http://schemas.microsoft.com/office/drawing/2014/main" id="{5B961A46-3047-4E6D-B412-5A244E718184}"/>
                </a:ext>
              </a:extLst>
            </p:cNvPr>
            <p:cNvSpPr/>
            <p:nvPr/>
          </p:nvSpPr>
          <p:spPr>
            <a:xfrm rot="16200000">
              <a:off x="3494691" y="3572482"/>
              <a:ext cx="648718"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39" name="Oval 438">
              <a:extLst>
                <a:ext uri="{FF2B5EF4-FFF2-40B4-BE49-F238E27FC236}">
                  <a16:creationId xmlns:a16="http://schemas.microsoft.com/office/drawing/2014/main" id="{8E0E0658-E094-405D-8259-7385959156B2}"/>
                </a:ext>
              </a:extLst>
            </p:cNvPr>
            <p:cNvSpPr/>
            <p:nvPr/>
          </p:nvSpPr>
          <p:spPr>
            <a:xfrm>
              <a:off x="3570384" y="3070412"/>
              <a:ext cx="501771"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40" name="Pie 439">
              <a:extLst>
                <a:ext uri="{FF2B5EF4-FFF2-40B4-BE49-F238E27FC236}">
                  <a16:creationId xmlns:a16="http://schemas.microsoft.com/office/drawing/2014/main" id="{12D807C1-FCFD-47C7-A555-52E0F048359C}"/>
                </a:ext>
              </a:extLst>
            </p:cNvPr>
            <p:cNvSpPr/>
            <p:nvPr/>
          </p:nvSpPr>
          <p:spPr>
            <a:xfrm>
              <a:off x="3579265" y="2998694"/>
              <a:ext cx="497332" cy="511804"/>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41" name="Diagonal Stripe 440">
              <a:extLst>
                <a:ext uri="{FF2B5EF4-FFF2-40B4-BE49-F238E27FC236}">
                  <a16:creationId xmlns:a16="http://schemas.microsoft.com/office/drawing/2014/main" id="{53B6D824-E9CA-4798-BD49-CB26F2ECFD72}"/>
                </a:ext>
              </a:extLst>
            </p:cNvPr>
            <p:cNvSpPr/>
            <p:nvPr/>
          </p:nvSpPr>
          <p:spPr>
            <a:xfrm>
              <a:off x="4018869" y="3350763"/>
              <a:ext cx="284190" cy="31947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42" name="Diagonal Stripe 441">
              <a:extLst>
                <a:ext uri="{FF2B5EF4-FFF2-40B4-BE49-F238E27FC236}">
                  <a16:creationId xmlns:a16="http://schemas.microsoft.com/office/drawing/2014/main" id="{2D7C586A-EF61-4335-BCFB-091486D878C5}"/>
                </a:ext>
              </a:extLst>
            </p:cNvPr>
            <p:cNvSpPr/>
            <p:nvPr/>
          </p:nvSpPr>
          <p:spPr>
            <a:xfrm flipH="1">
              <a:off x="3352800" y="3380103"/>
              <a:ext cx="284190" cy="32272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49" name="Group 381">
            <a:extLst>
              <a:ext uri="{FF2B5EF4-FFF2-40B4-BE49-F238E27FC236}">
                <a16:creationId xmlns:a16="http://schemas.microsoft.com/office/drawing/2014/main" id="{01E4D44E-90A6-4E64-ABDF-5C7498F607BD}"/>
              </a:ext>
            </a:extLst>
          </p:cNvPr>
          <p:cNvGrpSpPr>
            <a:grpSpLocks/>
          </p:cNvGrpSpPr>
          <p:nvPr/>
        </p:nvGrpSpPr>
        <p:grpSpPr bwMode="auto">
          <a:xfrm>
            <a:off x="7078663" y="2436813"/>
            <a:ext cx="355600" cy="452437"/>
            <a:chOff x="3352800" y="2998694"/>
            <a:chExt cx="950259" cy="1075765"/>
          </a:xfrm>
        </p:grpSpPr>
        <p:sp>
          <p:nvSpPr>
            <p:cNvPr id="444" name="Flowchart: Delay 443">
              <a:extLst>
                <a:ext uri="{FF2B5EF4-FFF2-40B4-BE49-F238E27FC236}">
                  <a16:creationId xmlns:a16="http://schemas.microsoft.com/office/drawing/2014/main" id="{50F1D2A1-F53A-47CB-A190-5762CA7166FA}"/>
                </a:ext>
              </a:extLst>
            </p:cNvPr>
            <p:cNvSpPr/>
            <p:nvPr/>
          </p:nvSpPr>
          <p:spPr>
            <a:xfrm rot="16200000">
              <a:off x="3492706" y="3573790"/>
              <a:ext cx="649234" cy="35210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45" name="Oval 444">
              <a:extLst>
                <a:ext uri="{FF2B5EF4-FFF2-40B4-BE49-F238E27FC236}">
                  <a16:creationId xmlns:a16="http://schemas.microsoft.com/office/drawing/2014/main" id="{0CD04B18-ADA8-46AE-8D33-FC76F74CBE47}"/>
                </a:ext>
              </a:extLst>
            </p:cNvPr>
            <p:cNvSpPr/>
            <p:nvPr/>
          </p:nvSpPr>
          <p:spPr>
            <a:xfrm>
              <a:off x="3569152"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46" name="Pie 445">
              <a:extLst>
                <a:ext uri="{FF2B5EF4-FFF2-40B4-BE49-F238E27FC236}">
                  <a16:creationId xmlns:a16="http://schemas.microsoft.com/office/drawing/2014/main" id="{4A670221-1194-460E-9F3E-DBEC6B9A01E8}"/>
                </a:ext>
              </a:extLst>
            </p:cNvPr>
            <p:cNvSpPr/>
            <p:nvPr/>
          </p:nvSpPr>
          <p:spPr>
            <a:xfrm>
              <a:off x="3577637" y="2998694"/>
              <a:ext cx="496342" cy="513348"/>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47" name="Diagonal Stripe 446">
              <a:extLst>
                <a:ext uri="{FF2B5EF4-FFF2-40B4-BE49-F238E27FC236}">
                  <a16:creationId xmlns:a16="http://schemas.microsoft.com/office/drawing/2014/main" id="{F1FAD28A-1079-438C-A575-43B9F989901A}"/>
                </a:ext>
              </a:extLst>
            </p:cNvPr>
            <p:cNvSpPr/>
            <p:nvPr/>
          </p:nvSpPr>
          <p:spPr>
            <a:xfrm>
              <a:off x="4018828" y="3349732"/>
              <a:ext cx="284231" cy="32084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48" name="Diagonal Stripe 447">
              <a:extLst>
                <a:ext uri="{FF2B5EF4-FFF2-40B4-BE49-F238E27FC236}">
                  <a16:creationId xmlns:a16="http://schemas.microsoft.com/office/drawing/2014/main" id="{5A72E110-BC61-4A3F-BA92-4957476E0076}"/>
                </a:ext>
              </a:extLst>
            </p:cNvPr>
            <p:cNvSpPr/>
            <p:nvPr/>
          </p:nvSpPr>
          <p:spPr>
            <a:xfrm flipH="1">
              <a:off x="3352800" y="3379929"/>
              <a:ext cx="284228" cy="32461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0" name="Group 387">
            <a:extLst>
              <a:ext uri="{FF2B5EF4-FFF2-40B4-BE49-F238E27FC236}">
                <a16:creationId xmlns:a16="http://schemas.microsoft.com/office/drawing/2014/main" id="{43E4AC61-41A2-4D47-8CB9-E7CC543907D9}"/>
              </a:ext>
            </a:extLst>
          </p:cNvPr>
          <p:cNvGrpSpPr>
            <a:grpSpLocks/>
          </p:cNvGrpSpPr>
          <p:nvPr/>
        </p:nvGrpSpPr>
        <p:grpSpPr bwMode="auto">
          <a:xfrm>
            <a:off x="7524750" y="2378075"/>
            <a:ext cx="339725" cy="565150"/>
            <a:chOff x="3352800" y="2998694"/>
            <a:chExt cx="950259" cy="1075765"/>
          </a:xfrm>
        </p:grpSpPr>
        <p:sp>
          <p:nvSpPr>
            <p:cNvPr id="450" name="Flowchart: Delay 449">
              <a:extLst>
                <a:ext uri="{FF2B5EF4-FFF2-40B4-BE49-F238E27FC236}">
                  <a16:creationId xmlns:a16="http://schemas.microsoft.com/office/drawing/2014/main" id="{7F5F588C-F458-4432-8472-3473BE2DBB4F}"/>
                </a:ext>
              </a:extLst>
            </p:cNvPr>
            <p:cNvSpPr/>
            <p:nvPr/>
          </p:nvSpPr>
          <p:spPr>
            <a:xfrm rot="16200000">
              <a:off x="3494206" y="3571996"/>
              <a:ext cx="64968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1" name="Oval 450">
              <a:extLst>
                <a:ext uri="{FF2B5EF4-FFF2-40B4-BE49-F238E27FC236}">
                  <a16:creationId xmlns:a16="http://schemas.microsoft.com/office/drawing/2014/main" id="{59352B39-5D42-4914-B943-F8E85ED42DBD}"/>
                </a:ext>
              </a:extLst>
            </p:cNvPr>
            <p:cNvSpPr/>
            <p:nvPr/>
          </p:nvSpPr>
          <p:spPr>
            <a:xfrm>
              <a:off x="3570384" y="3071217"/>
              <a:ext cx="501771"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2" name="Pie 451">
              <a:extLst>
                <a:ext uri="{FF2B5EF4-FFF2-40B4-BE49-F238E27FC236}">
                  <a16:creationId xmlns:a16="http://schemas.microsoft.com/office/drawing/2014/main" id="{11176024-8734-4D28-AAEA-A54FBB59665A}"/>
                </a:ext>
              </a:extLst>
            </p:cNvPr>
            <p:cNvSpPr/>
            <p:nvPr/>
          </p:nvSpPr>
          <p:spPr>
            <a:xfrm>
              <a:off x="3579265" y="2998694"/>
              <a:ext cx="497332" cy="5106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53" name="Diagonal Stripe 452">
              <a:extLst>
                <a:ext uri="{FF2B5EF4-FFF2-40B4-BE49-F238E27FC236}">
                  <a16:creationId xmlns:a16="http://schemas.microsoft.com/office/drawing/2014/main" id="{678989FB-C821-4D56-A102-DBF5B2360343}"/>
                </a:ext>
              </a:extLst>
            </p:cNvPr>
            <p:cNvSpPr/>
            <p:nvPr/>
          </p:nvSpPr>
          <p:spPr>
            <a:xfrm>
              <a:off x="4018869" y="3349224"/>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54" name="Diagonal Stripe 453">
              <a:extLst>
                <a:ext uri="{FF2B5EF4-FFF2-40B4-BE49-F238E27FC236}">
                  <a16:creationId xmlns:a16="http://schemas.microsoft.com/office/drawing/2014/main" id="{6201C7DC-E218-47F2-A95E-3AB1AB3FF38F}"/>
                </a:ext>
              </a:extLst>
            </p:cNvPr>
            <p:cNvSpPr/>
            <p:nvPr/>
          </p:nvSpPr>
          <p:spPr>
            <a:xfrm flipH="1">
              <a:off x="3352800" y="3379442"/>
              <a:ext cx="284190" cy="32333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1" name="Group 393">
            <a:extLst>
              <a:ext uri="{FF2B5EF4-FFF2-40B4-BE49-F238E27FC236}">
                <a16:creationId xmlns:a16="http://schemas.microsoft.com/office/drawing/2014/main" id="{A19D6265-8CC6-4F43-BCEE-C459F230C1C6}"/>
              </a:ext>
            </a:extLst>
          </p:cNvPr>
          <p:cNvGrpSpPr>
            <a:grpSpLocks/>
          </p:cNvGrpSpPr>
          <p:nvPr/>
        </p:nvGrpSpPr>
        <p:grpSpPr bwMode="auto">
          <a:xfrm>
            <a:off x="8408988" y="2327275"/>
            <a:ext cx="339725" cy="473075"/>
            <a:chOff x="3352800" y="2998694"/>
            <a:chExt cx="950259" cy="1075765"/>
          </a:xfrm>
        </p:grpSpPr>
        <p:sp>
          <p:nvSpPr>
            <p:cNvPr id="456" name="Flowchart: Delay 455">
              <a:extLst>
                <a:ext uri="{FF2B5EF4-FFF2-40B4-BE49-F238E27FC236}">
                  <a16:creationId xmlns:a16="http://schemas.microsoft.com/office/drawing/2014/main" id="{9062E656-97B7-4BB2-AC22-A150AB12DB70}"/>
                </a:ext>
              </a:extLst>
            </p:cNvPr>
            <p:cNvSpPr/>
            <p:nvPr/>
          </p:nvSpPr>
          <p:spPr>
            <a:xfrm rot="16200000">
              <a:off x="3494152" y="3571945"/>
              <a:ext cx="64979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7" name="Oval 456">
              <a:extLst>
                <a:ext uri="{FF2B5EF4-FFF2-40B4-BE49-F238E27FC236}">
                  <a16:creationId xmlns:a16="http://schemas.microsoft.com/office/drawing/2014/main" id="{C178FCDC-CAD5-4C8D-8E6E-B75A24DF45FA}"/>
                </a:ext>
              </a:extLst>
            </p:cNvPr>
            <p:cNvSpPr/>
            <p:nvPr/>
          </p:nvSpPr>
          <p:spPr>
            <a:xfrm>
              <a:off x="3570381" y="3070893"/>
              <a:ext cx="501774" cy="50178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8" name="Pie 457">
              <a:extLst>
                <a:ext uri="{FF2B5EF4-FFF2-40B4-BE49-F238E27FC236}">
                  <a16:creationId xmlns:a16="http://schemas.microsoft.com/office/drawing/2014/main" id="{2CCC9FAC-5908-4048-B4C4-6D030F610D04}"/>
                </a:ext>
              </a:extLst>
            </p:cNvPr>
            <p:cNvSpPr/>
            <p:nvPr/>
          </p:nvSpPr>
          <p:spPr>
            <a:xfrm>
              <a:off x="3579262" y="2998694"/>
              <a:ext cx="497332" cy="512613"/>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59" name="Diagonal Stripe 458">
              <a:extLst>
                <a:ext uri="{FF2B5EF4-FFF2-40B4-BE49-F238E27FC236}">
                  <a16:creationId xmlns:a16="http://schemas.microsoft.com/office/drawing/2014/main" id="{75CD16F2-C408-42AC-ADBA-20A3CF501517}"/>
                </a:ext>
              </a:extLst>
            </p:cNvPr>
            <p:cNvSpPr/>
            <p:nvPr/>
          </p:nvSpPr>
          <p:spPr>
            <a:xfrm>
              <a:off x="4018869" y="3348860"/>
              <a:ext cx="284190" cy="321284"/>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60" name="Diagonal Stripe 459">
              <a:extLst>
                <a:ext uri="{FF2B5EF4-FFF2-40B4-BE49-F238E27FC236}">
                  <a16:creationId xmlns:a16="http://schemas.microsoft.com/office/drawing/2014/main" id="{3900BDBC-7751-4E6D-BC4A-685F0AC67676}"/>
                </a:ext>
              </a:extLst>
            </p:cNvPr>
            <p:cNvSpPr/>
            <p:nvPr/>
          </p:nvSpPr>
          <p:spPr>
            <a:xfrm flipH="1">
              <a:off x="3352800" y="3377740"/>
              <a:ext cx="284190" cy="324895"/>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2" name="Group 399">
            <a:extLst>
              <a:ext uri="{FF2B5EF4-FFF2-40B4-BE49-F238E27FC236}">
                <a16:creationId xmlns:a16="http://schemas.microsoft.com/office/drawing/2014/main" id="{7547E038-1BD4-4214-AF0E-7A7842B94026}"/>
              </a:ext>
            </a:extLst>
          </p:cNvPr>
          <p:cNvGrpSpPr>
            <a:grpSpLocks/>
          </p:cNvGrpSpPr>
          <p:nvPr/>
        </p:nvGrpSpPr>
        <p:grpSpPr bwMode="auto">
          <a:xfrm>
            <a:off x="9650413" y="2025650"/>
            <a:ext cx="341312" cy="357188"/>
            <a:chOff x="3352800" y="2998694"/>
            <a:chExt cx="950259" cy="1075765"/>
          </a:xfrm>
        </p:grpSpPr>
        <p:sp>
          <p:nvSpPr>
            <p:cNvPr id="462" name="Flowchart: Delay 461">
              <a:extLst>
                <a:ext uri="{FF2B5EF4-FFF2-40B4-BE49-F238E27FC236}">
                  <a16:creationId xmlns:a16="http://schemas.microsoft.com/office/drawing/2014/main" id="{031C0B07-0E78-4D91-91B8-5120816A0829}"/>
                </a:ext>
              </a:extLst>
            </p:cNvPr>
            <p:cNvSpPr/>
            <p:nvPr/>
          </p:nvSpPr>
          <p:spPr>
            <a:xfrm rot="16200000">
              <a:off x="3491760" y="3572547"/>
              <a:ext cx="650239" cy="353585"/>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63" name="Oval 462">
              <a:extLst>
                <a:ext uri="{FF2B5EF4-FFF2-40B4-BE49-F238E27FC236}">
                  <a16:creationId xmlns:a16="http://schemas.microsoft.com/office/drawing/2014/main" id="{B8EA4F0F-240A-4C46-AF23-7C8985F07F18}"/>
                </a:ext>
              </a:extLst>
            </p:cNvPr>
            <p:cNvSpPr/>
            <p:nvPr/>
          </p:nvSpPr>
          <p:spPr>
            <a:xfrm>
              <a:off x="3569370" y="3070413"/>
              <a:ext cx="503859"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64" name="Pie 463">
              <a:extLst>
                <a:ext uri="{FF2B5EF4-FFF2-40B4-BE49-F238E27FC236}">
                  <a16:creationId xmlns:a16="http://schemas.microsoft.com/office/drawing/2014/main" id="{84ADFE93-8445-45C9-BDF1-18F7A1F45AF0}"/>
                </a:ext>
              </a:extLst>
            </p:cNvPr>
            <p:cNvSpPr/>
            <p:nvPr/>
          </p:nvSpPr>
          <p:spPr>
            <a:xfrm>
              <a:off x="3578209" y="2998694"/>
              <a:ext cx="495019" cy="5115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65" name="Diagonal Stripe 464">
              <a:extLst>
                <a:ext uri="{FF2B5EF4-FFF2-40B4-BE49-F238E27FC236}">
                  <a16:creationId xmlns:a16="http://schemas.microsoft.com/office/drawing/2014/main" id="{541ED33F-5BDA-42BD-A3DA-6C7D84072E64}"/>
                </a:ext>
              </a:extLst>
            </p:cNvPr>
            <p:cNvSpPr/>
            <p:nvPr/>
          </p:nvSpPr>
          <p:spPr>
            <a:xfrm>
              <a:off x="4020191" y="3347721"/>
              <a:ext cx="282868" cy="32512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66" name="Diagonal Stripe 465">
              <a:extLst>
                <a:ext uri="{FF2B5EF4-FFF2-40B4-BE49-F238E27FC236}">
                  <a16:creationId xmlns:a16="http://schemas.microsoft.com/office/drawing/2014/main" id="{07B5D2BE-30B4-4785-A967-14C3619C06A9}"/>
                </a:ext>
              </a:extLst>
            </p:cNvPr>
            <p:cNvSpPr/>
            <p:nvPr/>
          </p:nvSpPr>
          <p:spPr>
            <a:xfrm flipH="1">
              <a:off x="3352800" y="3381188"/>
              <a:ext cx="282868" cy="32034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3" name="Group 405">
            <a:extLst>
              <a:ext uri="{FF2B5EF4-FFF2-40B4-BE49-F238E27FC236}">
                <a16:creationId xmlns:a16="http://schemas.microsoft.com/office/drawing/2014/main" id="{7D22B95F-BA13-43A7-BE19-B3581A995AAA}"/>
              </a:ext>
            </a:extLst>
          </p:cNvPr>
          <p:cNvGrpSpPr>
            <a:grpSpLocks/>
          </p:cNvGrpSpPr>
          <p:nvPr/>
        </p:nvGrpSpPr>
        <p:grpSpPr bwMode="auto">
          <a:xfrm>
            <a:off x="8497888" y="2125663"/>
            <a:ext cx="339725" cy="473075"/>
            <a:chOff x="3352800" y="2998694"/>
            <a:chExt cx="950259" cy="1075765"/>
          </a:xfrm>
        </p:grpSpPr>
        <p:sp>
          <p:nvSpPr>
            <p:cNvPr id="468" name="Flowchart: Delay 467">
              <a:extLst>
                <a:ext uri="{FF2B5EF4-FFF2-40B4-BE49-F238E27FC236}">
                  <a16:creationId xmlns:a16="http://schemas.microsoft.com/office/drawing/2014/main" id="{EBDC673E-2F42-4C53-9915-0E465383869E}"/>
                </a:ext>
              </a:extLst>
            </p:cNvPr>
            <p:cNvSpPr/>
            <p:nvPr/>
          </p:nvSpPr>
          <p:spPr>
            <a:xfrm rot="16200000">
              <a:off x="3494152" y="3571945"/>
              <a:ext cx="64979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69" name="Oval 468">
              <a:extLst>
                <a:ext uri="{FF2B5EF4-FFF2-40B4-BE49-F238E27FC236}">
                  <a16:creationId xmlns:a16="http://schemas.microsoft.com/office/drawing/2014/main" id="{3D9D12A3-1DE3-4C3C-93B7-9023897A065D}"/>
                </a:ext>
              </a:extLst>
            </p:cNvPr>
            <p:cNvSpPr/>
            <p:nvPr/>
          </p:nvSpPr>
          <p:spPr>
            <a:xfrm>
              <a:off x="3570381" y="3070893"/>
              <a:ext cx="501774"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70" name="Pie 469">
              <a:extLst>
                <a:ext uri="{FF2B5EF4-FFF2-40B4-BE49-F238E27FC236}">
                  <a16:creationId xmlns:a16="http://schemas.microsoft.com/office/drawing/2014/main" id="{0CA61E08-D7EC-4F71-B001-6053398F92CF}"/>
                </a:ext>
              </a:extLst>
            </p:cNvPr>
            <p:cNvSpPr/>
            <p:nvPr/>
          </p:nvSpPr>
          <p:spPr>
            <a:xfrm>
              <a:off x="3579262" y="2998694"/>
              <a:ext cx="497332" cy="512613"/>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71" name="Diagonal Stripe 470">
              <a:extLst>
                <a:ext uri="{FF2B5EF4-FFF2-40B4-BE49-F238E27FC236}">
                  <a16:creationId xmlns:a16="http://schemas.microsoft.com/office/drawing/2014/main" id="{3E34BD93-5FC4-4D42-AC01-B35326920C0E}"/>
                </a:ext>
              </a:extLst>
            </p:cNvPr>
            <p:cNvSpPr/>
            <p:nvPr/>
          </p:nvSpPr>
          <p:spPr>
            <a:xfrm>
              <a:off x="4018869" y="3348858"/>
              <a:ext cx="284190" cy="32128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72" name="Diagonal Stripe 471">
              <a:extLst>
                <a:ext uri="{FF2B5EF4-FFF2-40B4-BE49-F238E27FC236}">
                  <a16:creationId xmlns:a16="http://schemas.microsoft.com/office/drawing/2014/main" id="{E182C0EE-C579-4BCC-8E8A-FAE2E519A389}"/>
                </a:ext>
              </a:extLst>
            </p:cNvPr>
            <p:cNvSpPr/>
            <p:nvPr/>
          </p:nvSpPr>
          <p:spPr>
            <a:xfrm flipH="1">
              <a:off x="3352800" y="3377738"/>
              <a:ext cx="284190" cy="324895"/>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4" name="Group 411">
            <a:extLst>
              <a:ext uri="{FF2B5EF4-FFF2-40B4-BE49-F238E27FC236}">
                <a16:creationId xmlns:a16="http://schemas.microsoft.com/office/drawing/2014/main" id="{DDBE29D3-D577-48FB-9FEF-6F64184059F0}"/>
              </a:ext>
            </a:extLst>
          </p:cNvPr>
          <p:cNvGrpSpPr>
            <a:grpSpLocks/>
          </p:cNvGrpSpPr>
          <p:nvPr/>
        </p:nvGrpSpPr>
        <p:grpSpPr bwMode="auto">
          <a:xfrm>
            <a:off x="8875713" y="2066925"/>
            <a:ext cx="339725" cy="357188"/>
            <a:chOff x="3352800" y="2998694"/>
            <a:chExt cx="950259" cy="1075765"/>
          </a:xfrm>
        </p:grpSpPr>
        <p:sp>
          <p:nvSpPr>
            <p:cNvPr id="474" name="Flowchart: Delay 473">
              <a:extLst>
                <a:ext uri="{FF2B5EF4-FFF2-40B4-BE49-F238E27FC236}">
                  <a16:creationId xmlns:a16="http://schemas.microsoft.com/office/drawing/2014/main" id="{9936B26A-9C4C-4ACB-8A5F-B4132867E3A1}"/>
                </a:ext>
              </a:extLst>
            </p:cNvPr>
            <p:cNvSpPr/>
            <p:nvPr/>
          </p:nvSpPr>
          <p:spPr>
            <a:xfrm rot="16200000">
              <a:off x="3493928"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75" name="Oval 474">
              <a:extLst>
                <a:ext uri="{FF2B5EF4-FFF2-40B4-BE49-F238E27FC236}">
                  <a16:creationId xmlns:a16="http://schemas.microsoft.com/office/drawing/2014/main" id="{AD94F92C-07D2-4754-BEF4-C3E7B4E7DE23}"/>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76" name="Pie 475">
              <a:extLst>
                <a:ext uri="{FF2B5EF4-FFF2-40B4-BE49-F238E27FC236}">
                  <a16:creationId xmlns:a16="http://schemas.microsoft.com/office/drawing/2014/main" id="{85F9FA24-58C5-44B2-9F32-917325226B38}"/>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77" name="Diagonal Stripe 476">
              <a:extLst>
                <a:ext uri="{FF2B5EF4-FFF2-40B4-BE49-F238E27FC236}">
                  <a16:creationId xmlns:a16="http://schemas.microsoft.com/office/drawing/2014/main" id="{5E602FCC-905F-49D7-83C4-9E0020D8D8B2}"/>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78" name="Diagonal Stripe 477">
              <a:extLst>
                <a:ext uri="{FF2B5EF4-FFF2-40B4-BE49-F238E27FC236}">
                  <a16:creationId xmlns:a16="http://schemas.microsoft.com/office/drawing/2014/main" id="{2A15B367-FACE-4C2F-98DB-436FA2540D8C}"/>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5" name="Group 417">
            <a:extLst>
              <a:ext uri="{FF2B5EF4-FFF2-40B4-BE49-F238E27FC236}">
                <a16:creationId xmlns:a16="http://schemas.microsoft.com/office/drawing/2014/main" id="{48AE269C-9EE7-4E7D-A71C-24662428A03F}"/>
              </a:ext>
            </a:extLst>
          </p:cNvPr>
          <p:cNvGrpSpPr>
            <a:grpSpLocks/>
          </p:cNvGrpSpPr>
          <p:nvPr/>
        </p:nvGrpSpPr>
        <p:grpSpPr bwMode="auto">
          <a:xfrm>
            <a:off x="9583738" y="2106613"/>
            <a:ext cx="339725" cy="357187"/>
            <a:chOff x="3352800" y="2998694"/>
            <a:chExt cx="950259" cy="1075765"/>
          </a:xfrm>
        </p:grpSpPr>
        <p:sp>
          <p:nvSpPr>
            <p:cNvPr id="480" name="Flowchart: Delay 479">
              <a:extLst>
                <a:ext uri="{FF2B5EF4-FFF2-40B4-BE49-F238E27FC236}">
                  <a16:creationId xmlns:a16="http://schemas.microsoft.com/office/drawing/2014/main" id="{4F96BC90-E957-4914-A871-8483040CA608}"/>
                </a:ext>
              </a:extLst>
            </p:cNvPr>
            <p:cNvSpPr/>
            <p:nvPr/>
          </p:nvSpPr>
          <p:spPr>
            <a:xfrm rot="16200000">
              <a:off x="3493927"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1" name="Oval 480">
              <a:extLst>
                <a:ext uri="{FF2B5EF4-FFF2-40B4-BE49-F238E27FC236}">
                  <a16:creationId xmlns:a16="http://schemas.microsoft.com/office/drawing/2014/main" id="{ADB585DC-7999-4A37-B531-C060A456EB8D}"/>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2" name="Pie 481">
              <a:extLst>
                <a:ext uri="{FF2B5EF4-FFF2-40B4-BE49-F238E27FC236}">
                  <a16:creationId xmlns:a16="http://schemas.microsoft.com/office/drawing/2014/main" id="{831A2F9E-5A0E-40D0-B950-6DE7EA4C47B9}"/>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83" name="Diagonal Stripe 482">
              <a:extLst>
                <a:ext uri="{FF2B5EF4-FFF2-40B4-BE49-F238E27FC236}">
                  <a16:creationId xmlns:a16="http://schemas.microsoft.com/office/drawing/2014/main" id="{F9818564-17DB-4200-A921-09B5392277D2}"/>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84" name="Diagonal Stripe 483">
              <a:extLst>
                <a:ext uri="{FF2B5EF4-FFF2-40B4-BE49-F238E27FC236}">
                  <a16:creationId xmlns:a16="http://schemas.microsoft.com/office/drawing/2014/main" id="{CFC68580-B7C4-4EAC-B5CB-6E4818D617BA}"/>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6" name="Group 423">
            <a:extLst>
              <a:ext uri="{FF2B5EF4-FFF2-40B4-BE49-F238E27FC236}">
                <a16:creationId xmlns:a16="http://schemas.microsoft.com/office/drawing/2014/main" id="{2F868118-D98E-421D-86AD-BCBE6DC61A06}"/>
              </a:ext>
            </a:extLst>
          </p:cNvPr>
          <p:cNvGrpSpPr>
            <a:grpSpLocks/>
          </p:cNvGrpSpPr>
          <p:nvPr/>
        </p:nvGrpSpPr>
        <p:grpSpPr bwMode="auto">
          <a:xfrm>
            <a:off x="8389938" y="2052638"/>
            <a:ext cx="339725" cy="473075"/>
            <a:chOff x="3352800" y="2998694"/>
            <a:chExt cx="950259" cy="1075765"/>
          </a:xfrm>
        </p:grpSpPr>
        <p:sp>
          <p:nvSpPr>
            <p:cNvPr id="486" name="Flowchart: Delay 485">
              <a:extLst>
                <a:ext uri="{FF2B5EF4-FFF2-40B4-BE49-F238E27FC236}">
                  <a16:creationId xmlns:a16="http://schemas.microsoft.com/office/drawing/2014/main" id="{ACC0D1DB-8F9E-486C-A4BD-6FD9C5975ED6}"/>
                </a:ext>
              </a:extLst>
            </p:cNvPr>
            <p:cNvSpPr/>
            <p:nvPr/>
          </p:nvSpPr>
          <p:spPr>
            <a:xfrm rot="16200000">
              <a:off x="3494152" y="3571945"/>
              <a:ext cx="64979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7" name="Oval 486">
              <a:extLst>
                <a:ext uri="{FF2B5EF4-FFF2-40B4-BE49-F238E27FC236}">
                  <a16:creationId xmlns:a16="http://schemas.microsoft.com/office/drawing/2014/main" id="{E562CB7F-0157-43D5-A629-2D3256B5F3DD}"/>
                </a:ext>
              </a:extLst>
            </p:cNvPr>
            <p:cNvSpPr/>
            <p:nvPr/>
          </p:nvSpPr>
          <p:spPr>
            <a:xfrm>
              <a:off x="3570381" y="3070893"/>
              <a:ext cx="501774"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8" name="Pie 487">
              <a:extLst>
                <a:ext uri="{FF2B5EF4-FFF2-40B4-BE49-F238E27FC236}">
                  <a16:creationId xmlns:a16="http://schemas.microsoft.com/office/drawing/2014/main" id="{1C5F102E-13B2-4390-A4F2-65E396586D9A}"/>
                </a:ext>
              </a:extLst>
            </p:cNvPr>
            <p:cNvSpPr/>
            <p:nvPr/>
          </p:nvSpPr>
          <p:spPr>
            <a:xfrm>
              <a:off x="3579262" y="2998694"/>
              <a:ext cx="497332" cy="512613"/>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89" name="Diagonal Stripe 488">
              <a:extLst>
                <a:ext uri="{FF2B5EF4-FFF2-40B4-BE49-F238E27FC236}">
                  <a16:creationId xmlns:a16="http://schemas.microsoft.com/office/drawing/2014/main" id="{4B2B03F7-C72C-456E-B295-73EEC205EA63}"/>
                </a:ext>
              </a:extLst>
            </p:cNvPr>
            <p:cNvSpPr/>
            <p:nvPr/>
          </p:nvSpPr>
          <p:spPr>
            <a:xfrm>
              <a:off x="4018869" y="3348858"/>
              <a:ext cx="284190" cy="32128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90" name="Diagonal Stripe 489">
              <a:extLst>
                <a:ext uri="{FF2B5EF4-FFF2-40B4-BE49-F238E27FC236}">
                  <a16:creationId xmlns:a16="http://schemas.microsoft.com/office/drawing/2014/main" id="{3CC07AC3-9631-4143-A8A5-B0A3F812708C}"/>
                </a:ext>
              </a:extLst>
            </p:cNvPr>
            <p:cNvSpPr/>
            <p:nvPr/>
          </p:nvSpPr>
          <p:spPr>
            <a:xfrm flipH="1">
              <a:off x="3352800" y="3377738"/>
              <a:ext cx="284190" cy="32489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7" name="Group 429">
            <a:extLst>
              <a:ext uri="{FF2B5EF4-FFF2-40B4-BE49-F238E27FC236}">
                <a16:creationId xmlns:a16="http://schemas.microsoft.com/office/drawing/2014/main" id="{44F7AC7F-9A85-4905-8743-30CFCE5BC833}"/>
              </a:ext>
            </a:extLst>
          </p:cNvPr>
          <p:cNvGrpSpPr>
            <a:grpSpLocks/>
          </p:cNvGrpSpPr>
          <p:nvPr/>
        </p:nvGrpSpPr>
        <p:grpSpPr bwMode="auto">
          <a:xfrm>
            <a:off x="9083675" y="2227263"/>
            <a:ext cx="339725" cy="357187"/>
            <a:chOff x="3352800" y="2998694"/>
            <a:chExt cx="950259" cy="1075765"/>
          </a:xfrm>
        </p:grpSpPr>
        <p:sp>
          <p:nvSpPr>
            <p:cNvPr id="492" name="Flowchart: Delay 491">
              <a:extLst>
                <a:ext uri="{FF2B5EF4-FFF2-40B4-BE49-F238E27FC236}">
                  <a16:creationId xmlns:a16="http://schemas.microsoft.com/office/drawing/2014/main" id="{57C27583-7250-48C9-954A-61FC9075A4D9}"/>
                </a:ext>
              </a:extLst>
            </p:cNvPr>
            <p:cNvSpPr/>
            <p:nvPr/>
          </p:nvSpPr>
          <p:spPr>
            <a:xfrm rot="16200000">
              <a:off x="3493929" y="3571720"/>
              <a:ext cx="650241"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93" name="Oval 492">
              <a:extLst>
                <a:ext uri="{FF2B5EF4-FFF2-40B4-BE49-F238E27FC236}">
                  <a16:creationId xmlns:a16="http://schemas.microsoft.com/office/drawing/2014/main" id="{1CF75DCA-3E28-4A02-8999-D09045EAA047}"/>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94" name="Pie 493">
              <a:extLst>
                <a:ext uri="{FF2B5EF4-FFF2-40B4-BE49-F238E27FC236}">
                  <a16:creationId xmlns:a16="http://schemas.microsoft.com/office/drawing/2014/main" id="{A9F4F46A-086C-45D7-8048-4BD625E9E39C}"/>
                </a:ext>
              </a:extLst>
            </p:cNvPr>
            <p:cNvSpPr/>
            <p:nvPr/>
          </p:nvSpPr>
          <p:spPr>
            <a:xfrm>
              <a:off x="3579265"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95" name="Diagonal Stripe 494">
              <a:extLst>
                <a:ext uri="{FF2B5EF4-FFF2-40B4-BE49-F238E27FC236}">
                  <a16:creationId xmlns:a16="http://schemas.microsoft.com/office/drawing/2014/main" id="{4535ED1D-AB8C-44C8-8619-15A2C300F835}"/>
                </a:ext>
              </a:extLst>
            </p:cNvPr>
            <p:cNvSpPr/>
            <p:nvPr/>
          </p:nvSpPr>
          <p:spPr>
            <a:xfrm>
              <a:off x="4018869" y="3347719"/>
              <a:ext cx="284190" cy="32512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496" name="Diagonal Stripe 495">
              <a:extLst>
                <a:ext uri="{FF2B5EF4-FFF2-40B4-BE49-F238E27FC236}">
                  <a16:creationId xmlns:a16="http://schemas.microsoft.com/office/drawing/2014/main" id="{2775E4DC-75B9-4813-B636-F1449D741EB5}"/>
                </a:ext>
              </a:extLst>
            </p:cNvPr>
            <p:cNvSpPr/>
            <p:nvPr/>
          </p:nvSpPr>
          <p:spPr>
            <a:xfrm flipH="1">
              <a:off x="3352800" y="3381189"/>
              <a:ext cx="284190" cy="320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8" name="Group 435">
            <a:extLst>
              <a:ext uri="{FF2B5EF4-FFF2-40B4-BE49-F238E27FC236}">
                <a16:creationId xmlns:a16="http://schemas.microsoft.com/office/drawing/2014/main" id="{2F464CFC-A3E9-4E7C-ACBD-156574F344CD}"/>
              </a:ext>
            </a:extLst>
          </p:cNvPr>
          <p:cNvGrpSpPr>
            <a:grpSpLocks/>
          </p:cNvGrpSpPr>
          <p:nvPr/>
        </p:nvGrpSpPr>
        <p:grpSpPr bwMode="auto">
          <a:xfrm>
            <a:off x="9639300" y="2268538"/>
            <a:ext cx="339725" cy="357187"/>
            <a:chOff x="3352800" y="2998694"/>
            <a:chExt cx="950259" cy="1075765"/>
          </a:xfrm>
        </p:grpSpPr>
        <p:sp>
          <p:nvSpPr>
            <p:cNvPr id="498" name="Flowchart: Delay 497">
              <a:extLst>
                <a:ext uri="{FF2B5EF4-FFF2-40B4-BE49-F238E27FC236}">
                  <a16:creationId xmlns:a16="http://schemas.microsoft.com/office/drawing/2014/main" id="{01C88CEB-36E5-4048-A0E1-38EF37F11648}"/>
                </a:ext>
              </a:extLst>
            </p:cNvPr>
            <p:cNvSpPr/>
            <p:nvPr/>
          </p:nvSpPr>
          <p:spPr>
            <a:xfrm rot="16200000">
              <a:off x="3493929" y="3571720"/>
              <a:ext cx="65024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99" name="Oval 498">
              <a:extLst>
                <a:ext uri="{FF2B5EF4-FFF2-40B4-BE49-F238E27FC236}">
                  <a16:creationId xmlns:a16="http://schemas.microsoft.com/office/drawing/2014/main" id="{F4E321D2-F3B3-4E2A-BB91-D2DE1FD56857}"/>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00" name="Pie 499">
              <a:extLst>
                <a:ext uri="{FF2B5EF4-FFF2-40B4-BE49-F238E27FC236}">
                  <a16:creationId xmlns:a16="http://schemas.microsoft.com/office/drawing/2014/main" id="{DE7D9AF5-7675-4520-81EB-41A07ACB16E4}"/>
                </a:ext>
              </a:extLst>
            </p:cNvPr>
            <p:cNvSpPr/>
            <p:nvPr/>
          </p:nvSpPr>
          <p:spPr>
            <a:xfrm>
              <a:off x="3579265" y="2998694"/>
              <a:ext cx="497332" cy="511585"/>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01" name="Diagonal Stripe 500">
              <a:extLst>
                <a:ext uri="{FF2B5EF4-FFF2-40B4-BE49-F238E27FC236}">
                  <a16:creationId xmlns:a16="http://schemas.microsoft.com/office/drawing/2014/main" id="{EBD09815-43B8-4A56-B13B-03EB80E78A68}"/>
                </a:ext>
              </a:extLst>
            </p:cNvPr>
            <p:cNvSpPr/>
            <p:nvPr/>
          </p:nvSpPr>
          <p:spPr>
            <a:xfrm>
              <a:off x="4018869" y="3347719"/>
              <a:ext cx="284190" cy="32512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02" name="Diagonal Stripe 501">
              <a:extLst>
                <a:ext uri="{FF2B5EF4-FFF2-40B4-BE49-F238E27FC236}">
                  <a16:creationId xmlns:a16="http://schemas.microsoft.com/office/drawing/2014/main" id="{79E0BF08-FDCA-4FFB-A21E-F2BB57DCB08A}"/>
                </a:ext>
              </a:extLst>
            </p:cNvPr>
            <p:cNvSpPr/>
            <p:nvPr/>
          </p:nvSpPr>
          <p:spPr>
            <a:xfrm flipH="1">
              <a:off x="3352800" y="3381189"/>
              <a:ext cx="284190" cy="320338"/>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59" name="Group 441">
            <a:extLst>
              <a:ext uri="{FF2B5EF4-FFF2-40B4-BE49-F238E27FC236}">
                <a16:creationId xmlns:a16="http://schemas.microsoft.com/office/drawing/2014/main" id="{8041904E-960C-48CF-9579-481AAE1BC9A6}"/>
              </a:ext>
            </a:extLst>
          </p:cNvPr>
          <p:cNvGrpSpPr>
            <a:grpSpLocks/>
          </p:cNvGrpSpPr>
          <p:nvPr/>
        </p:nvGrpSpPr>
        <p:grpSpPr bwMode="auto">
          <a:xfrm>
            <a:off x="9212263" y="2219325"/>
            <a:ext cx="339725" cy="357188"/>
            <a:chOff x="3352800" y="2998694"/>
            <a:chExt cx="950259" cy="1075765"/>
          </a:xfrm>
        </p:grpSpPr>
        <p:sp>
          <p:nvSpPr>
            <p:cNvPr id="504" name="Flowchart: Delay 503">
              <a:extLst>
                <a:ext uri="{FF2B5EF4-FFF2-40B4-BE49-F238E27FC236}">
                  <a16:creationId xmlns:a16="http://schemas.microsoft.com/office/drawing/2014/main" id="{2374DC01-3322-46E4-A38D-F89720E58468}"/>
                </a:ext>
              </a:extLst>
            </p:cNvPr>
            <p:cNvSpPr/>
            <p:nvPr/>
          </p:nvSpPr>
          <p:spPr>
            <a:xfrm rot="16200000">
              <a:off x="3493928"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05" name="Oval 504">
              <a:extLst>
                <a:ext uri="{FF2B5EF4-FFF2-40B4-BE49-F238E27FC236}">
                  <a16:creationId xmlns:a16="http://schemas.microsoft.com/office/drawing/2014/main" id="{279AA7B9-E604-498E-BACE-6F86F82F631D}"/>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06" name="Pie 505">
              <a:extLst>
                <a:ext uri="{FF2B5EF4-FFF2-40B4-BE49-F238E27FC236}">
                  <a16:creationId xmlns:a16="http://schemas.microsoft.com/office/drawing/2014/main" id="{6D74FC32-0EBD-479C-AE38-3CB22FA5831D}"/>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07" name="Diagonal Stripe 506">
              <a:extLst>
                <a:ext uri="{FF2B5EF4-FFF2-40B4-BE49-F238E27FC236}">
                  <a16:creationId xmlns:a16="http://schemas.microsoft.com/office/drawing/2014/main" id="{C94F6685-0D74-45C7-941E-8F6CA75DC306}"/>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08" name="Diagonal Stripe 507">
              <a:extLst>
                <a:ext uri="{FF2B5EF4-FFF2-40B4-BE49-F238E27FC236}">
                  <a16:creationId xmlns:a16="http://schemas.microsoft.com/office/drawing/2014/main" id="{98420D8F-68C3-45E7-B799-1678C9426A94}"/>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0" name="Group 447">
            <a:extLst>
              <a:ext uri="{FF2B5EF4-FFF2-40B4-BE49-F238E27FC236}">
                <a16:creationId xmlns:a16="http://schemas.microsoft.com/office/drawing/2014/main" id="{ACEC61D4-F675-44F2-93DB-1D38E389BFED}"/>
              </a:ext>
            </a:extLst>
          </p:cNvPr>
          <p:cNvGrpSpPr>
            <a:grpSpLocks/>
          </p:cNvGrpSpPr>
          <p:nvPr/>
        </p:nvGrpSpPr>
        <p:grpSpPr bwMode="auto">
          <a:xfrm>
            <a:off x="8650288" y="2316163"/>
            <a:ext cx="339725" cy="471487"/>
            <a:chOff x="3352800" y="2998694"/>
            <a:chExt cx="950259" cy="1075765"/>
          </a:xfrm>
        </p:grpSpPr>
        <p:sp>
          <p:nvSpPr>
            <p:cNvPr id="510" name="Flowchart: Delay 509">
              <a:extLst>
                <a:ext uri="{FF2B5EF4-FFF2-40B4-BE49-F238E27FC236}">
                  <a16:creationId xmlns:a16="http://schemas.microsoft.com/office/drawing/2014/main" id="{920892B5-29BE-4E6D-914D-56A9C40C3B26}"/>
                </a:ext>
              </a:extLst>
            </p:cNvPr>
            <p:cNvSpPr/>
            <p:nvPr/>
          </p:nvSpPr>
          <p:spPr>
            <a:xfrm rot="16200000">
              <a:off x="3494869" y="3572662"/>
              <a:ext cx="648356"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1" name="Oval 510">
              <a:extLst>
                <a:ext uri="{FF2B5EF4-FFF2-40B4-BE49-F238E27FC236}">
                  <a16:creationId xmlns:a16="http://schemas.microsoft.com/office/drawing/2014/main" id="{693397B1-2CE4-4173-9673-138AD5CF8A2A}"/>
                </a:ext>
              </a:extLst>
            </p:cNvPr>
            <p:cNvSpPr/>
            <p:nvPr/>
          </p:nvSpPr>
          <p:spPr>
            <a:xfrm>
              <a:off x="3570381" y="3071136"/>
              <a:ext cx="501774" cy="49985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2" name="Pie 511">
              <a:extLst>
                <a:ext uri="{FF2B5EF4-FFF2-40B4-BE49-F238E27FC236}">
                  <a16:creationId xmlns:a16="http://schemas.microsoft.com/office/drawing/2014/main" id="{2A32A375-04E3-4A4E-A814-5370370881B0}"/>
                </a:ext>
              </a:extLst>
            </p:cNvPr>
            <p:cNvSpPr/>
            <p:nvPr/>
          </p:nvSpPr>
          <p:spPr>
            <a:xfrm>
              <a:off x="3579262" y="2998694"/>
              <a:ext cx="497332" cy="510716"/>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13" name="Diagonal Stripe 512">
              <a:extLst>
                <a:ext uri="{FF2B5EF4-FFF2-40B4-BE49-F238E27FC236}">
                  <a16:creationId xmlns:a16="http://schemas.microsoft.com/office/drawing/2014/main" id="{5E71B20E-04A1-45CB-959D-03E7935B795A}"/>
                </a:ext>
              </a:extLst>
            </p:cNvPr>
            <p:cNvSpPr/>
            <p:nvPr/>
          </p:nvSpPr>
          <p:spPr>
            <a:xfrm>
              <a:off x="4018869" y="3346416"/>
              <a:ext cx="284190" cy="322366"/>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14" name="Diagonal Stripe 513">
              <a:extLst>
                <a:ext uri="{FF2B5EF4-FFF2-40B4-BE49-F238E27FC236}">
                  <a16:creationId xmlns:a16="http://schemas.microsoft.com/office/drawing/2014/main" id="{CC785297-A326-4D4A-B48E-6A55C4F03E72}"/>
                </a:ext>
              </a:extLst>
            </p:cNvPr>
            <p:cNvSpPr/>
            <p:nvPr/>
          </p:nvSpPr>
          <p:spPr>
            <a:xfrm flipH="1">
              <a:off x="3352800" y="3379014"/>
              <a:ext cx="284190" cy="322369"/>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1" name="Group 453">
            <a:extLst>
              <a:ext uri="{FF2B5EF4-FFF2-40B4-BE49-F238E27FC236}">
                <a16:creationId xmlns:a16="http://schemas.microsoft.com/office/drawing/2014/main" id="{7AEDE576-F1B7-40EF-B125-C5A9B29FE642}"/>
              </a:ext>
            </a:extLst>
          </p:cNvPr>
          <p:cNvGrpSpPr>
            <a:grpSpLocks/>
          </p:cNvGrpSpPr>
          <p:nvPr/>
        </p:nvGrpSpPr>
        <p:grpSpPr bwMode="auto">
          <a:xfrm>
            <a:off x="8932863" y="2309813"/>
            <a:ext cx="339725" cy="357187"/>
            <a:chOff x="3352800" y="2998694"/>
            <a:chExt cx="950259" cy="1075765"/>
          </a:xfrm>
        </p:grpSpPr>
        <p:sp>
          <p:nvSpPr>
            <p:cNvPr id="516" name="Flowchart: Delay 515">
              <a:extLst>
                <a:ext uri="{FF2B5EF4-FFF2-40B4-BE49-F238E27FC236}">
                  <a16:creationId xmlns:a16="http://schemas.microsoft.com/office/drawing/2014/main" id="{0FC710D4-4B50-4868-BF5F-89D7C322A5EE}"/>
                </a:ext>
              </a:extLst>
            </p:cNvPr>
            <p:cNvSpPr/>
            <p:nvPr/>
          </p:nvSpPr>
          <p:spPr>
            <a:xfrm rot="16200000">
              <a:off x="3493927"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7" name="Oval 516">
              <a:extLst>
                <a:ext uri="{FF2B5EF4-FFF2-40B4-BE49-F238E27FC236}">
                  <a16:creationId xmlns:a16="http://schemas.microsoft.com/office/drawing/2014/main" id="{57A0B594-C316-4A09-8A2F-AB936BF6C61A}"/>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8" name="Pie 517">
              <a:extLst>
                <a:ext uri="{FF2B5EF4-FFF2-40B4-BE49-F238E27FC236}">
                  <a16:creationId xmlns:a16="http://schemas.microsoft.com/office/drawing/2014/main" id="{C53847FF-058D-42EA-AA7A-7F7CE8DDABB7}"/>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19" name="Diagonal Stripe 518">
              <a:extLst>
                <a:ext uri="{FF2B5EF4-FFF2-40B4-BE49-F238E27FC236}">
                  <a16:creationId xmlns:a16="http://schemas.microsoft.com/office/drawing/2014/main" id="{A9E96733-AF52-4BB9-9AE5-3EA39C37E413}"/>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20" name="Diagonal Stripe 519">
              <a:extLst>
                <a:ext uri="{FF2B5EF4-FFF2-40B4-BE49-F238E27FC236}">
                  <a16:creationId xmlns:a16="http://schemas.microsoft.com/office/drawing/2014/main" id="{5615850F-9133-4D65-88B6-28B81E203654}"/>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2" name="Group 459">
            <a:extLst>
              <a:ext uri="{FF2B5EF4-FFF2-40B4-BE49-F238E27FC236}">
                <a16:creationId xmlns:a16="http://schemas.microsoft.com/office/drawing/2014/main" id="{10CAA2FD-E760-4D38-B7E5-C791F6D07833}"/>
              </a:ext>
            </a:extLst>
          </p:cNvPr>
          <p:cNvGrpSpPr>
            <a:grpSpLocks/>
          </p:cNvGrpSpPr>
          <p:nvPr/>
        </p:nvGrpSpPr>
        <p:grpSpPr bwMode="auto">
          <a:xfrm>
            <a:off x="9445625" y="2219325"/>
            <a:ext cx="341313" cy="357188"/>
            <a:chOff x="3352800" y="2998694"/>
            <a:chExt cx="950259" cy="1075765"/>
          </a:xfrm>
        </p:grpSpPr>
        <p:sp>
          <p:nvSpPr>
            <p:cNvPr id="522" name="Flowchart: Delay 521">
              <a:extLst>
                <a:ext uri="{FF2B5EF4-FFF2-40B4-BE49-F238E27FC236}">
                  <a16:creationId xmlns:a16="http://schemas.microsoft.com/office/drawing/2014/main" id="{9C65ED20-E967-400D-8D8A-BE3B84CC1E22}"/>
                </a:ext>
              </a:extLst>
            </p:cNvPr>
            <p:cNvSpPr/>
            <p:nvPr/>
          </p:nvSpPr>
          <p:spPr>
            <a:xfrm rot="16200000">
              <a:off x="3491761" y="3572547"/>
              <a:ext cx="650239" cy="353584"/>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23" name="Oval 522">
              <a:extLst>
                <a:ext uri="{FF2B5EF4-FFF2-40B4-BE49-F238E27FC236}">
                  <a16:creationId xmlns:a16="http://schemas.microsoft.com/office/drawing/2014/main" id="{F27D88CF-8A6B-4B86-9143-BD9DEE3C54EC}"/>
                </a:ext>
              </a:extLst>
            </p:cNvPr>
            <p:cNvSpPr/>
            <p:nvPr/>
          </p:nvSpPr>
          <p:spPr>
            <a:xfrm>
              <a:off x="3569372" y="3070413"/>
              <a:ext cx="503858"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24" name="Pie 523">
              <a:extLst>
                <a:ext uri="{FF2B5EF4-FFF2-40B4-BE49-F238E27FC236}">
                  <a16:creationId xmlns:a16="http://schemas.microsoft.com/office/drawing/2014/main" id="{4864D8FB-6C7D-4868-AADA-477F9797430F}"/>
                </a:ext>
              </a:extLst>
            </p:cNvPr>
            <p:cNvSpPr/>
            <p:nvPr/>
          </p:nvSpPr>
          <p:spPr>
            <a:xfrm>
              <a:off x="3578211" y="2998694"/>
              <a:ext cx="495018" cy="511587"/>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25" name="Diagonal Stripe 524">
              <a:extLst>
                <a:ext uri="{FF2B5EF4-FFF2-40B4-BE49-F238E27FC236}">
                  <a16:creationId xmlns:a16="http://schemas.microsoft.com/office/drawing/2014/main" id="{7AC146A3-4795-4D42-A0C8-D6161FA25CB2}"/>
                </a:ext>
              </a:extLst>
            </p:cNvPr>
            <p:cNvSpPr/>
            <p:nvPr/>
          </p:nvSpPr>
          <p:spPr>
            <a:xfrm>
              <a:off x="4020192" y="3347721"/>
              <a:ext cx="282867" cy="32512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26" name="Diagonal Stripe 525">
              <a:extLst>
                <a:ext uri="{FF2B5EF4-FFF2-40B4-BE49-F238E27FC236}">
                  <a16:creationId xmlns:a16="http://schemas.microsoft.com/office/drawing/2014/main" id="{823127AB-29AA-4004-A7E8-3E1452E76F4C}"/>
                </a:ext>
              </a:extLst>
            </p:cNvPr>
            <p:cNvSpPr/>
            <p:nvPr/>
          </p:nvSpPr>
          <p:spPr>
            <a:xfrm flipH="1">
              <a:off x="3352800" y="3381188"/>
              <a:ext cx="282867" cy="32034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3" name="Group 465">
            <a:extLst>
              <a:ext uri="{FF2B5EF4-FFF2-40B4-BE49-F238E27FC236}">
                <a16:creationId xmlns:a16="http://schemas.microsoft.com/office/drawing/2014/main" id="{82F23F41-6471-474E-91C8-478FF478EB67}"/>
              </a:ext>
            </a:extLst>
          </p:cNvPr>
          <p:cNvGrpSpPr>
            <a:grpSpLocks/>
          </p:cNvGrpSpPr>
          <p:nvPr/>
        </p:nvGrpSpPr>
        <p:grpSpPr bwMode="auto">
          <a:xfrm>
            <a:off x="8345488" y="2306638"/>
            <a:ext cx="339725" cy="523875"/>
            <a:chOff x="3352800" y="2998694"/>
            <a:chExt cx="950259" cy="1075765"/>
          </a:xfrm>
        </p:grpSpPr>
        <p:sp>
          <p:nvSpPr>
            <p:cNvPr id="528" name="Flowchart: Delay 527">
              <a:extLst>
                <a:ext uri="{FF2B5EF4-FFF2-40B4-BE49-F238E27FC236}">
                  <a16:creationId xmlns:a16="http://schemas.microsoft.com/office/drawing/2014/main" id="{FBB94BCD-CA41-4ECF-BA8D-7D1D3ADF02C5}"/>
                </a:ext>
              </a:extLst>
            </p:cNvPr>
            <p:cNvSpPr/>
            <p:nvPr/>
          </p:nvSpPr>
          <p:spPr>
            <a:xfrm rot="16200000">
              <a:off x="3494686" y="3572482"/>
              <a:ext cx="648720"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29" name="Oval 528">
              <a:extLst>
                <a:ext uri="{FF2B5EF4-FFF2-40B4-BE49-F238E27FC236}">
                  <a16:creationId xmlns:a16="http://schemas.microsoft.com/office/drawing/2014/main" id="{06B030E5-29E4-44E4-9CBD-AED7BE7136D9}"/>
                </a:ext>
              </a:extLst>
            </p:cNvPr>
            <p:cNvSpPr/>
            <p:nvPr/>
          </p:nvSpPr>
          <p:spPr>
            <a:xfrm>
              <a:off x="3570381" y="3070412"/>
              <a:ext cx="501774"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30" name="Pie 529">
              <a:extLst>
                <a:ext uri="{FF2B5EF4-FFF2-40B4-BE49-F238E27FC236}">
                  <a16:creationId xmlns:a16="http://schemas.microsoft.com/office/drawing/2014/main" id="{BF000175-FF86-4F40-8577-82C3907181D5}"/>
                </a:ext>
              </a:extLst>
            </p:cNvPr>
            <p:cNvSpPr/>
            <p:nvPr/>
          </p:nvSpPr>
          <p:spPr>
            <a:xfrm>
              <a:off x="3561500" y="2998694"/>
              <a:ext cx="501774" cy="511802"/>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31" name="Diagonal Stripe 530">
              <a:extLst>
                <a:ext uri="{FF2B5EF4-FFF2-40B4-BE49-F238E27FC236}">
                  <a16:creationId xmlns:a16="http://schemas.microsoft.com/office/drawing/2014/main" id="{ACC9DBF6-CCFA-4D1D-808C-6EEDCAF58094}"/>
                </a:ext>
              </a:extLst>
            </p:cNvPr>
            <p:cNvSpPr/>
            <p:nvPr/>
          </p:nvSpPr>
          <p:spPr>
            <a:xfrm>
              <a:off x="4018869" y="3350763"/>
              <a:ext cx="284190" cy="31947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32" name="Diagonal Stripe 531">
              <a:extLst>
                <a:ext uri="{FF2B5EF4-FFF2-40B4-BE49-F238E27FC236}">
                  <a16:creationId xmlns:a16="http://schemas.microsoft.com/office/drawing/2014/main" id="{A8C600FD-A3B2-4A15-BB50-C54E1D510783}"/>
                </a:ext>
              </a:extLst>
            </p:cNvPr>
            <p:cNvSpPr/>
            <p:nvPr/>
          </p:nvSpPr>
          <p:spPr>
            <a:xfrm flipH="1">
              <a:off x="3352800" y="3380101"/>
              <a:ext cx="284190" cy="32273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4" name="Group 471">
            <a:extLst>
              <a:ext uri="{FF2B5EF4-FFF2-40B4-BE49-F238E27FC236}">
                <a16:creationId xmlns:a16="http://schemas.microsoft.com/office/drawing/2014/main" id="{3B99E376-72B0-4471-A0FE-C29FAA1135E9}"/>
              </a:ext>
            </a:extLst>
          </p:cNvPr>
          <p:cNvGrpSpPr>
            <a:grpSpLocks/>
          </p:cNvGrpSpPr>
          <p:nvPr/>
        </p:nvGrpSpPr>
        <p:grpSpPr bwMode="auto">
          <a:xfrm>
            <a:off x="8497888" y="2495550"/>
            <a:ext cx="339725" cy="473075"/>
            <a:chOff x="3352800" y="2998694"/>
            <a:chExt cx="950259" cy="1075765"/>
          </a:xfrm>
        </p:grpSpPr>
        <p:sp>
          <p:nvSpPr>
            <p:cNvPr id="534" name="Flowchart: Delay 533">
              <a:extLst>
                <a:ext uri="{FF2B5EF4-FFF2-40B4-BE49-F238E27FC236}">
                  <a16:creationId xmlns:a16="http://schemas.microsoft.com/office/drawing/2014/main" id="{D323B3DB-2B6A-4A71-BC54-B9E38BA30651}"/>
                </a:ext>
              </a:extLst>
            </p:cNvPr>
            <p:cNvSpPr/>
            <p:nvPr/>
          </p:nvSpPr>
          <p:spPr>
            <a:xfrm rot="16200000">
              <a:off x="3494152" y="3571945"/>
              <a:ext cx="64979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35" name="Oval 534">
              <a:extLst>
                <a:ext uri="{FF2B5EF4-FFF2-40B4-BE49-F238E27FC236}">
                  <a16:creationId xmlns:a16="http://schemas.microsoft.com/office/drawing/2014/main" id="{E97D6CCA-B941-4479-BDA8-865B48AF0BC2}"/>
                </a:ext>
              </a:extLst>
            </p:cNvPr>
            <p:cNvSpPr/>
            <p:nvPr/>
          </p:nvSpPr>
          <p:spPr>
            <a:xfrm>
              <a:off x="3570381" y="3070893"/>
              <a:ext cx="501774" cy="50178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36" name="Pie 535">
              <a:extLst>
                <a:ext uri="{FF2B5EF4-FFF2-40B4-BE49-F238E27FC236}">
                  <a16:creationId xmlns:a16="http://schemas.microsoft.com/office/drawing/2014/main" id="{E3D54EA2-FE4E-4B19-9BB0-0B70B9ECF45A}"/>
                </a:ext>
              </a:extLst>
            </p:cNvPr>
            <p:cNvSpPr/>
            <p:nvPr/>
          </p:nvSpPr>
          <p:spPr>
            <a:xfrm>
              <a:off x="3561500" y="2998694"/>
              <a:ext cx="501774" cy="512613"/>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37" name="Diagonal Stripe 536">
              <a:extLst>
                <a:ext uri="{FF2B5EF4-FFF2-40B4-BE49-F238E27FC236}">
                  <a16:creationId xmlns:a16="http://schemas.microsoft.com/office/drawing/2014/main" id="{D3DCE615-64EA-43E0-B326-3AC77DDF3CD2}"/>
                </a:ext>
              </a:extLst>
            </p:cNvPr>
            <p:cNvSpPr/>
            <p:nvPr/>
          </p:nvSpPr>
          <p:spPr>
            <a:xfrm>
              <a:off x="4018869" y="3348860"/>
              <a:ext cx="284190" cy="321284"/>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38" name="Diagonal Stripe 537">
              <a:extLst>
                <a:ext uri="{FF2B5EF4-FFF2-40B4-BE49-F238E27FC236}">
                  <a16:creationId xmlns:a16="http://schemas.microsoft.com/office/drawing/2014/main" id="{C6D7C63B-35F1-48DC-AA85-077459DC1BCA}"/>
                </a:ext>
              </a:extLst>
            </p:cNvPr>
            <p:cNvSpPr/>
            <p:nvPr/>
          </p:nvSpPr>
          <p:spPr>
            <a:xfrm flipH="1">
              <a:off x="3352800" y="3377740"/>
              <a:ext cx="284190" cy="324895"/>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5" name="Group 477">
            <a:extLst>
              <a:ext uri="{FF2B5EF4-FFF2-40B4-BE49-F238E27FC236}">
                <a16:creationId xmlns:a16="http://schemas.microsoft.com/office/drawing/2014/main" id="{6428EA4F-4E0A-404D-8F62-364E8F047AB4}"/>
              </a:ext>
            </a:extLst>
          </p:cNvPr>
          <p:cNvGrpSpPr>
            <a:grpSpLocks/>
          </p:cNvGrpSpPr>
          <p:nvPr/>
        </p:nvGrpSpPr>
        <p:grpSpPr bwMode="auto">
          <a:xfrm>
            <a:off x="10107613" y="2284413"/>
            <a:ext cx="339725" cy="357187"/>
            <a:chOff x="3352800" y="2998694"/>
            <a:chExt cx="950259" cy="1075765"/>
          </a:xfrm>
        </p:grpSpPr>
        <p:sp>
          <p:nvSpPr>
            <p:cNvPr id="540" name="Flowchart: Delay 539">
              <a:extLst>
                <a:ext uri="{FF2B5EF4-FFF2-40B4-BE49-F238E27FC236}">
                  <a16:creationId xmlns:a16="http://schemas.microsoft.com/office/drawing/2014/main" id="{E5C6CDA9-B6E5-4C05-A496-B58238D908D6}"/>
                </a:ext>
              </a:extLst>
            </p:cNvPr>
            <p:cNvSpPr/>
            <p:nvPr/>
          </p:nvSpPr>
          <p:spPr>
            <a:xfrm rot="16200000">
              <a:off x="3493927"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1" name="Oval 540">
              <a:extLst>
                <a:ext uri="{FF2B5EF4-FFF2-40B4-BE49-F238E27FC236}">
                  <a16:creationId xmlns:a16="http://schemas.microsoft.com/office/drawing/2014/main" id="{1C3A6ADE-5655-4E69-B9F5-122A69DCBFF1}"/>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2" name="Pie 541">
              <a:extLst>
                <a:ext uri="{FF2B5EF4-FFF2-40B4-BE49-F238E27FC236}">
                  <a16:creationId xmlns:a16="http://schemas.microsoft.com/office/drawing/2014/main" id="{91A135CC-0E0D-4DCB-A598-88DFABC63B17}"/>
                </a:ext>
              </a:extLst>
            </p:cNvPr>
            <p:cNvSpPr/>
            <p:nvPr/>
          </p:nvSpPr>
          <p:spPr>
            <a:xfrm>
              <a:off x="3561500" y="2998694"/>
              <a:ext cx="501774"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43" name="Diagonal Stripe 542">
              <a:extLst>
                <a:ext uri="{FF2B5EF4-FFF2-40B4-BE49-F238E27FC236}">
                  <a16:creationId xmlns:a16="http://schemas.microsoft.com/office/drawing/2014/main" id="{485FA601-BF53-4841-8825-F29080310B96}"/>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44" name="Diagonal Stripe 543">
              <a:extLst>
                <a:ext uri="{FF2B5EF4-FFF2-40B4-BE49-F238E27FC236}">
                  <a16:creationId xmlns:a16="http://schemas.microsoft.com/office/drawing/2014/main" id="{6A92DBA9-71C5-4930-96A6-9CC29ACFDEA2}"/>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6" name="Group 483">
            <a:extLst>
              <a:ext uri="{FF2B5EF4-FFF2-40B4-BE49-F238E27FC236}">
                <a16:creationId xmlns:a16="http://schemas.microsoft.com/office/drawing/2014/main" id="{9152A070-E526-496F-B22B-2DE99C54A6F7}"/>
              </a:ext>
            </a:extLst>
          </p:cNvPr>
          <p:cNvGrpSpPr>
            <a:grpSpLocks/>
          </p:cNvGrpSpPr>
          <p:nvPr/>
        </p:nvGrpSpPr>
        <p:grpSpPr bwMode="auto">
          <a:xfrm>
            <a:off x="9215438" y="2351088"/>
            <a:ext cx="339725" cy="357187"/>
            <a:chOff x="3352800" y="2998694"/>
            <a:chExt cx="950259" cy="1075765"/>
          </a:xfrm>
        </p:grpSpPr>
        <p:sp>
          <p:nvSpPr>
            <p:cNvPr id="546" name="Flowchart: Delay 545">
              <a:extLst>
                <a:ext uri="{FF2B5EF4-FFF2-40B4-BE49-F238E27FC236}">
                  <a16:creationId xmlns:a16="http://schemas.microsoft.com/office/drawing/2014/main" id="{3A4F9EA3-7937-4532-B380-BBB4086D8A33}"/>
                </a:ext>
              </a:extLst>
            </p:cNvPr>
            <p:cNvSpPr/>
            <p:nvPr/>
          </p:nvSpPr>
          <p:spPr>
            <a:xfrm rot="16200000">
              <a:off x="3493927" y="3571720"/>
              <a:ext cx="650241"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7" name="Oval 546">
              <a:extLst>
                <a:ext uri="{FF2B5EF4-FFF2-40B4-BE49-F238E27FC236}">
                  <a16:creationId xmlns:a16="http://schemas.microsoft.com/office/drawing/2014/main" id="{C56B06E4-4650-46B5-9F15-AACE964C4F2A}"/>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8" name="Pie 547">
              <a:extLst>
                <a:ext uri="{FF2B5EF4-FFF2-40B4-BE49-F238E27FC236}">
                  <a16:creationId xmlns:a16="http://schemas.microsoft.com/office/drawing/2014/main" id="{FFB0BFD1-229A-44FA-A54F-F1B25875A4FF}"/>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49" name="Diagonal Stripe 548">
              <a:extLst>
                <a:ext uri="{FF2B5EF4-FFF2-40B4-BE49-F238E27FC236}">
                  <a16:creationId xmlns:a16="http://schemas.microsoft.com/office/drawing/2014/main" id="{48CDE99D-60B0-4FED-AD86-099965F8C817}"/>
                </a:ext>
              </a:extLst>
            </p:cNvPr>
            <p:cNvSpPr/>
            <p:nvPr/>
          </p:nvSpPr>
          <p:spPr>
            <a:xfrm>
              <a:off x="4018869" y="3347719"/>
              <a:ext cx="284190" cy="32512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50" name="Diagonal Stripe 549">
              <a:extLst>
                <a:ext uri="{FF2B5EF4-FFF2-40B4-BE49-F238E27FC236}">
                  <a16:creationId xmlns:a16="http://schemas.microsoft.com/office/drawing/2014/main" id="{25E21057-BE15-4FF6-9624-6E73606A1BE9}"/>
                </a:ext>
              </a:extLst>
            </p:cNvPr>
            <p:cNvSpPr/>
            <p:nvPr/>
          </p:nvSpPr>
          <p:spPr>
            <a:xfrm flipH="1">
              <a:off x="3352800" y="3381189"/>
              <a:ext cx="284190" cy="320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7" name="Group 489">
            <a:extLst>
              <a:ext uri="{FF2B5EF4-FFF2-40B4-BE49-F238E27FC236}">
                <a16:creationId xmlns:a16="http://schemas.microsoft.com/office/drawing/2014/main" id="{5A2B3D2A-6DFF-48E1-818D-A0938C2F7617}"/>
              </a:ext>
            </a:extLst>
          </p:cNvPr>
          <p:cNvGrpSpPr>
            <a:grpSpLocks/>
          </p:cNvGrpSpPr>
          <p:nvPr/>
        </p:nvGrpSpPr>
        <p:grpSpPr bwMode="auto">
          <a:xfrm>
            <a:off x="9906000" y="2447925"/>
            <a:ext cx="339725" cy="357188"/>
            <a:chOff x="3352800" y="2998694"/>
            <a:chExt cx="950259" cy="1075765"/>
          </a:xfrm>
        </p:grpSpPr>
        <p:sp>
          <p:nvSpPr>
            <p:cNvPr id="552" name="Flowchart: Delay 551">
              <a:extLst>
                <a:ext uri="{FF2B5EF4-FFF2-40B4-BE49-F238E27FC236}">
                  <a16:creationId xmlns:a16="http://schemas.microsoft.com/office/drawing/2014/main" id="{BB65B7A6-BF9F-40F3-9A31-CA556073B3DE}"/>
                </a:ext>
              </a:extLst>
            </p:cNvPr>
            <p:cNvSpPr/>
            <p:nvPr/>
          </p:nvSpPr>
          <p:spPr>
            <a:xfrm rot="16200000">
              <a:off x="3493930" y="3571721"/>
              <a:ext cx="65023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53" name="Oval 552">
              <a:extLst>
                <a:ext uri="{FF2B5EF4-FFF2-40B4-BE49-F238E27FC236}">
                  <a16:creationId xmlns:a16="http://schemas.microsoft.com/office/drawing/2014/main" id="{CBA93470-6C85-449D-94F9-EA3D24C3FB1D}"/>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54" name="Pie 553">
              <a:extLst>
                <a:ext uri="{FF2B5EF4-FFF2-40B4-BE49-F238E27FC236}">
                  <a16:creationId xmlns:a16="http://schemas.microsoft.com/office/drawing/2014/main" id="{74429761-CC8A-4E7A-996B-8F2617813749}"/>
                </a:ext>
              </a:extLst>
            </p:cNvPr>
            <p:cNvSpPr/>
            <p:nvPr/>
          </p:nvSpPr>
          <p:spPr>
            <a:xfrm>
              <a:off x="3579265" y="2998694"/>
              <a:ext cx="497332" cy="5115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55" name="Diagonal Stripe 554">
              <a:extLst>
                <a:ext uri="{FF2B5EF4-FFF2-40B4-BE49-F238E27FC236}">
                  <a16:creationId xmlns:a16="http://schemas.microsoft.com/office/drawing/2014/main" id="{5020EAE2-E264-4C50-BD98-B03E2B7C5521}"/>
                </a:ext>
              </a:extLst>
            </p:cNvPr>
            <p:cNvSpPr/>
            <p:nvPr/>
          </p:nvSpPr>
          <p:spPr>
            <a:xfrm>
              <a:off x="4018869" y="3347721"/>
              <a:ext cx="284190" cy="32512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56" name="Diagonal Stripe 555">
              <a:extLst>
                <a:ext uri="{FF2B5EF4-FFF2-40B4-BE49-F238E27FC236}">
                  <a16:creationId xmlns:a16="http://schemas.microsoft.com/office/drawing/2014/main" id="{7E9085A8-94E9-40AE-AE03-1C344B9009A8}"/>
                </a:ext>
              </a:extLst>
            </p:cNvPr>
            <p:cNvSpPr/>
            <p:nvPr/>
          </p:nvSpPr>
          <p:spPr>
            <a:xfrm flipH="1">
              <a:off x="3352800" y="3381188"/>
              <a:ext cx="284190" cy="32034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8" name="Group 495">
            <a:extLst>
              <a:ext uri="{FF2B5EF4-FFF2-40B4-BE49-F238E27FC236}">
                <a16:creationId xmlns:a16="http://schemas.microsoft.com/office/drawing/2014/main" id="{0AF7A54D-247C-4C58-9698-0957E1E5DB72}"/>
              </a:ext>
            </a:extLst>
          </p:cNvPr>
          <p:cNvGrpSpPr>
            <a:grpSpLocks/>
          </p:cNvGrpSpPr>
          <p:nvPr/>
        </p:nvGrpSpPr>
        <p:grpSpPr bwMode="auto">
          <a:xfrm>
            <a:off x="9493250" y="2343150"/>
            <a:ext cx="341313" cy="357188"/>
            <a:chOff x="3352800" y="2998694"/>
            <a:chExt cx="950259" cy="1075765"/>
          </a:xfrm>
        </p:grpSpPr>
        <p:sp>
          <p:nvSpPr>
            <p:cNvPr id="558" name="Flowchart: Delay 557">
              <a:extLst>
                <a:ext uri="{FF2B5EF4-FFF2-40B4-BE49-F238E27FC236}">
                  <a16:creationId xmlns:a16="http://schemas.microsoft.com/office/drawing/2014/main" id="{BBE13C1C-595A-4D2F-AD4B-2A2A4C57475C}"/>
                </a:ext>
              </a:extLst>
            </p:cNvPr>
            <p:cNvSpPr/>
            <p:nvPr/>
          </p:nvSpPr>
          <p:spPr>
            <a:xfrm rot="16200000">
              <a:off x="3491761" y="3572547"/>
              <a:ext cx="650239" cy="35358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59" name="Oval 558">
              <a:extLst>
                <a:ext uri="{FF2B5EF4-FFF2-40B4-BE49-F238E27FC236}">
                  <a16:creationId xmlns:a16="http://schemas.microsoft.com/office/drawing/2014/main" id="{2A6B915B-8285-4AEB-B986-7F6769131E07}"/>
                </a:ext>
              </a:extLst>
            </p:cNvPr>
            <p:cNvSpPr/>
            <p:nvPr/>
          </p:nvSpPr>
          <p:spPr>
            <a:xfrm>
              <a:off x="3569372" y="3070413"/>
              <a:ext cx="503858"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60" name="Pie 559">
              <a:extLst>
                <a:ext uri="{FF2B5EF4-FFF2-40B4-BE49-F238E27FC236}">
                  <a16:creationId xmlns:a16="http://schemas.microsoft.com/office/drawing/2014/main" id="{46B0090D-1781-4BA0-8085-8BD69E42BA5D}"/>
                </a:ext>
              </a:extLst>
            </p:cNvPr>
            <p:cNvSpPr/>
            <p:nvPr/>
          </p:nvSpPr>
          <p:spPr>
            <a:xfrm>
              <a:off x="3578211" y="2998694"/>
              <a:ext cx="495018"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61" name="Diagonal Stripe 560">
              <a:extLst>
                <a:ext uri="{FF2B5EF4-FFF2-40B4-BE49-F238E27FC236}">
                  <a16:creationId xmlns:a16="http://schemas.microsoft.com/office/drawing/2014/main" id="{6A0E3A90-72EF-414E-80DE-7CA7CE402E51}"/>
                </a:ext>
              </a:extLst>
            </p:cNvPr>
            <p:cNvSpPr/>
            <p:nvPr/>
          </p:nvSpPr>
          <p:spPr>
            <a:xfrm>
              <a:off x="4020192" y="3347721"/>
              <a:ext cx="282867"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62" name="Diagonal Stripe 561">
              <a:extLst>
                <a:ext uri="{FF2B5EF4-FFF2-40B4-BE49-F238E27FC236}">
                  <a16:creationId xmlns:a16="http://schemas.microsoft.com/office/drawing/2014/main" id="{5C85B6C6-6569-483E-ADD9-2300D8DF7138}"/>
                </a:ext>
              </a:extLst>
            </p:cNvPr>
            <p:cNvSpPr/>
            <p:nvPr/>
          </p:nvSpPr>
          <p:spPr>
            <a:xfrm flipH="1">
              <a:off x="3352800" y="3381188"/>
              <a:ext cx="282867"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69" name="Group 501">
            <a:extLst>
              <a:ext uri="{FF2B5EF4-FFF2-40B4-BE49-F238E27FC236}">
                <a16:creationId xmlns:a16="http://schemas.microsoft.com/office/drawing/2014/main" id="{82CB618C-5735-4FE9-8A0C-DEBE5DAB39F5}"/>
              </a:ext>
            </a:extLst>
          </p:cNvPr>
          <p:cNvGrpSpPr>
            <a:grpSpLocks/>
          </p:cNvGrpSpPr>
          <p:nvPr/>
        </p:nvGrpSpPr>
        <p:grpSpPr bwMode="auto">
          <a:xfrm>
            <a:off x="8958263" y="2493963"/>
            <a:ext cx="339725" cy="357187"/>
            <a:chOff x="3352800" y="2998694"/>
            <a:chExt cx="950259" cy="1075765"/>
          </a:xfrm>
        </p:grpSpPr>
        <p:sp>
          <p:nvSpPr>
            <p:cNvPr id="564" name="Flowchart: Delay 563">
              <a:extLst>
                <a:ext uri="{FF2B5EF4-FFF2-40B4-BE49-F238E27FC236}">
                  <a16:creationId xmlns:a16="http://schemas.microsoft.com/office/drawing/2014/main" id="{E97A8342-EA5D-4F7A-B569-EA65506482FD}"/>
                </a:ext>
              </a:extLst>
            </p:cNvPr>
            <p:cNvSpPr/>
            <p:nvPr/>
          </p:nvSpPr>
          <p:spPr>
            <a:xfrm rot="16200000">
              <a:off x="3493927"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65" name="Oval 564">
              <a:extLst>
                <a:ext uri="{FF2B5EF4-FFF2-40B4-BE49-F238E27FC236}">
                  <a16:creationId xmlns:a16="http://schemas.microsoft.com/office/drawing/2014/main" id="{43659777-BCC9-4172-BB4A-A3022D8A6710}"/>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66" name="Pie 565">
              <a:extLst>
                <a:ext uri="{FF2B5EF4-FFF2-40B4-BE49-F238E27FC236}">
                  <a16:creationId xmlns:a16="http://schemas.microsoft.com/office/drawing/2014/main" id="{B7706554-F1AE-490D-8FD5-58F36634270C}"/>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67" name="Diagonal Stripe 566">
              <a:extLst>
                <a:ext uri="{FF2B5EF4-FFF2-40B4-BE49-F238E27FC236}">
                  <a16:creationId xmlns:a16="http://schemas.microsoft.com/office/drawing/2014/main" id="{E9DC16FB-5821-4FEA-A1A9-08BDA256C538}"/>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68" name="Diagonal Stripe 567">
              <a:extLst>
                <a:ext uri="{FF2B5EF4-FFF2-40B4-BE49-F238E27FC236}">
                  <a16:creationId xmlns:a16="http://schemas.microsoft.com/office/drawing/2014/main" id="{D9E73669-4577-4A49-9A16-01C79786FE8E}"/>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0" name="Group 507">
            <a:extLst>
              <a:ext uri="{FF2B5EF4-FFF2-40B4-BE49-F238E27FC236}">
                <a16:creationId xmlns:a16="http://schemas.microsoft.com/office/drawing/2014/main" id="{A2655842-518B-47A6-A0D1-517B6EA86EE1}"/>
              </a:ext>
            </a:extLst>
          </p:cNvPr>
          <p:cNvGrpSpPr>
            <a:grpSpLocks/>
          </p:cNvGrpSpPr>
          <p:nvPr/>
        </p:nvGrpSpPr>
        <p:grpSpPr bwMode="auto">
          <a:xfrm>
            <a:off x="9090025" y="2435225"/>
            <a:ext cx="339725" cy="357188"/>
            <a:chOff x="3352800" y="2998694"/>
            <a:chExt cx="950259" cy="1075765"/>
          </a:xfrm>
        </p:grpSpPr>
        <p:sp>
          <p:nvSpPr>
            <p:cNvPr id="570" name="Flowchart: Delay 569">
              <a:extLst>
                <a:ext uri="{FF2B5EF4-FFF2-40B4-BE49-F238E27FC236}">
                  <a16:creationId xmlns:a16="http://schemas.microsoft.com/office/drawing/2014/main" id="{1E60D4DB-3A34-40F6-A2E1-5960C30F2F2E}"/>
                </a:ext>
              </a:extLst>
            </p:cNvPr>
            <p:cNvSpPr/>
            <p:nvPr/>
          </p:nvSpPr>
          <p:spPr>
            <a:xfrm rot="16200000">
              <a:off x="3493930"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71" name="Oval 570">
              <a:extLst>
                <a:ext uri="{FF2B5EF4-FFF2-40B4-BE49-F238E27FC236}">
                  <a16:creationId xmlns:a16="http://schemas.microsoft.com/office/drawing/2014/main" id="{EF8E0113-BFC1-4B96-8894-FC3BFFD3F091}"/>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72" name="Pie 571">
              <a:extLst>
                <a:ext uri="{FF2B5EF4-FFF2-40B4-BE49-F238E27FC236}">
                  <a16:creationId xmlns:a16="http://schemas.microsoft.com/office/drawing/2014/main" id="{2DC98075-459D-4094-9E7B-616574FF6D29}"/>
                </a:ext>
              </a:extLst>
            </p:cNvPr>
            <p:cNvSpPr/>
            <p:nvPr/>
          </p:nvSpPr>
          <p:spPr>
            <a:xfrm>
              <a:off x="3579265"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73" name="Diagonal Stripe 572">
              <a:extLst>
                <a:ext uri="{FF2B5EF4-FFF2-40B4-BE49-F238E27FC236}">
                  <a16:creationId xmlns:a16="http://schemas.microsoft.com/office/drawing/2014/main" id="{A6F53BD8-0969-4A5B-89D3-AF2E3D421DEA}"/>
                </a:ext>
              </a:extLst>
            </p:cNvPr>
            <p:cNvSpPr/>
            <p:nvPr/>
          </p:nvSpPr>
          <p:spPr>
            <a:xfrm>
              <a:off x="4018869" y="3347721"/>
              <a:ext cx="284190" cy="32033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74" name="Diagonal Stripe 573">
              <a:extLst>
                <a:ext uri="{FF2B5EF4-FFF2-40B4-BE49-F238E27FC236}">
                  <a16:creationId xmlns:a16="http://schemas.microsoft.com/office/drawing/2014/main" id="{FE7CA3D9-7938-4E23-BAEF-CD10D5724496}"/>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1" name="Group 513">
            <a:extLst>
              <a:ext uri="{FF2B5EF4-FFF2-40B4-BE49-F238E27FC236}">
                <a16:creationId xmlns:a16="http://schemas.microsoft.com/office/drawing/2014/main" id="{A8CF8954-5FDC-49BC-9B1D-9A005D86B8F3}"/>
              </a:ext>
            </a:extLst>
          </p:cNvPr>
          <p:cNvGrpSpPr>
            <a:grpSpLocks/>
          </p:cNvGrpSpPr>
          <p:nvPr/>
        </p:nvGrpSpPr>
        <p:grpSpPr bwMode="auto">
          <a:xfrm>
            <a:off x="9658350" y="2397125"/>
            <a:ext cx="339725" cy="357188"/>
            <a:chOff x="3352800" y="2998694"/>
            <a:chExt cx="950259" cy="1075765"/>
          </a:xfrm>
        </p:grpSpPr>
        <p:sp>
          <p:nvSpPr>
            <p:cNvPr id="576" name="Flowchart: Delay 575">
              <a:extLst>
                <a:ext uri="{FF2B5EF4-FFF2-40B4-BE49-F238E27FC236}">
                  <a16:creationId xmlns:a16="http://schemas.microsoft.com/office/drawing/2014/main" id="{46E3A78E-2AFE-43BE-8EFB-41993E71117E}"/>
                </a:ext>
              </a:extLst>
            </p:cNvPr>
            <p:cNvSpPr/>
            <p:nvPr/>
          </p:nvSpPr>
          <p:spPr>
            <a:xfrm rot="16200000">
              <a:off x="3493930" y="3571721"/>
              <a:ext cx="650239"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77" name="Oval 576">
              <a:extLst>
                <a:ext uri="{FF2B5EF4-FFF2-40B4-BE49-F238E27FC236}">
                  <a16:creationId xmlns:a16="http://schemas.microsoft.com/office/drawing/2014/main" id="{9C2510D8-F4FB-431D-90AE-CFFFD9DC6CA1}"/>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78" name="Pie 577">
              <a:extLst>
                <a:ext uri="{FF2B5EF4-FFF2-40B4-BE49-F238E27FC236}">
                  <a16:creationId xmlns:a16="http://schemas.microsoft.com/office/drawing/2014/main" id="{8B3FCD97-1E7D-442E-833A-D6585D67E5F6}"/>
                </a:ext>
              </a:extLst>
            </p:cNvPr>
            <p:cNvSpPr/>
            <p:nvPr/>
          </p:nvSpPr>
          <p:spPr>
            <a:xfrm>
              <a:off x="3579265" y="2998694"/>
              <a:ext cx="497332" cy="511587"/>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79" name="Diagonal Stripe 578">
              <a:extLst>
                <a:ext uri="{FF2B5EF4-FFF2-40B4-BE49-F238E27FC236}">
                  <a16:creationId xmlns:a16="http://schemas.microsoft.com/office/drawing/2014/main" id="{F54F679A-1BDB-4498-B522-ABE30F58DB08}"/>
                </a:ext>
              </a:extLst>
            </p:cNvPr>
            <p:cNvSpPr/>
            <p:nvPr/>
          </p:nvSpPr>
          <p:spPr>
            <a:xfrm>
              <a:off x="4018869" y="3347721"/>
              <a:ext cx="284190" cy="32512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80" name="Diagonal Stripe 579">
              <a:extLst>
                <a:ext uri="{FF2B5EF4-FFF2-40B4-BE49-F238E27FC236}">
                  <a16:creationId xmlns:a16="http://schemas.microsoft.com/office/drawing/2014/main" id="{752EBC5B-482D-4EDB-AD74-1EF119653AF5}"/>
                </a:ext>
              </a:extLst>
            </p:cNvPr>
            <p:cNvSpPr/>
            <p:nvPr/>
          </p:nvSpPr>
          <p:spPr>
            <a:xfrm flipH="1">
              <a:off x="3352800" y="3381188"/>
              <a:ext cx="284190" cy="32034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2" name="Group 519">
            <a:extLst>
              <a:ext uri="{FF2B5EF4-FFF2-40B4-BE49-F238E27FC236}">
                <a16:creationId xmlns:a16="http://schemas.microsoft.com/office/drawing/2014/main" id="{8CFC651E-643A-47FC-8B33-68EA30493CAB}"/>
              </a:ext>
            </a:extLst>
          </p:cNvPr>
          <p:cNvGrpSpPr>
            <a:grpSpLocks/>
          </p:cNvGrpSpPr>
          <p:nvPr/>
        </p:nvGrpSpPr>
        <p:grpSpPr bwMode="auto">
          <a:xfrm>
            <a:off x="10260013" y="2527300"/>
            <a:ext cx="339725" cy="357188"/>
            <a:chOff x="3352800" y="2998694"/>
            <a:chExt cx="950259" cy="1075765"/>
          </a:xfrm>
        </p:grpSpPr>
        <p:sp>
          <p:nvSpPr>
            <p:cNvPr id="582" name="Flowchart: Delay 581">
              <a:extLst>
                <a:ext uri="{FF2B5EF4-FFF2-40B4-BE49-F238E27FC236}">
                  <a16:creationId xmlns:a16="http://schemas.microsoft.com/office/drawing/2014/main" id="{FCDD8D0C-80D7-4B79-8BAF-4459B6D6DFA7}"/>
                </a:ext>
              </a:extLst>
            </p:cNvPr>
            <p:cNvSpPr/>
            <p:nvPr/>
          </p:nvSpPr>
          <p:spPr>
            <a:xfrm rot="16200000">
              <a:off x="3493928" y="3571721"/>
              <a:ext cx="650239"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83" name="Oval 582">
              <a:extLst>
                <a:ext uri="{FF2B5EF4-FFF2-40B4-BE49-F238E27FC236}">
                  <a16:creationId xmlns:a16="http://schemas.microsoft.com/office/drawing/2014/main" id="{3F953EFE-B78C-4E74-BBC0-82A0B9423C1A}"/>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84" name="Pie 583">
              <a:extLst>
                <a:ext uri="{FF2B5EF4-FFF2-40B4-BE49-F238E27FC236}">
                  <a16:creationId xmlns:a16="http://schemas.microsoft.com/office/drawing/2014/main" id="{071B8203-52ED-47D9-85CF-FDE1EC4ED5C2}"/>
                </a:ext>
              </a:extLst>
            </p:cNvPr>
            <p:cNvSpPr/>
            <p:nvPr/>
          </p:nvSpPr>
          <p:spPr>
            <a:xfrm>
              <a:off x="3561500" y="2998694"/>
              <a:ext cx="501774" cy="51158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85" name="Diagonal Stripe 584">
              <a:extLst>
                <a:ext uri="{FF2B5EF4-FFF2-40B4-BE49-F238E27FC236}">
                  <a16:creationId xmlns:a16="http://schemas.microsoft.com/office/drawing/2014/main" id="{14C2D06B-AB7F-4F62-9207-B6564A253AB1}"/>
                </a:ext>
              </a:extLst>
            </p:cNvPr>
            <p:cNvSpPr/>
            <p:nvPr/>
          </p:nvSpPr>
          <p:spPr>
            <a:xfrm>
              <a:off x="4018869" y="3347721"/>
              <a:ext cx="284190" cy="32512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86" name="Diagonal Stripe 585">
              <a:extLst>
                <a:ext uri="{FF2B5EF4-FFF2-40B4-BE49-F238E27FC236}">
                  <a16:creationId xmlns:a16="http://schemas.microsoft.com/office/drawing/2014/main" id="{E792B46C-9389-46EC-88B6-74E07554610D}"/>
                </a:ext>
              </a:extLst>
            </p:cNvPr>
            <p:cNvSpPr/>
            <p:nvPr/>
          </p:nvSpPr>
          <p:spPr>
            <a:xfrm flipH="1">
              <a:off x="3352800" y="3381188"/>
              <a:ext cx="284190" cy="3203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3" name="Group 525">
            <a:extLst>
              <a:ext uri="{FF2B5EF4-FFF2-40B4-BE49-F238E27FC236}">
                <a16:creationId xmlns:a16="http://schemas.microsoft.com/office/drawing/2014/main" id="{30435155-BA3C-43EB-B2DD-EAC0ADB8DD46}"/>
              </a:ext>
            </a:extLst>
          </p:cNvPr>
          <p:cNvGrpSpPr>
            <a:grpSpLocks/>
          </p:cNvGrpSpPr>
          <p:nvPr/>
        </p:nvGrpSpPr>
        <p:grpSpPr bwMode="auto">
          <a:xfrm>
            <a:off x="8918575" y="2419350"/>
            <a:ext cx="339725" cy="357188"/>
            <a:chOff x="3352800" y="2998694"/>
            <a:chExt cx="950259" cy="1075765"/>
          </a:xfrm>
        </p:grpSpPr>
        <p:sp>
          <p:nvSpPr>
            <p:cNvPr id="588" name="Flowchart: Delay 587">
              <a:extLst>
                <a:ext uri="{FF2B5EF4-FFF2-40B4-BE49-F238E27FC236}">
                  <a16:creationId xmlns:a16="http://schemas.microsoft.com/office/drawing/2014/main" id="{5B98C227-F454-4DBB-B2D8-E7AD7E105E54}"/>
                </a:ext>
              </a:extLst>
            </p:cNvPr>
            <p:cNvSpPr/>
            <p:nvPr/>
          </p:nvSpPr>
          <p:spPr>
            <a:xfrm rot="16200000">
              <a:off x="3493930" y="3571721"/>
              <a:ext cx="65023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89" name="Oval 588">
              <a:extLst>
                <a:ext uri="{FF2B5EF4-FFF2-40B4-BE49-F238E27FC236}">
                  <a16:creationId xmlns:a16="http://schemas.microsoft.com/office/drawing/2014/main" id="{312597D5-D2C6-48B0-9264-A56942B6F255}"/>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90" name="Pie 589">
              <a:extLst>
                <a:ext uri="{FF2B5EF4-FFF2-40B4-BE49-F238E27FC236}">
                  <a16:creationId xmlns:a16="http://schemas.microsoft.com/office/drawing/2014/main" id="{CFEF6C1F-BAFE-4454-A67E-6077791DDA8A}"/>
                </a:ext>
              </a:extLst>
            </p:cNvPr>
            <p:cNvSpPr/>
            <p:nvPr/>
          </p:nvSpPr>
          <p:spPr>
            <a:xfrm>
              <a:off x="3579265" y="2998694"/>
              <a:ext cx="497332" cy="5115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91" name="Diagonal Stripe 590">
              <a:extLst>
                <a:ext uri="{FF2B5EF4-FFF2-40B4-BE49-F238E27FC236}">
                  <a16:creationId xmlns:a16="http://schemas.microsoft.com/office/drawing/2014/main" id="{783C6C03-9ADE-4E73-89BC-DE6C9B9D794E}"/>
                </a:ext>
              </a:extLst>
            </p:cNvPr>
            <p:cNvSpPr/>
            <p:nvPr/>
          </p:nvSpPr>
          <p:spPr>
            <a:xfrm>
              <a:off x="4018869" y="3347721"/>
              <a:ext cx="284190" cy="32512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92" name="Diagonal Stripe 591">
              <a:extLst>
                <a:ext uri="{FF2B5EF4-FFF2-40B4-BE49-F238E27FC236}">
                  <a16:creationId xmlns:a16="http://schemas.microsoft.com/office/drawing/2014/main" id="{11436B68-678E-45AD-A929-DB1D497BDB08}"/>
                </a:ext>
              </a:extLst>
            </p:cNvPr>
            <p:cNvSpPr/>
            <p:nvPr/>
          </p:nvSpPr>
          <p:spPr>
            <a:xfrm flipH="1">
              <a:off x="3352800" y="3381188"/>
              <a:ext cx="284190" cy="32034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4" name="Group 531">
            <a:extLst>
              <a:ext uri="{FF2B5EF4-FFF2-40B4-BE49-F238E27FC236}">
                <a16:creationId xmlns:a16="http://schemas.microsoft.com/office/drawing/2014/main" id="{F0A69A7B-A9FE-423A-B761-D0FD19E07E3B}"/>
              </a:ext>
            </a:extLst>
          </p:cNvPr>
          <p:cNvGrpSpPr>
            <a:grpSpLocks/>
          </p:cNvGrpSpPr>
          <p:nvPr/>
        </p:nvGrpSpPr>
        <p:grpSpPr bwMode="auto">
          <a:xfrm>
            <a:off x="9367838" y="2595563"/>
            <a:ext cx="339725" cy="357187"/>
            <a:chOff x="3352800" y="2998694"/>
            <a:chExt cx="950259" cy="1075765"/>
          </a:xfrm>
        </p:grpSpPr>
        <p:sp>
          <p:nvSpPr>
            <p:cNvPr id="594" name="Flowchart: Delay 593">
              <a:extLst>
                <a:ext uri="{FF2B5EF4-FFF2-40B4-BE49-F238E27FC236}">
                  <a16:creationId xmlns:a16="http://schemas.microsoft.com/office/drawing/2014/main" id="{BD0E3A60-01D4-4CED-9F66-501D54BECC50}"/>
                </a:ext>
              </a:extLst>
            </p:cNvPr>
            <p:cNvSpPr/>
            <p:nvPr/>
          </p:nvSpPr>
          <p:spPr>
            <a:xfrm rot="16200000">
              <a:off x="3493927" y="3571720"/>
              <a:ext cx="650241"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95" name="Oval 594">
              <a:extLst>
                <a:ext uri="{FF2B5EF4-FFF2-40B4-BE49-F238E27FC236}">
                  <a16:creationId xmlns:a16="http://schemas.microsoft.com/office/drawing/2014/main" id="{F13F348F-5D95-4D3A-95DB-C15ACAD25376}"/>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96" name="Pie 595">
              <a:extLst>
                <a:ext uri="{FF2B5EF4-FFF2-40B4-BE49-F238E27FC236}">
                  <a16:creationId xmlns:a16="http://schemas.microsoft.com/office/drawing/2014/main" id="{37D4845C-8606-4061-934A-D6EB2011B16A}"/>
                </a:ext>
              </a:extLst>
            </p:cNvPr>
            <p:cNvSpPr/>
            <p:nvPr/>
          </p:nvSpPr>
          <p:spPr>
            <a:xfrm>
              <a:off x="3579262"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97" name="Diagonal Stripe 596">
              <a:extLst>
                <a:ext uri="{FF2B5EF4-FFF2-40B4-BE49-F238E27FC236}">
                  <a16:creationId xmlns:a16="http://schemas.microsoft.com/office/drawing/2014/main" id="{39B60FA7-5E0A-452D-A79B-1E5ECD515CAA}"/>
                </a:ext>
              </a:extLst>
            </p:cNvPr>
            <p:cNvSpPr/>
            <p:nvPr/>
          </p:nvSpPr>
          <p:spPr>
            <a:xfrm>
              <a:off x="4018869" y="3347719"/>
              <a:ext cx="284190" cy="32512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598" name="Diagonal Stripe 597">
              <a:extLst>
                <a:ext uri="{FF2B5EF4-FFF2-40B4-BE49-F238E27FC236}">
                  <a16:creationId xmlns:a16="http://schemas.microsoft.com/office/drawing/2014/main" id="{DDFA2FA1-66B1-4A27-A119-0EBD9A7136BD}"/>
                </a:ext>
              </a:extLst>
            </p:cNvPr>
            <p:cNvSpPr/>
            <p:nvPr/>
          </p:nvSpPr>
          <p:spPr>
            <a:xfrm flipH="1">
              <a:off x="3352800" y="3381189"/>
              <a:ext cx="284190" cy="320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5" name="Group 537">
            <a:extLst>
              <a:ext uri="{FF2B5EF4-FFF2-40B4-BE49-F238E27FC236}">
                <a16:creationId xmlns:a16="http://schemas.microsoft.com/office/drawing/2014/main" id="{516DB401-3238-47E1-9959-6BF9B994442D}"/>
              </a:ext>
            </a:extLst>
          </p:cNvPr>
          <p:cNvGrpSpPr>
            <a:grpSpLocks/>
          </p:cNvGrpSpPr>
          <p:nvPr/>
        </p:nvGrpSpPr>
        <p:grpSpPr bwMode="auto">
          <a:xfrm>
            <a:off x="10058400" y="2690813"/>
            <a:ext cx="339725" cy="357187"/>
            <a:chOff x="3352800" y="2998694"/>
            <a:chExt cx="950259" cy="1075765"/>
          </a:xfrm>
        </p:grpSpPr>
        <p:sp>
          <p:nvSpPr>
            <p:cNvPr id="600" name="Flowchart: Delay 599">
              <a:extLst>
                <a:ext uri="{FF2B5EF4-FFF2-40B4-BE49-F238E27FC236}">
                  <a16:creationId xmlns:a16="http://schemas.microsoft.com/office/drawing/2014/main" id="{5AB29263-DDC2-4401-B2A6-B96A031B5BB3}"/>
                </a:ext>
              </a:extLst>
            </p:cNvPr>
            <p:cNvSpPr/>
            <p:nvPr/>
          </p:nvSpPr>
          <p:spPr>
            <a:xfrm rot="16200000">
              <a:off x="3493929" y="3571720"/>
              <a:ext cx="65024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01" name="Oval 600">
              <a:extLst>
                <a:ext uri="{FF2B5EF4-FFF2-40B4-BE49-F238E27FC236}">
                  <a16:creationId xmlns:a16="http://schemas.microsoft.com/office/drawing/2014/main" id="{5B667AB6-73D8-46D4-9FEC-D42E5510F8D2}"/>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02" name="Pie 601">
              <a:extLst>
                <a:ext uri="{FF2B5EF4-FFF2-40B4-BE49-F238E27FC236}">
                  <a16:creationId xmlns:a16="http://schemas.microsoft.com/office/drawing/2014/main" id="{F5B071FB-CB60-4BD2-9120-A90BF22401B3}"/>
                </a:ext>
              </a:extLst>
            </p:cNvPr>
            <p:cNvSpPr/>
            <p:nvPr/>
          </p:nvSpPr>
          <p:spPr>
            <a:xfrm>
              <a:off x="3579265" y="2998694"/>
              <a:ext cx="497332" cy="511585"/>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03" name="Diagonal Stripe 602">
              <a:extLst>
                <a:ext uri="{FF2B5EF4-FFF2-40B4-BE49-F238E27FC236}">
                  <a16:creationId xmlns:a16="http://schemas.microsoft.com/office/drawing/2014/main" id="{2AD26C24-0C9D-44EC-9CD5-C8865204C09A}"/>
                </a:ext>
              </a:extLst>
            </p:cNvPr>
            <p:cNvSpPr/>
            <p:nvPr/>
          </p:nvSpPr>
          <p:spPr>
            <a:xfrm>
              <a:off x="4018869" y="3347719"/>
              <a:ext cx="284190" cy="32512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04" name="Diagonal Stripe 603">
              <a:extLst>
                <a:ext uri="{FF2B5EF4-FFF2-40B4-BE49-F238E27FC236}">
                  <a16:creationId xmlns:a16="http://schemas.microsoft.com/office/drawing/2014/main" id="{1DCF0561-E2A4-421D-99C4-B168CD45E9F5}"/>
                </a:ext>
              </a:extLst>
            </p:cNvPr>
            <p:cNvSpPr/>
            <p:nvPr/>
          </p:nvSpPr>
          <p:spPr>
            <a:xfrm flipH="1">
              <a:off x="3352800" y="3381189"/>
              <a:ext cx="284190" cy="320338"/>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6" name="Group 543">
            <a:extLst>
              <a:ext uri="{FF2B5EF4-FFF2-40B4-BE49-F238E27FC236}">
                <a16:creationId xmlns:a16="http://schemas.microsoft.com/office/drawing/2014/main" id="{6A8E8963-F832-435F-9BA7-7D19BA14D82A}"/>
              </a:ext>
            </a:extLst>
          </p:cNvPr>
          <p:cNvGrpSpPr>
            <a:grpSpLocks/>
          </p:cNvGrpSpPr>
          <p:nvPr/>
        </p:nvGrpSpPr>
        <p:grpSpPr bwMode="auto">
          <a:xfrm>
            <a:off x="9645650" y="2586038"/>
            <a:ext cx="341313" cy="357187"/>
            <a:chOff x="3352800" y="2998694"/>
            <a:chExt cx="950259" cy="1075765"/>
          </a:xfrm>
        </p:grpSpPr>
        <p:sp>
          <p:nvSpPr>
            <p:cNvPr id="606" name="Flowchart: Delay 605">
              <a:extLst>
                <a:ext uri="{FF2B5EF4-FFF2-40B4-BE49-F238E27FC236}">
                  <a16:creationId xmlns:a16="http://schemas.microsoft.com/office/drawing/2014/main" id="{1785B471-DE2B-4E08-9CB1-ACF0AE0411F5}"/>
                </a:ext>
              </a:extLst>
            </p:cNvPr>
            <p:cNvSpPr/>
            <p:nvPr/>
          </p:nvSpPr>
          <p:spPr>
            <a:xfrm rot="16200000">
              <a:off x="3491760" y="3572546"/>
              <a:ext cx="650241" cy="35358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07" name="Oval 606">
              <a:extLst>
                <a:ext uri="{FF2B5EF4-FFF2-40B4-BE49-F238E27FC236}">
                  <a16:creationId xmlns:a16="http://schemas.microsoft.com/office/drawing/2014/main" id="{0041673B-ED5B-47C4-ABD6-7CFEC92A9634}"/>
                </a:ext>
              </a:extLst>
            </p:cNvPr>
            <p:cNvSpPr/>
            <p:nvPr/>
          </p:nvSpPr>
          <p:spPr>
            <a:xfrm>
              <a:off x="3569372" y="3070410"/>
              <a:ext cx="503858"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08" name="Pie 607">
              <a:extLst>
                <a:ext uri="{FF2B5EF4-FFF2-40B4-BE49-F238E27FC236}">
                  <a16:creationId xmlns:a16="http://schemas.microsoft.com/office/drawing/2014/main" id="{42E8BA12-01DC-45EC-82BF-8C62A5C45646}"/>
                </a:ext>
              </a:extLst>
            </p:cNvPr>
            <p:cNvSpPr/>
            <p:nvPr/>
          </p:nvSpPr>
          <p:spPr>
            <a:xfrm>
              <a:off x="3578211" y="2998694"/>
              <a:ext cx="495018"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09" name="Diagonal Stripe 608">
              <a:extLst>
                <a:ext uri="{FF2B5EF4-FFF2-40B4-BE49-F238E27FC236}">
                  <a16:creationId xmlns:a16="http://schemas.microsoft.com/office/drawing/2014/main" id="{F0CADFA3-647C-496A-B1E4-4D278080DDE3}"/>
                </a:ext>
              </a:extLst>
            </p:cNvPr>
            <p:cNvSpPr/>
            <p:nvPr/>
          </p:nvSpPr>
          <p:spPr>
            <a:xfrm>
              <a:off x="4020192" y="3347719"/>
              <a:ext cx="282867"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10" name="Diagonal Stripe 609">
              <a:extLst>
                <a:ext uri="{FF2B5EF4-FFF2-40B4-BE49-F238E27FC236}">
                  <a16:creationId xmlns:a16="http://schemas.microsoft.com/office/drawing/2014/main" id="{5FF8BED3-46DE-4720-A65E-319267BFA183}"/>
                </a:ext>
              </a:extLst>
            </p:cNvPr>
            <p:cNvSpPr/>
            <p:nvPr/>
          </p:nvSpPr>
          <p:spPr>
            <a:xfrm flipH="1">
              <a:off x="3352800" y="3381189"/>
              <a:ext cx="282867"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7" name="Group 549">
            <a:extLst>
              <a:ext uri="{FF2B5EF4-FFF2-40B4-BE49-F238E27FC236}">
                <a16:creationId xmlns:a16="http://schemas.microsoft.com/office/drawing/2014/main" id="{07FBC252-660D-4E61-8401-98C94A8B29F8}"/>
              </a:ext>
            </a:extLst>
          </p:cNvPr>
          <p:cNvGrpSpPr>
            <a:grpSpLocks/>
          </p:cNvGrpSpPr>
          <p:nvPr/>
        </p:nvGrpSpPr>
        <p:grpSpPr bwMode="auto">
          <a:xfrm>
            <a:off x="9110663" y="2736850"/>
            <a:ext cx="339725" cy="357188"/>
            <a:chOff x="3352800" y="2998694"/>
            <a:chExt cx="950259" cy="1075765"/>
          </a:xfrm>
        </p:grpSpPr>
        <p:sp>
          <p:nvSpPr>
            <p:cNvPr id="612" name="Flowchart: Delay 611">
              <a:extLst>
                <a:ext uri="{FF2B5EF4-FFF2-40B4-BE49-F238E27FC236}">
                  <a16:creationId xmlns:a16="http://schemas.microsoft.com/office/drawing/2014/main" id="{F41D167A-CFCA-4B4A-9B26-52E008F9CB74}"/>
                </a:ext>
              </a:extLst>
            </p:cNvPr>
            <p:cNvSpPr/>
            <p:nvPr/>
          </p:nvSpPr>
          <p:spPr>
            <a:xfrm rot="16200000">
              <a:off x="3493928"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13" name="Oval 612">
              <a:extLst>
                <a:ext uri="{FF2B5EF4-FFF2-40B4-BE49-F238E27FC236}">
                  <a16:creationId xmlns:a16="http://schemas.microsoft.com/office/drawing/2014/main" id="{3A23DAA5-F3C3-4420-AF1B-DC08705E3CC6}"/>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14" name="Pie 613">
              <a:extLst>
                <a:ext uri="{FF2B5EF4-FFF2-40B4-BE49-F238E27FC236}">
                  <a16:creationId xmlns:a16="http://schemas.microsoft.com/office/drawing/2014/main" id="{317A71AB-D6D5-41E9-B880-E14E07FD7555}"/>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15" name="Diagonal Stripe 614">
              <a:extLst>
                <a:ext uri="{FF2B5EF4-FFF2-40B4-BE49-F238E27FC236}">
                  <a16:creationId xmlns:a16="http://schemas.microsoft.com/office/drawing/2014/main" id="{1C913F02-1C99-4702-A2F1-80CD27E0DEFA}"/>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16" name="Diagonal Stripe 615">
              <a:extLst>
                <a:ext uri="{FF2B5EF4-FFF2-40B4-BE49-F238E27FC236}">
                  <a16:creationId xmlns:a16="http://schemas.microsoft.com/office/drawing/2014/main" id="{DDC5F8C5-94A5-4389-B52D-54AF130B4732}"/>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8" name="Group 555">
            <a:extLst>
              <a:ext uri="{FF2B5EF4-FFF2-40B4-BE49-F238E27FC236}">
                <a16:creationId xmlns:a16="http://schemas.microsoft.com/office/drawing/2014/main" id="{84CC661D-A548-4D96-BF61-6B7EACE35286}"/>
              </a:ext>
            </a:extLst>
          </p:cNvPr>
          <p:cNvGrpSpPr>
            <a:grpSpLocks/>
          </p:cNvGrpSpPr>
          <p:nvPr/>
        </p:nvGrpSpPr>
        <p:grpSpPr bwMode="auto">
          <a:xfrm>
            <a:off x="9188450" y="2678113"/>
            <a:ext cx="339725" cy="357187"/>
            <a:chOff x="3352800" y="2998694"/>
            <a:chExt cx="950259" cy="1075765"/>
          </a:xfrm>
        </p:grpSpPr>
        <p:sp>
          <p:nvSpPr>
            <p:cNvPr id="618" name="Flowchart: Delay 617">
              <a:extLst>
                <a:ext uri="{FF2B5EF4-FFF2-40B4-BE49-F238E27FC236}">
                  <a16:creationId xmlns:a16="http://schemas.microsoft.com/office/drawing/2014/main" id="{4CC8C15C-74C3-4FA2-B43D-1C0DF5EE7EDF}"/>
                </a:ext>
              </a:extLst>
            </p:cNvPr>
            <p:cNvSpPr/>
            <p:nvPr/>
          </p:nvSpPr>
          <p:spPr>
            <a:xfrm rot="16200000">
              <a:off x="3493929" y="3571720"/>
              <a:ext cx="650241"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19" name="Oval 618">
              <a:extLst>
                <a:ext uri="{FF2B5EF4-FFF2-40B4-BE49-F238E27FC236}">
                  <a16:creationId xmlns:a16="http://schemas.microsoft.com/office/drawing/2014/main" id="{27D394DF-CDAA-47D8-AEE0-BF16B31F20CB}"/>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20" name="Pie 619">
              <a:extLst>
                <a:ext uri="{FF2B5EF4-FFF2-40B4-BE49-F238E27FC236}">
                  <a16:creationId xmlns:a16="http://schemas.microsoft.com/office/drawing/2014/main" id="{8FB1A323-8FFF-4AD1-A287-38B38D45C4E0}"/>
                </a:ext>
              </a:extLst>
            </p:cNvPr>
            <p:cNvSpPr/>
            <p:nvPr/>
          </p:nvSpPr>
          <p:spPr>
            <a:xfrm>
              <a:off x="3579265" y="2998694"/>
              <a:ext cx="497332" cy="5115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21" name="Diagonal Stripe 620">
              <a:extLst>
                <a:ext uri="{FF2B5EF4-FFF2-40B4-BE49-F238E27FC236}">
                  <a16:creationId xmlns:a16="http://schemas.microsoft.com/office/drawing/2014/main" id="{74BB8E72-F9C6-4D00-8057-A37E50F36B14}"/>
                </a:ext>
              </a:extLst>
            </p:cNvPr>
            <p:cNvSpPr/>
            <p:nvPr/>
          </p:nvSpPr>
          <p:spPr>
            <a:xfrm>
              <a:off x="4018869" y="3347719"/>
              <a:ext cx="284190" cy="325121"/>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22" name="Diagonal Stripe 621">
              <a:extLst>
                <a:ext uri="{FF2B5EF4-FFF2-40B4-BE49-F238E27FC236}">
                  <a16:creationId xmlns:a16="http://schemas.microsoft.com/office/drawing/2014/main" id="{F8B1D5C9-6E4C-424B-A57F-5BC63E622CB9}"/>
                </a:ext>
              </a:extLst>
            </p:cNvPr>
            <p:cNvSpPr/>
            <p:nvPr/>
          </p:nvSpPr>
          <p:spPr>
            <a:xfrm flipH="1">
              <a:off x="3352800" y="3381189"/>
              <a:ext cx="284190" cy="320338"/>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79" name="Group 561">
            <a:extLst>
              <a:ext uri="{FF2B5EF4-FFF2-40B4-BE49-F238E27FC236}">
                <a16:creationId xmlns:a16="http://schemas.microsoft.com/office/drawing/2014/main" id="{90A51228-253F-4880-B9EB-1479205B32CB}"/>
              </a:ext>
            </a:extLst>
          </p:cNvPr>
          <p:cNvGrpSpPr>
            <a:grpSpLocks/>
          </p:cNvGrpSpPr>
          <p:nvPr/>
        </p:nvGrpSpPr>
        <p:grpSpPr bwMode="auto">
          <a:xfrm>
            <a:off x="9647238" y="2640013"/>
            <a:ext cx="339725" cy="357187"/>
            <a:chOff x="3352800" y="2998694"/>
            <a:chExt cx="950259" cy="1075765"/>
          </a:xfrm>
        </p:grpSpPr>
        <p:sp>
          <p:nvSpPr>
            <p:cNvPr id="624" name="Flowchart: Delay 623">
              <a:extLst>
                <a:ext uri="{FF2B5EF4-FFF2-40B4-BE49-F238E27FC236}">
                  <a16:creationId xmlns:a16="http://schemas.microsoft.com/office/drawing/2014/main" id="{42D96712-AAD5-4687-99AF-721820A8ED76}"/>
                </a:ext>
              </a:extLst>
            </p:cNvPr>
            <p:cNvSpPr/>
            <p:nvPr/>
          </p:nvSpPr>
          <p:spPr>
            <a:xfrm rot="16200000">
              <a:off x="3493927" y="3571720"/>
              <a:ext cx="650241"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25" name="Oval 624">
              <a:extLst>
                <a:ext uri="{FF2B5EF4-FFF2-40B4-BE49-F238E27FC236}">
                  <a16:creationId xmlns:a16="http://schemas.microsoft.com/office/drawing/2014/main" id="{C3F997DD-35C3-47B0-862D-CB6D01FC4244}"/>
                </a:ext>
              </a:extLst>
            </p:cNvPr>
            <p:cNvSpPr/>
            <p:nvPr/>
          </p:nvSpPr>
          <p:spPr>
            <a:xfrm>
              <a:off x="3570381" y="3070410"/>
              <a:ext cx="501774"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26" name="Pie 625">
              <a:extLst>
                <a:ext uri="{FF2B5EF4-FFF2-40B4-BE49-F238E27FC236}">
                  <a16:creationId xmlns:a16="http://schemas.microsoft.com/office/drawing/2014/main" id="{7CDDB279-2DC6-4F97-88DB-4AD709289640}"/>
                </a:ext>
              </a:extLst>
            </p:cNvPr>
            <p:cNvSpPr/>
            <p:nvPr/>
          </p:nvSpPr>
          <p:spPr>
            <a:xfrm>
              <a:off x="3579262" y="2998694"/>
              <a:ext cx="497332" cy="511585"/>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27" name="Diagonal Stripe 626">
              <a:extLst>
                <a:ext uri="{FF2B5EF4-FFF2-40B4-BE49-F238E27FC236}">
                  <a16:creationId xmlns:a16="http://schemas.microsoft.com/office/drawing/2014/main" id="{D0ED9105-7773-4F0A-AB62-DB48E2D1581A}"/>
                </a:ext>
              </a:extLst>
            </p:cNvPr>
            <p:cNvSpPr/>
            <p:nvPr/>
          </p:nvSpPr>
          <p:spPr>
            <a:xfrm>
              <a:off x="4018869" y="3347719"/>
              <a:ext cx="284190" cy="32512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28" name="Diagonal Stripe 627">
              <a:extLst>
                <a:ext uri="{FF2B5EF4-FFF2-40B4-BE49-F238E27FC236}">
                  <a16:creationId xmlns:a16="http://schemas.microsoft.com/office/drawing/2014/main" id="{330B20B7-9276-45F0-8EDB-AAB99EB624A3}"/>
                </a:ext>
              </a:extLst>
            </p:cNvPr>
            <p:cNvSpPr/>
            <p:nvPr/>
          </p:nvSpPr>
          <p:spPr>
            <a:xfrm flipH="1">
              <a:off x="3352800" y="3381189"/>
              <a:ext cx="284190" cy="320338"/>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0" name="Group 567">
            <a:extLst>
              <a:ext uri="{FF2B5EF4-FFF2-40B4-BE49-F238E27FC236}">
                <a16:creationId xmlns:a16="http://schemas.microsoft.com/office/drawing/2014/main" id="{8E19B226-FD50-437A-BAEA-D1A7014FE4CF}"/>
              </a:ext>
            </a:extLst>
          </p:cNvPr>
          <p:cNvGrpSpPr>
            <a:grpSpLocks/>
          </p:cNvGrpSpPr>
          <p:nvPr/>
        </p:nvGrpSpPr>
        <p:grpSpPr bwMode="auto">
          <a:xfrm>
            <a:off x="8874125" y="2673350"/>
            <a:ext cx="339725" cy="357188"/>
            <a:chOff x="3352800" y="2998694"/>
            <a:chExt cx="950259" cy="1075765"/>
          </a:xfrm>
        </p:grpSpPr>
        <p:sp>
          <p:nvSpPr>
            <p:cNvPr id="630" name="Flowchart: Delay 629">
              <a:extLst>
                <a:ext uri="{FF2B5EF4-FFF2-40B4-BE49-F238E27FC236}">
                  <a16:creationId xmlns:a16="http://schemas.microsoft.com/office/drawing/2014/main" id="{4ED7C32D-9972-4896-87DB-C9D5653F4008}"/>
                </a:ext>
              </a:extLst>
            </p:cNvPr>
            <p:cNvSpPr/>
            <p:nvPr/>
          </p:nvSpPr>
          <p:spPr>
            <a:xfrm rot="16200000">
              <a:off x="3493930" y="3571721"/>
              <a:ext cx="650239"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31" name="Oval 630">
              <a:extLst>
                <a:ext uri="{FF2B5EF4-FFF2-40B4-BE49-F238E27FC236}">
                  <a16:creationId xmlns:a16="http://schemas.microsoft.com/office/drawing/2014/main" id="{3291B56D-BEF6-4603-A271-F8A4C5DB44EB}"/>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32" name="Pie 631">
              <a:extLst>
                <a:ext uri="{FF2B5EF4-FFF2-40B4-BE49-F238E27FC236}">
                  <a16:creationId xmlns:a16="http://schemas.microsoft.com/office/drawing/2014/main" id="{B88DD817-8AC6-44A0-90F4-A22FCC35BB63}"/>
                </a:ext>
              </a:extLst>
            </p:cNvPr>
            <p:cNvSpPr/>
            <p:nvPr/>
          </p:nvSpPr>
          <p:spPr>
            <a:xfrm>
              <a:off x="3561503" y="2998694"/>
              <a:ext cx="501771" cy="51158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33" name="Diagonal Stripe 632">
              <a:extLst>
                <a:ext uri="{FF2B5EF4-FFF2-40B4-BE49-F238E27FC236}">
                  <a16:creationId xmlns:a16="http://schemas.microsoft.com/office/drawing/2014/main" id="{DC380106-27DE-4C9A-9AE6-0A76F081CEF4}"/>
                </a:ext>
              </a:extLst>
            </p:cNvPr>
            <p:cNvSpPr/>
            <p:nvPr/>
          </p:nvSpPr>
          <p:spPr>
            <a:xfrm>
              <a:off x="4018869" y="3347721"/>
              <a:ext cx="284190" cy="32512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34" name="Diagonal Stripe 633">
              <a:extLst>
                <a:ext uri="{FF2B5EF4-FFF2-40B4-BE49-F238E27FC236}">
                  <a16:creationId xmlns:a16="http://schemas.microsoft.com/office/drawing/2014/main" id="{E61EBD78-99ED-4DC4-B2C0-5862D4CA6F4F}"/>
                </a:ext>
              </a:extLst>
            </p:cNvPr>
            <p:cNvSpPr/>
            <p:nvPr/>
          </p:nvSpPr>
          <p:spPr>
            <a:xfrm flipH="1">
              <a:off x="3352800" y="3381188"/>
              <a:ext cx="284190" cy="32034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1" name="Group 573">
            <a:extLst>
              <a:ext uri="{FF2B5EF4-FFF2-40B4-BE49-F238E27FC236}">
                <a16:creationId xmlns:a16="http://schemas.microsoft.com/office/drawing/2014/main" id="{59A4C9EC-C484-43F3-903F-2471F3C8DDD7}"/>
              </a:ext>
            </a:extLst>
          </p:cNvPr>
          <p:cNvGrpSpPr>
            <a:grpSpLocks/>
          </p:cNvGrpSpPr>
          <p:nvPr/>
        </p:nvGrpSpPr>
        <p:grpSpPr bwMode="auto">
          <a:xfrm>
            <a:off x="7305675" y="2551113"/>
            <a:ext cx="355600" cy="452437"/>
            <a:chOff x="3352800" y="2998694"/>
            <a:chExt cx="950259" cy="1075765"/>
          </a:xfrm>
        </p:grpSpPr>
        <p:sp>
          <p:nvSpPr>
            <p:cNvPr id="636" name="Flowchart: Delay 635">
              <a:extLst>
                <a:ext uri="{FF2B5EF4-FFF2-40B4-BE49-F238E27FC236}">
                  <a16:creationId xmlns:a16="http://schemas.microsoft.com/office/drawing/2014/main" id="{8513C218-AF2C-43F7-92AB-BA409C80FF3F}"/>
                </a:ext>
              </a:extLst>
            </p:cNvPr>
            <p:cNvSpPr/>
            <p:nvPr/>
          </p:nvSpPr>
          <p:spPr>
            <a:xfrm rot="16200000">
              <a:off x="3492709" y="3573788"/>
              <a:ext cx="649234" cy="352106"/>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37" name="Oval 636">
              <a:extLst>
                <a:ext uri="{FF2B5EF4-FFF2-40B4-BE49-F238E27FC236}">
                  <a16:creationId xmlns:a16="http://schemas.microsoft.com/office/drawing/2014/main" id="{D647A9EF-FA22-4214-81F0-4ABC06358ECB}"/>
                </a:ext>
              </a:extLst>
            </p:cNvPr>
            <p:cNvSpPr/>
            <p:nvPr/>
          </p:nvSpPr>
          <p:spPr>
            <a:xfrm>
              <a:off x="3569155"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38" name="Pie 637">
              <a:extLst>
                <a:ext uri="{FF2B5EF4-FFF2-40B4-BE49-F238E27FC236}">
                  <a16:creationId xmlns:a16="http://schemas.microsoft.com/office/drawing/2014/main" id="{E107956A-AC7B-4E88-96E0-4BEF995F24CA}"/>
                </a:ext>
              </a:extLst>
            </p:cNvPr>
            <p:cNvSpPr/>
            <p:nvPr/>
          </p:nvSpPr>
          <p:spPr>
            <a:xfrm>
              <a:off x="3564911" y="2998694"/>
              <a:ext cx="496342" cy="513348"/>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39" name="Diagonal Stripe 638">
              <a:extLst>
                <a:ext uri="{FF2B5EF4-FFF2-40B4-BE49-F238E27FC236}">
                  <a16:creationId xmlns:a16="http://schemas.microsoft.com/office/drawing/2014/main" id="{1CD32F8C-410E-4E2E-89C8-200744196C36}"/>
                </a:ext>
              </a:extLst>
            </p:cNvPr>
            <p:cNvSpPr/>
            <p:nvPr/>
          </p:nvSpPr>
          <p:spPr>
            <a:xfrm>
              <a:off x="4018831" y="3349732"/>
              <a:ext cx="284228" cy="320844"/>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40" name="Diagonal Stripe 639">
              <a:extLst>
                <a:ext uri="{FF2B5EF4-FFF2-40B4-BE49-F238E27FC236}">
                  <a16:creationId xmlns:a16="http://schemas.microsoft.com/office/drawing/2014/main" id="{B92FB04E-CCD9-4871-AC10-6BE4DE1720F9}"/>
                </a:ext>
              </a:extLst>
            </p:cNvPr>
            <p:cNvSpPr/>
            <p:nvPr/>
          </p:nvSpPr>
          <p:spPr>
            <a:xfrm flipH="1">
              <a:off x="3352800" y="3379929"/>
              <a:ext cx="284231" cy="324617"/>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2" name="Group 579">
            <a:extLst>
              <a:ext uri="{FF2B5EF4-FFF2-40B4-BE49-F238E27FC236}">
                <a16:creationId xmlns:a16="http://schemas.microsoft.com/office/drawing/2014/main" id="{1D74DF29-192E-45E7-B8EC-CAA528F041AE}"/>
              </a:ext>
            </a:extLst>
          </p:cNvPr>
          <p:cNvGrpSpPr>
            <a:grpSpLocks/>
          </p:cNvGrpSpPr>
          <p:nvPr/>
        </p:nvGrpSpPr>
        <p:grpSpPr bwMode="auto">
          <a:xfrm>
            <a:off x="8742363" y="2360613"/>
            <a:ext cx="339725" cy="523875"/>
            <a:chOff x="3352800" y="2998694"/>
            <a:chExt cx="950259" cy="1075765"/>
          </a:xfrm>
        </p:grpSpPr>
        <p:sp>
          <p:nvSpPr>
            <p:cNvPr id="642" name="Flowchart: Delay 641">
              <a:extLst>
                <a:ext uri="{FF2B5EF4-FFF2-40B4-BE49-F238E27FC236}">
                  <a16:creationId xmlns:a16="http://schemas.microsoft.com/office/drawing/2014/main" id="{56A824F4-9F27-4180-B19D-4D92E452B195}"/>
                </a:ext>
              </a:extLst>
            </p:cNvPr>
            <p:cNvSpPr/>
            <p:nvPr/>
          </p:nvSpPr>
          <p:spPr>
            <a:xfrm rot="16200000">
              <a:off x="3494686" y="3572482"/>
              <a:ext cx="648720"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43" name="Oval 642">
              <a:extLst>
                <a:ext uri="{FF2B5EF4-FFF2-40B4-BE49-F238E27FC236}">
                  <a16:creationId xmlns:a16="http://schemas.microsoft.com/office/drawing/2014/main" id="{181977B7-3505-4FB7-B2A7-7F6986E6BF81}"/>
                </a:ext>
              </a:extLst>
            </p:cNvPr>
            <p:cNvSpPr/>
            <p:nvPr/>
          </p:nvSpPr>
          <p:spPr>
            <a:xfrm>
              <a:off x="3570381" y="3070412"/>
              <a:ext cx="501774"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44" name="Pie 643">
              <a:extLst>
                <a:ext uri="{FF2B5EF4-FFF2-40B4-BE49-F238E27FC236}">
                  <a16:creationId xmlns:a16="http://schemas.microsoft.com/office/drawing/2014/main" id="{56804FB9-EFA3-49AE-A21B-159425A0FCAE}"/>
                </a:ext>
              </a:extLst>
            </p:cNvPr>
            <p:cNvSpPr/>
            <p:nvPr/>
          </p:nvSpPr>
          <p:spPr>
            <a:xfrm>
              <a:off x="3579262" y="2998694"/>
              <a:ext cx="497332" cy="511802"/>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45" name="Diagonal Stripe 644">
              <a:extLst>
                <a:ext uri="{FF2B5EF4-FFF2-40B4-BE49-F238E27FC236}">
                  <a16:creationId xmlns:a16="http://schemas.microsoft.com/office/drawing/2014/main" id="{92E1431E-7F7E-418B-B0AC-9DE9CF19CB68}"/>
                </a:ext>
              </a:extLst>
            </p:cNvPr>
            <p:cNvSpPr/>
            <p:nvPr/>
          </p:nvSpPr>
          <p:spPr>
            <a:xfrm>
              <a:off x="4018869" y="3350763"/>
              <a:ext cx="284190" cy="31947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46" name="Diagonal Stripe 645">
              <a:extLst>
                <a:ext uri="{FF2B5EF4-FFF2-40B4-BE49-F238E27FC236}">
                  <a16:creationId xmlns:a16="http://schemas.microsoft.com/office/drawing/2014/main" id="{2A478F79-5A32-4D06-A5D2-366709E319EA}"/>
                </a:ext>
              </a:extLst>
            </p:cNvPr>
            <p:cNvSpPr/>
            <p:nvPr/>
          </p:nvSpPr>
          <p:spPr>
            <a:xfrm flipH="1">
              <a:off x="3352800" y="3380101"/>
              <a:ext cx="284190" cy="322731"/>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3" name="Group 585">
            <a:extLst>
              <a:ext uri="{FF2B5EF4-FFF2-40B4-BE49-F238E27FC236}">
                <a16:creationId xmlns:a16="http://schemas.microsoft.com/office/drawing/2014/main" id="{3D59BE10-7AF3-4643-B62F-DCAA5B8BB8B3}"/>
              </a:ext>
            </a:extLst>
          </p:cNvPr>
          <p:cNvGrpSpPr>
            <a:grpSpLocks/>
          </p:cNvGrpSpPr>
          <p:nvPr/>
        </p:nvGrpSpPr>
        <p:grpSpPr bwMode="auto">
          <a:xfrm>
            <a:off x="9639300" y="2781300"/>
            <a:ext cx="339725" cy="357188"/>
            <a:chOff x="3352800" y="2998694"/>
            <a:chExt cx="950259" cy="1075765"/>
          </a:xfrm>
        </p:grpSpPr>
        <p:sp>
          <p:nvSpPr>
            <p:cNvPr id="648" name="Flowchart: Delay 647">
              <a:extLst>
                <a:ext uri="{FF2B5EF4-FFF2-40B4-BE49-F238E27FC236}">
                  <a16:creationId xmlns:a16="http://schemas.microsoft.com/office/drawing/2014/main" id="{0887CB13-4AE6-467E-BCB3-8D145D4CA5D3}"/>
                </a:ext>
              </a:extLst>
            </p:cNvPr>
            <p:cNvSpPr/>
            <p:nvPr/>
          </p:nvSpPr>
          <p:spPr>
            <a:xfrm rot="16200000">
              <a:off x="3493930" y="3571721"/>
              <a:ext cx="650239"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49" name="Oval 648">
              <a:extLst>
                <a:ext uri="{FF2B5EF4-FFF2-40B4-BE49-F238E27FC236}">
                  <a16:creationId xmlns:a16="http://schemas.microsoft.com/office/drawing/2014/main" id="{87FB55A8-86A2-4000-8831-E5EE9A0638F9}"/>
                </a:ext>
              </a:extLst>
            </p:cNvPr>
            <p:cNvSpPr/>
            <p:nvPr/>
          </p:nvSpPr>
          <p:spPr>
            <a:xfrm>
              <a:off x="3570384" y="3070413"/>
              <a:ext cx="501771"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50" name="Pie 649">
              <a:extLst>
                <a:ext uri="{FF2B5EF4-FFF2-40B4-BE49-F238E27FC236}">
                  <a16:creationId xmlns:a16="http://schemas.microsoft.com/office/drawing/2014/main" id="{E12490E4-5A5F-4A8D-9EB0-6F241C39455E}"/>
                </a:ext>
              </a:extLst>
            </p:cNvPr>
            <p:cNvSpPr/>
            <p:nvPr/>
          </p:nvSpPr>
          <p:spPr>
            <a:xfrm>
              <a:off x="3579265" y="2998694"/>
              <a:ext cx="497332" cy="511587"/>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51" name="Diagonal Stripe 650">
              <a:extLst>
                <a:ext uri="{FF2B5EF4-FFF2-40B4-BE49-F238E27FC236}">
                  <a16:creationId xmlns:a16="http://schemas.microsoft.com/office/drawing/2014/main" id="{BCBBEA6F-E906-480F-84CF-B827C9869944}"/>
                </a:ext>
              </a:extLst>
            </p:cNvPr>
            <p:cNvSpPr/>
            <p:nvPr/>
          </p:nvSpPr>
          <p:spPr>
            <a:xfrm>
              <a:off x="4018869" y="3347721"/>
              <a:ext cx="284190" cy="32512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52" name="Diagonal Stripe 651">
              <a:extLst>
                <a:ext uri="{FF2B5EF4-FFF2-40B4-BE49-F238E27FC236}">
                  <a16:creationId xmlns:a16="http://schemas.microsoft.com/office/drawing/2014/main" id="{DE19CE7D-43A2-418E-AFB8-D7692ED78183}"/>
                </a:ext>
              </a:extLst>
            </p:cNvPr>
            <p:cNvSpPr/>
            <p:nvPr/>
          </p:nvSpPr>
          <p:spPr>
            <a:xfrm flipH="1">
              <a:off x="3352800" y="3381188"/>
              <a:ext cx="284190" cy="320340"/>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4" name="Group 591">
            <a:extLst>
              <a:ext uri="{FF2B5EF4-FFF2-40B4-BE49-F238E27FC236}">
                <a16:creationId xmlns:a16="http://schemas.microsoft.com/office/drawing/2014/main" id="{3C0B3C38-DEC9-4606-B16F-ACC02B85F2A6}"/>
              </a:ext>
            </a:extLst>
          </p:cNvPr>
          <p:cNvGrpSpPr>
            <a:grpSpLocks/>
          </p:cNvGrpSpPr>
          <p:nvPr/>
        </p:nvGrpSpPr>
        <p:grpSpPr bwMode="auto">
          <a:xfrm>
            <a:off x="8932863" y="2768600"/>
            <a:ext cx="339725" cy="357188"/>
            <a:chOff x="3352800" y="2998694"/>
            <a:chExt cx="950259" cy="1075765"/>
          </a:xfrm>
        </p:grpSpPr>
        <p:sp>
          <p:nvSpPr>
            <p:cNvPr id="654" name="Flowchart: Delay 653">
              <a:extLst>
                <a:ext uri="{FF2B5EF4-FFF2-40B4-BE49-F238E27FC236}">
                  <a16:creationId xmlns:a16="http://schemas.microsoft.com/office/drawing/2014/main" id="{59C1520D-F53B-45B1-A706-53BB7E80EC4A}"/>
                </a:ext>
              </a:extLst>
            </p:cNvPr>
            <p:cNvSpPr/>
            <p:nvPr/>
          </p:nvSpPr>
          <p:spPr>
            <a:xfrm rot="16200000">
              <a:off x="3493928" y="3571721"/>
              <a:ext cx="650239"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55" name="Oval 654">
              <a:extLst>
                <a:ext uri="{FF2B5EF4-FFF2-40B4-BE49-F238E27FC236}">
                  <a16:creationId xmlns:a16="http://schemas.microsoft.com/office/drawing/2014/main" id="{2B5275F3-14A4-499A-87AD-E4EFD0EEB851}"/>
                </a:ext>
              </a:extLst>
            </p:cNvPr>
            <p:cNvSpPr/>
            <p:nvPr/>
          </p:nvSpPr>
          <p:spPr>
            <a:xfrm>
              <a:off x="3570381" y="3070413"/>
              <a:ext cx="501774" cy="5020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56" name="Pie 655">
              <a:extLst>
                <a:ext uri="{FF2B5EF4-FFF2-40B4-BE49-F238E27FC236}">
                  <a16:creationId xmlns:a16="http://schemas.microsoft.com/office/drawing/2014/main" id="{6A59BB1B-36C1-473E-A6ED-1B6756B6CBC2}"/>
                </a:ext>
              </a:extLst>
            </p:cNvPr>
            <p:cNvSpPr/>
            <p:nvPr/>
          </p:nvSpPr>
          <p:spPr>
            <a:xfrm>
              <a:off x="3579262" y="2998694"/>
              <a:ext cx="497332" cy="51158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57" name="Diagonal Stripe 656">
              <a:extLst>
                <a:ext uri="{FF2B5EF4-FFF2-40B4-BE49-F238E27FC236}">
                  <a16:creationId xmlns:a16="http://schemas.microsoft.com/office/drawing/2014/main" id="{8B115609-472B-429C-AB78-BADD791AADA5}"/>
                </a:ext>
              </a:extLst>
            </p:cNvPr>
            <p:cNvSpPr/>
            <p:nvPr/>
          </p:nvSpPr>
          <p:spPr>
            <a:xfrm>
              <a:off x="4018869" y="3347721"/>
              <a:ext cx="284190" cy="32512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58" name="Diagonal Stripe 657">
              <a:extLst>
                <a:ext uri="{FF2B5EF4-FFF2-40B4-BE49-F238E27FC236}">
                  <a16:creationId xmlns:a16="http://schemas.microsoft.com/office/drawing/2014/main" id="{7E456927-A827-49F5-BB47-52129D2500D9}"/>
                </a:ext>
              </a:extLst>
            </p:cNvPr>
            <p:cNvSpPr/>
            <p:nvPr/>
          </p:nvSpPr>
          <p:spPr>
            <a:xfrm flipH="1">
              <a:off x="3352800" y="3381188"/>
              <a:ext cx="284190" cy="320340"/>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5" name="Group 597">
            <a:extLst>
              <a:ext uri="{FF2B5EF4-FFF2-40B4-BE49-F238E27FC236}">
                <a16:creationId xmlns:a16="http://schemas.microsoft.com/office/drawing/2014/main" id="{5EBFDDEE-D739-4A03-84EF-2B99F438424E}"/>
              </a:ext>
            </a:extLst>
          </p:cNvPr>
          <p:cNvGrpSpPr>
            <a:grpSpLocks/>
          </p:cNvGrpSpPr>
          <p:nvPr/>
        </p:nvGrpSpPr>
        <p:grpSpPr bwMode="auto">
          <a:xfrm>
            <a:off x="9886950" y="2862263"/>
            <a:ext cx="339725" cy="357187"/>
            <a:chOff x="3352800" y="2998694"/>
            <a:chExt cx="950259" cy="1075765"/>
          </a:xfrm>
        </p:grpSpPr>
        <p:sp>
          <p:nvSpPr>
            <p:cNvPr id="660" name="Flowchart: Delay 659">
              <a:extLst>
                <a:ext uri="{FF2B5EF4-FFF2-40B4-BE49-F238E27FC236}">
                  <a16:creationId xmlns:a16="http://schemas.microsoft.com/office/drawing/2014/main" id="{27B3C1B8-DAA8-4F26-AD32-9352F60A024F}"/>
                </a:ext>
              </a:extLst>
            </p:cNvPr>
            <p:cNvSpPr/>
            <p:nvPr/>
          </p:nvSpPr>
          <p:spPr>
            <a:xfrm rot="16200000">
              <a:off x="3493929" y="3571720"/>
              <a:ext cx="650241" cy="355237"/>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61" name="Oval 660">
              <a:extLst>
                <a:ext uri="{FF2B5EF4-FFF2-40B4-BE49-F238E27FC236}">
                  <a16:creationId xmlns:a16="http://schemas.microsoft.com/office/drawing/2014/main" id="{85FA985C-7293-458F-AC01-D2EFA1A641BD}"/>
                </a:ext>
              </a:extLst>
            </p:cNvPr>
            <p:cNvSpPr/>
            <p:nvPr/>
          </p:nvSpPr>
          <p:spPr>
            <a:xfrm>
              <a:off x="3570384" y="3070410"/>
              <a:ext cx="501771" cy="502026"/>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62" name="Pie 661">
              <a:extLst>
                <a:ext uri="{FF2B5EF4-FFF2-40B4-BE49-F238E27FC236}">
                  <a16:creationId xmlns:a16="http://schemas.microsoft.com/office/drawing/2014/main" id="{EE1E084B-F013-4180-91DA-AD0C03CEC320}"/>
                </a:ext>
              </a:extLst>
            </p:cNvPr>
            <p:cNvSpPr/>
            <p:nvPr/>
          </p:nvSpPr>
          <p:spPr>
            <a:xfrm>
              <a:off x="3561503" y="2998694"/>
              <a:ext cx="501771" cy="511585"/>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63" name="Diagonal Stripe 662">
              <a:extLst>
                <a:ext uri="{FF2B5EF4-FFF2-40B4-BE49-F238E27FC236}">
                  <a16:creationId xmlns:a16="http://schemas.microsoft.com/office/drawing/2014/main" id="{47625123-0F9C-47CF-86E3-DCCC850AE1E1}"/>
                </a:ext>
              </a:extLst>
            </p:cNvPr>
            <p:cNvSpPr/>
            <p:nvPr/>
          </p:nvSpPr>
          <p:spPr>
            <a:xfrm>
              <a:off x="4018869" y="3347719"/>
              <a:ext cx="284190" cy="325121"/>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64" name="Diagonal Stripe 663">
              <a:extLst>
                <a:ext uri="{FF2B5EF4-FFF2-40B4-BE49-F238E27FC236}">
                  <a16:creationId xmlns:a16="http://schemas.microsoft.com/office/drawing/2014/main" id="{5EE5422B-DEFA-40A8-BD14-EB718F39DAA1}"/>
                </a:ext>
              </a:extLst>
            </p:cNvPr>
            <p:cNvSpPr/>
            <p:nvPr/>
          </p:nvSpPr>
          <p:spPr>
            <a:xfrm flipH="1">
              <a:off x="3352800" y="3381189"/>
              <a:ext cx="284190" cy="320338"/>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6" name="Group 603">
            <a:extLst>
              <a:ext uri="{FF2B5EF4-FFF2-40B4-BE49-F238E27FC236}">
                <a16:creationId xmlns:a16="http://schemas.microsoft.com/office/drawing/2014/main" id="{8B78F477-5762-4E67-8A08-8B83C8AEE8DF}"/>
              </a:ext>
            </a:extLst>
          </p:cNvPr>
          <p:cNvGrpSpPr>
            <a:grpSpLocks/>
          </p:cNvGrpSpPr>
          <p:nvPr/>
        </p:nvGrpSpPr>
        <p:grpSpPr bwMode="auto">
          <a:xfrm>
            <a:off x="7653338" y="2563813"/>
            <a:ext cx="339725" cy="565150"/>
            <a:chOff x="3352800" y="2998694"/>
            <a:chExt cx="950259" cy="1075765"/>
          </a:xfrm>
        </p:grpSpPr>
        <p:sp>
          <p:nvSpPr>
            <p:cNvPr id="666" name="Flowchart: Delay 665">
              <a:extLst>
                <a:ext uri="{FF2B5EF4-FFF2-40B4-BE49-F238E27FC236}">
                  <a16:creationId xmlns:a16="http://schemas.microsoft.com/office/drawing/2014/main" id="{84889A19-39EB-40C2-A512-952CDEB61799}"/>
                </a:ext>
              </a:extLst>
            </p:cNvPr>
            <p:cNvSpPr/>
            <p:nvPr/>
          </p:nvSpPr>
          <p:spPr>
            <a:xfrm rot="16200000">
              <a:off x="3494201" y="3571996"/>
              <a:ext cx="649690" cy="35523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67" name="Oval 666">
              <a:extLst>
                <a:ext uri="{FF2B5EF4-FFF2-40B4-BE49-F238E27FC236}">
                  <a16:creationId xmlns:a16="http://schemas.microsoft.com/office/drawing/2014/main" id="{3139A71E-17E7-4867-A9C3-A026DA4EA99F}"/>
                </a:ext>
              </a:extLst>
            </p:cNvPr>
            <p:cNvSpPr/>
            <p:nvPr/>
          </p:nvSpPr>
          <p:spPr>
            <a:xfrm>
              <a:off x="3570381" y="3071217"/>
              <a:ext cx="501774" cy="50162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68" name="Pie 667">
              <a:extLst>
                <a:ext uri="{FF2B5EF4-FFF2-40B4-BE49-F238E27FC236}">
                  <a16:creationId xmlns:a16="http://schemas.microsoft.com/office/drawing/2014/main" id="{DA1524BE-2FC7-42C0-AAFD-CC6197D062F3}"/>
                </a:ext>
              </a:extLst>
            </p:cNvPr>
            <p:cNvSpPr/>
            <p:nvPr/>
          </p:nvSpPr>
          <p:spPr>
            <a:xfrm>
              <a:off x="3579262" y="2998694"/>
              <a:ext cx="497332" cy="510685"/>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69" name="Diagonal Stripe 668">
              <a:extLst>
                <a:ext uri="{FF2B5EF4-FFF2-40B4-BE49-F238E27FC236}">
                  <a16:creationId xmlns:a16="http://schemas.microsoft.com/office/drawing/2014/main" id="{DF336CF6-53CC-4C3C-A04F-6712F25BE645}"/>
                </a:ext>
              </a:extLst>
            </p:cNvPr>
            <p:cNvSpPr/>
            <p:nvPr/>
          </p:nvSpPr>
          <p:spPr>
            <a:xfrm>
              <a:off x="4018869" y="3349224"/>
              <a:ext cx="284190" cy="32031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70" name="Diagonal Stripe 669">
              <a:extLst>
                <a:ext uri="{FF2B5EF4-FFF2-40B4-BE49-F238E27FC236}">
                  <a16:creationId xmlns:a16="http://schemas.microsoft.com/office/drawing/2014/main" id="{7025C6D1-0528-4299-9934-972C353EEEF6}"/>
                </a:ext>
              </a:extLst>
            </p:cNvPr>
            <p:cNvSpPr/>
            <p:nvPr/>
          </p:nvSpPr>
          <p:spPr>
            <a:xfrm flipH="1">
              <a:off x="3352800" y="3379442"/>
              <a:ext cx="284190" cy="323333"/>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7" name="Group 609">
            <a:extLst>
              <a:ext uri="{FF2B5EF4-FFF2-40B4-BE49-F238E27FC236}">
                <a16:creationId xmlns:a16="http://schemas.microsoft.com/office/drawing/2014/main" id="{29F9EC97-F604-40D8-90AF-7948019A8A0D}"/>
              </a:ext>
            </a:extLst>
          </p:cNvPr>
          <p:cNvGrpSpPr>
            <a:grpSpLocks/>
          </p:cNvGrpSpPr>
          <p:nvPr/>
        </p:nvGrpSpPr>
        <p:grpSpPr bwMode="auto">
          <a:xfrm>
            <a:off x="8675688" y="2713038"/>
            <a:ext cx="339725" cy="473075"/>
            <a:chOff x="3352800" y="2998694"/>
            <a:chExt cx="950259" cy="1075765"/>
          </a:xfrm>
        </p:grpSpPr>
        <p:sp>
          <p:nvSpPr>
            <p:cNvPr id="672" name="Flowchart: Delay 671">
              <a:extLst>
                <a:ext uri="{FF2B5EF4-FFF2-40B4-BE49-F238E27FC236}">
                  <a16:creationId xmlns:a16="http://schemas.microsoft.com/office/drawing/2014/main" id="{B834BCDF-81D6-485C-9BA9-A00EFCBF10D2}"/>
                </a:ext>
              </a:extLst>
            </p:cNvPr>
            <p:cNvSpPr/>
            <p:nvPr/>
          </p:nvSpPr>
          <p:spPr>
            <a:xfrm rot="16200000">
              <a:off x="3494152" y="3571945"/>
              <a:ext cx="649791" cy="355237"/>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73" name="Oval 672">
              <a:extLst>
                <a:ext uri="{FF2B5EF4-FFF2-40B4-BE49-F238E27FC236}">
                  <a16:creationId xmlns:a16="http://schemas.microsoft.com/office/drawing/2014/main" id="{E4B0B87C-B2BF-4378-99A5-DF78667BB52A}"/>
                </a:ext>
              </a:extLst>
            </p:cNvPr>
            <p:cNvSpPr/>
            <p:nvPr/>
          </p:nvSpPr>
          <p:spPr>
            <a:xfrm>
              <a:off x="3570381" y="3070893"/>
              <a:ext cx="501774" cy="5017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74" name="Pie 673">
              <a:extLst>
                <a:ext uri="{FF2B5EF4-FFF2-40B4-BE49-F238E27FC236}">
                  <a16:creationId xmlns:a16="http://schemas.microsoft.com/office/drawing/2014/main" id="{04B02233-4CC7-48BA-A8DB-111AE35E7D61}"/>
                </a:ext>
              </a:extLst>
            </p:cNvPr>
            <p:cNvSpPr/>
            <p:nvPr/>
          </p:nvSpPr>
          <p:spPr>
            <a:xfrm>
              <a:off x="3579262" y="2998694"/>
              <a:ext cx="497332" cy="512613"/>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75" name="Diagonal Stripe 674">
              <a:extLst>
                <a:ext uri="{FF2B5EF4-FFF2-40B4-BE49-F238E27FC236}">
                  <a16:creationId xmlns:a16="http://schemas.microsoft.com/office/drawing/2014/main" id="{52FD6DCB-1736-43D7-BE55-87A4A6FD729E}"/>
                </a:ext>
              </a:extLst>
            </p:cNvPr>
            <p:cNvSpPr/>
            <p:nvPr/>
          </p:nvSpPr>
          <p:spPr>
            <a:xfrm>
              <a:off x="4018869" y="3348858"/>
              <a:ext cx="284190" cy="321287"/>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76" name="Diagonal Stripe 675">
              <a:extLst>
                <a:ext uri="{FF2B5EF4-FFF2-40B4-BE49-F238E27FC236}">
                  <a16:creationId xmlns:a16="http://schemas.microsoft.com/office/drawing/2014/main" id="{FD927106-BA39-4C0D-9A94-C7CB7A0BEDC5}"/>
                </a:ext>
              </a:extLst>
            </p:cNvPr>
            <p:cNvSpPr/>
            <p:nvPr/>
          </p:nvSpPr>
          <p:spPr>
            <a:xfrm flipH="1">
              <a:off x="3352800" y="3377738"/>
              <a:ext cx="284190" cy="324895"/>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8" name="Group 615">
            <a:extLst>
              <a:ext uri="{FF2B5EF4-FFF2-40B4-BE49-F238E27FC236}">
                <a16:creationId xmlns:a16="http://schemas.microsoft.com/office/drawing/2014/main" id="{FB05DE7C-BFF5-4AC3-B55B-8A1185C96DC5}"/>
              </a:ext>
            </a:extLst>
          </p:cNvPr>
          <p:cNvGrpSpPr>
            <a:grpSpLocks/>
          </p:cNvGrpSpPr>
          <p:nvPr/>
        </p:nvGrpSpPr>
        <p:grpSpPr bwMode="auto">
          <a:xfrm>
            <a:off x="7894638" y="2595563"/>
            <a:ext cx="339725" cy="390525"/>
            <a:chOff x="3352800" y="2998694"/>
            <a:chExt cx="950259" cy="1075765"/>
          </a:xfrm>
        </p:grpSpPr>
        <p:sp>
          <p:nvSpPr>
            <p:cNvPr id="678" name="Flowchart: Delay 677">
              <a:extLst>
                <a:ext uri="{FF2B5EF4-FFF2-40B4-BE49-F238E27FC236}">
                  <a16:creationId xmlns:a16="http://schemas.microsoft.com/office/drawing/2014/main" id="{434932AB-702D-4B05-A873-8FC4AC697F3D}"/>
                </a:ext>
              </a:extLst>
            </p:cNvPr>
            <p:cNvSpPr/>
            <p:nvPr/>
          </p:nvSpPr>
          <p:spPr>
            <a:xfrm rot="16200000">
              <a:off x="3493256" y="3571049"/>
              <a:ext cx="651583" cy="355237"/>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79" name="Oval 678">
              <a:extLst>
                <a:ext uri="{FF2B5EF4-FFF2-40B4-BE49-F238E27FC236}">
                  <a16:creationId xmlns:a16="http://schemas.microsoft.com/office/drawing/2014/main" id="{CEC6A93C-1A64-46DC-BA37-7A274A571204}"/>
                </a:ext>
              </a:extLst>
            </p:cNvPr>
            <p:cNvSpPr/>
            <p:nvPr/>
          </p:nvSpPr>
          <p:spPr>
            <a:xfrm>
              <a:off x="3570381" y="3073034"/>
              <a:ext cx="501774" cy="4985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80" name="Pie 679">
              <a:extLst>
                <a:ext uri="{FF2B5EF4-FFF2-40B4-BE49-F238E27FC236}">
                  <a16:creationId xmlns:a16="http://schemas.microsoft.com/office/drawing/2014/main" id="{314B399D-A911-4BF3-8955-88FBA4A673A8}"/>
                </a:ext>
              </a:extLst>
            </p:cNvPr>
            <p:cNvSpPr/>
            <p:nvPr/>
          </p:nvSpPr>
          <p:spPr>
            <a:xfrm>
              <a:off x="3579262" y="2998694"/>
              <a:ext cx="497332" cy="511643"/>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81" name="Diagonal Stripe 680">
              <a:extLst>
                <a:ext uri="{FF2B5EF4-FFF2-40B4-BE49-F238E27FC236}">
                  <a16:creationId xmlns:a16="http://schemas.microsoft.com/office/drawing/2014/main" id="{8A13277C-7B47-47FD-8CFE-21CB4B15493F}"/>
                </a:ext>
              </a:extLst>
            </p:cNvPr>
            <p:cNvSpPr/>
            <p:nvPr/>
          </p:nvSpPr>
          <p:spPr>
            <a:xfrm>
              <a:off x="4018869" y="3348536"/>
              <a:ext cx="284190" cy="32360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82" name="Diagonal Stripe 681">
              <a:extLst>
                <a:ext uri="{FF2B5EF4-FFF2-40B4-BE49-F238E27FC236}">
                  <a16:creationId xmlns:a16="http://schemas.microsoft.com/office/drawing/2014/main" id="{79C9CDDC-49EA-457A-A877-02740EC1720B}"/>
                </a:ext>
              </a:extLst>
            </p:cNvPr>
            <p:cNvSpPr/>
            <p:nvPr/>
          </p:nvSpPr>
          <p:spPr>
            <a:xfrm flipH="1">
              <a:off x="3352800" y="3379146"/>
              <a:ext cx="284190" cy="32360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89" name="Group 621">
            <a:extLst>
              <a:ext uri="{FF2B5EF4-FFF2-40B4-BE49-F238E27FC236}">
                <a16:creationId xmlns:a16="http://schemas.microsoft.com/office/drawing/2014/main" id="{FB9F0810-0305-441B-A8BC-499651BB908F}"/>
              </a:ext>
            </a:extLst>
          </p:cNvPr>
          <p:cNvGrpSpPr>
            <a:grpSpLocks/>
          </p:cNvGrpSpPr>
          <p:nvPr/>
        </p:nvGrpSpPr>
        <p:grpSpPr bwMode="auto">
          <a:xfrm>
            <a:off x="7434263" y="2646363"/>
            <a:ext cx="355600" cy="452437"/>
            <a:chOff x="3352800" y="2998694"/>
            <a:chExt cx="950259" cy="1075765"/>
          </a:xfrm>
        </p:grpSpPr>
        <p:sp>
          <p:nvSpPr>
            <p:cNvPr id="684" name="Flowchart: Delay 683">
              <a:extLst>
                <a:ext uri="{FF2B5EF4-FFF2-40B4-BE49-F238E27FC236}">
                  <a16:creationId xmlns:a16="http://schemas.microsoft.com/office/drawing/2014/main" id="{873BE5E6-8E05-4ADB-95AC-AB240280EEA8}"/>
                </a:ext>
              </a:extLst>
            </p:cNvPr>
            <p:cNvSpPr/>
            <p:nvPr/>
          </p:nvSpPr>
          <p:spPr>
            <a:xfrm rot="16200000">
              <a:off x="3492706" y="3573790"/>
              <a:ext cx="649234" cy="35210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85" name="Oval 684">
              <a:extLst>
                <a:ext uri="{FF2B5EF4-FFF2-40B4-BE49-F238E27FC236}">
                  <a16:creationId xmlns:a16="http://schemas.microsoft.com/office/drawing/2014/main" id="{1B3F8544-1E2E-4448-9675-E3E80532CE72}"/>
                </a:ext>
              </a:extLst>
            </p:cNvPr>
            <p:cNvSpPr/>
            <p:nvPr/>
          </p:nvSpPr>
          <p:spPr>
            <a:xfrm>
              <a:off x="3569152" y="3070411"/>
              <a:ext cx="500583" cy="50202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86" name="Pie 685">
              <a:extLst>
                <a:ext uri="{FF2B5EF4-FFF2-40B4-BE49-F238E27FC236}">
                  <a16:creationId xmlns:a16="http://schemas.microsoft.com/office/drawing/2014/main" id="{022FE159-72EB-48EE-98EB-22A68E3A0D6B}"/>
                </a:ext>
              </a:extLst>
            </p:cNvPr>
            <p:cNvSpPr/>
            <p:nvPr/>
          </p:nvSpPr>
          <p:spPr>
            <a:xfrm>
              <a:off x="3577637" y="2998694"/>
              <a:ext cx="496342" cy="513348"/>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87" name="Diagonal Stripe 686">
              <a:extLst>
                <a:ext uri="{FF2B5EF4-FFF2-40B4-BE49-F238E27FC236}">
                  <a16:creationId xmlns:a16="http://schemas.microsoft.com/office/drawing/2014/main" id="{CFA4DB9A-0ADB-4F07-A389-90CB543897A6}"/>
                </a:ext>
              </a:extLst>
            </p:cNvPr>
            <p:cNvSpPr/>
            <p:nvPr/>
          </p:nvSpPr>
          <p:spPr>
            <a:xfrm>
              <a:off x="4018828" y="3349732"/>
              <a:ext cx="284231" cy="320844"/>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88" name="Diagonal Stripe 687">
              <a:extLst>
                <a:ext uri="{FF2B5EF4-FFF2-40B4-BE49-F238E27FC236}">
                  <a16:creationId xmlns:a16="http://schemas.microsoft.com/office/drawing/2014/main" id="{9D53F04A-34A8-416F-9F6C-D72596FF0482}"/>
                </a:ext>
              </a:extLst>
            </p:cNvPr>
            <p:cNvSpPr/>
            <p:nvPr/>
          </p:nvSpPr>
          <p:spPr>
            <a:xfrm flipH="1">
              <a:off x="3352800" y="3379929"/>
              <a:ext cx="284228" cy="324617"/>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9590" name="Group 627">
            <a:extLst>
              <a:ext uri="{FF2B5EF4-FFF2-40B4-BE49-F238E27FC236}">
                <a16:creationId xmlns:a16="http://schemas.microsoft.com/office/drawing/2014/main" id="{F6BF1FC0-70F4-44DA-B5F2-046345163F26}"/>
              </a:ext>
            </a:extLst>
          </p:cNvPr>
          <p:cNvGrpSpPr>
            <a:grpSpLocks/>
          </p:cNvGrpSpPr>
          <p:nvPr/>
        </p:nvGrpSpPr>
        <p:grpSpPr bwMode="auto">
          <a:xfrm>
            <a:off x="8318500" y="2595563"/>
            <a:ext cx="339725" cy="523875"/>
            <a:chOff x="3352800" y="2998694"/>
            <a:chExt cx="950259" cy="1075765"/>
          </a:xfrm>
        </p:grpSpPr>
        <p:sp>
          <p:nvSpPr>
            <p:cNvPr id="690" name="Flowchart: Delay 689">
              <a:extLst>
                <a:ext uri="{FF2B5EF4-FFF2-40B4-BE49-F238E27FC236}">
                  <a16:creationId xmlns:a16="http://schemas.microsoft.com/office/drawing/2014/main" id="{973E5B6A-13BB-457B-8D1F-82EC41382055}"/>
                </a:ext>
              </a:extLst>
            </p:cNvPr>
            <p:cNvSpPr/>
            <p:nvPr/>
          </p:nvSpPr>
          <p:spPr>
            <a:xfrm rot="16200000">
              <a:off x="3494689" y="3572482"/>
              <a:ext cx="648720" cy="355237"/>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91" name="Oval 690">
              <a:extLst>
                <a:ext uri="{FF2B5EF4-FFF2-40B4-BE49-F238E27FC236}">
                  <a16:creationId xmlns:a16="http://schemas.microsoft.com/office/drawing/2014/main" id="{27DD4B8F-161D-4B62-85B2-1940DBAE2448}"/>
                </a:ext>
              </a:extLst>
            </p:cNvPr>
            <p:cNvSpPr/>
            <p:nvPr/>
          </p:nvSpPr>
          <p:spPr>
            <a:xfrm>
              <a:off x="3570384" y="3070412"/>
              <a:ext cx="501771" cy="5020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92" name="Pie 691">
              <a:extLst>
                <a:ext uri="{FF2B5EF4-FFF2-40B4-BE49-F238E27FC236}">
                  <a16:creationId xmlns:a16="http://schemas.microsoft.com/office/drawing/2014/main" id="{DD32040A-45A2-419E-A52C-2FFC7FB5A957}"/>
                </a:ext>
              </a:extLst>
            </p:cNvPr>
            <p:cNvSpPr/>
            <p:nvPr/>
          </p:nvSpPr>
          <p:spPr>
            <a:xfrm>
              <a:off x="3579265" y="2998694"/>
              <a:ext cx="497332" cy="511802"/>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93" name="Diagonal Stripe 692">
              <a:extLst>
                <a:ext uri="{FF2B5EF4-FFF2-40B4-BE49-F238E27FC236}">
                  <a16:creationId xmlns:a16="http://schemas.microsoft.com/office/drawing/2014/main" id="{97105DAC-105B-463C-A486-84A2797342F8}"/>
                </a:ext>
              </a:extLst>
            </p:cNvPr>
            <p:cNvSpPr/>
            <p:nvPr/>
          </p:nvSpPr>
          <p:spPr>
            <a:xfrm>
              <a:off x="4018869" y="3350763"/>
              <a:ext cx="284190" cy="31947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694" name="Diagonal Stripe 693">
              <a:extLst>
                <a:ext uri="{FF2B5EF4-FFF2-40B4-BE49-F238E27FC236}">
                  <a16:creationId xmlns:a16="http://schemas.microsoft.com/office/drawing/2014/main" id="{B5830AF0-84CB-4207-A397-2DFED4C5E3F2}"/>
                </a:ext>
              </a:extLst>
            </p:cNvPr>
            <p:cNvSpPr/>
            <p:nvPr/>
          </p:nvSpPr>
          <p:spPr>
            <a:xfrm flipH="1">
              <a:off x="3352800" y="3380101"/>
              <a:ext cx="284190" cy="322731"/>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sp>
        <p:nvSpPr>
          <p:cNvPr id="697" name="TextBox 696">
            <a:extLst>
              <a:ext uri="{FF2B5EF4-FFF2-40B4-BE49-F238E27FC236}">
                <a16:creationId xmlns:a16="http://schemas.microsoft.com/office/drawing/2014/main" id="{4DFE6423-1C06-4B4F-83F7-E6B87F8D8F43}"/>
              </a:ext>
            </a:extLst>
          </p:cNvPr>
          <p:cNvSpPr txBox="1"/>
          <p:nvPr/>
        </p:nvSpPr>
        <p:spPr>
          <a:xfrm>
            <a:off x="6226175" y="3251200"/>
            <a:ext cx="5573713" cy="677863"/>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Suppose this distribution illustrates the avg IQ </a:t>
            </a:r>
            <a:br>
              <a:rPr lang="en-CA" sz="1900" dirty="0">
                <a:solidFill>
                  <a:srgbClr val="FF0000"/>
                </a:solidFill>
                <a:latin typeface="+mj-lt"/>
                <a:cs typeface="Arial" charset="0"/>
              </a:rPr>
            </a:br>
            <a:r>
              <a:rPr lang="en-CA" sz="1900" dirty="0">
                <a:solidFill>
                  <a:srgbClr val="FF0000"/>
                </a:solidFill>
                <a:latin typeface="+mj-lt"/>
                <a:cs typeface="Arial" charset="0"/>
              </a:rPr>
              <a:t>scores of </a:t>
            </a:r>
            <a:r>
              <a:rPr lang="en-CA" sz="1900" dirty="0" err="1">
                <a:solidFill>
                  <a:srgbClr val="FF0000"/>
                </a:solidFill>
                <a:latin typeface="+mj-lt"/>
                <a:cs typeface="Arial" charset="0"/>
              </a:rPr>
              <a:t>moscrop</a:t>
            </a:r>
            <a:r>
              <a:rPr lang="en-CA" sz="1900" dirty="0">
                <a:solidFill>
                  <a:srgbClr val="FF0000"/>
                </a:solidFill>
                <a:latin typeface="+mj-lt"/>
                <a:cs typeface="Arial" charset="0"/>
              </a:rPr>
              <a:t> students of sample size ‘n”</a:t>
            </a:r>
          </a:p>
        </p:txBody>
      </p:sp>
      <p:sp>
        <p:nvSpPr>
          <p:cNvPr id="698" name="TextBox 697">
            <a:extLst>
              <a:ext uri="{FF2B5EF4-FFF2-40B4-BE49-F238E27FC236}">
                <a16:creationId xmlns:a16="http://schemas.microsoft.com/office/drawing/2014/main" id="{259435A6-A166-47DA-A5BC-92B8AADB40D4}"/>
              </a:ext>
            </a:extLst>
          </p:cNvPr>
          <p:cNvSpPr txBox="1"/>
          <p:nvPr/>
        </p:nvSpPr>
        <p:spPr>
          <a:xfrm>
            <a:off x="6167438" y="4124325"/>
            <a:ext cx="3876675" cy="384175"/>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This is the true population mean</a:t>
            </a:r>
          </a:p>
        </p:txBody>
      </p:sp>
      <p:sp>
        <p:nvSpPr>
          <p:cNvPr id="699" name="TextBox 698">
            <a:extLst>
              <a:ext uri="{FF2B5EF4-FFF2-40B4-BE49-F238E27FC236}">
                <a16:creationId xmlns:a16="http://schemas.microsoft.com/office/drawing/2014/main" id="{F839F270-75E0-4D9D-9514-7FB02668B461}"/>
              </a:ext>
            </a:extLst>
          </p:cNvPr>
          <p:cNvSpPr txBox="1"/>
          <p:nvPr/>
        </p:nvSpPr>
        <p:spPr>
          <a:xfrm>
            <a:off x="6148388" y="4618038"/>
            <a:ext cx="3978275" cy="676275"/>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When I take a sample, I aim to </a:t>
            </a:r>
            <a:br>
              <a:rPr lang="en-CA" sz="1900" dirty="0">
                <a:solidFill>
                  <a:srgbClr val="FF0000"/>
                </a:solidFill>
                <a:latin typeface="+mj-lt"/>
                <a:cs typeface="Arial" charset="0"/>
              </a:rPr>
            </a:br>
            <a:r>
              <a:rPr lang="en-CA" sz="1900" dirty="0">
                <a:solidFill>
                  <a:srgbClr val="FF0000"/>
                </a:solidFill>
                <a:latin typeface="+mj-lt"/>
                <a:cs typeface="Arial" charset="0"/>
              </a:rPr>
              <a:t>capture the true population mean</a:t>
            </a:r>
          </a:p>
        </p:txBody>
      </p:sp>
      <p:sp>
        <p:nvSpPr>
          <p:cNvPr id="700" name="TextBox 699">
            <a:extLst>
              <a:ext uri="{FF2B5EF4-FFF2-40B4-BE49-F238E27FC236}">
                <a16:creationId xmlns:a16="http://schemas.microsoft.com/office/drawing/2014/main" id="{E1D1ADAF-F19C-495A-AD0E-0EE0DB6ECBAE}"/>
              </a:ext>
            </a:extLst>
          </p:cNvPr>
          <p:cNvSpPr txBox="1"/>
          <p:nvPr/>
        </p:nvSpPr>
        <p:spPr>
          <a:xfrm>
            <a:off x="6146800" y="5411788"/>
            <a:ext cx="4545013" cy="1276350"/>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Due to Sampling variation, the sample</a:t>
            </a:r>
            <a:br>
              <a:rPr lang="en-CA" sz="1900" dirty="0">
                <a:solidFill>
                  <a:srgbClr val="FF0000"/>
                </a:solidFill>
                <a:latin typeface="+mj-lt"/>
                <a:cs typeface="Arial" charset="0"/>
              </a:rPr>
            </a:br>
            <a:r>
              <a:rPr lang="en-CA" sz="1900" dirty="0">
                <a:solidFill>
                  <a:srgbClr val="FF0000"/>
                </a:solidFill>
                <a:latin typeface="+mj-lt"/>
                <a:cs typeface="Arial" charset="0"/>
              </a:rPr>
              <a:t>mean will vary.  To have a bigger</a:t>
            </a:r>
            <a:br>
              <a:rPr lang="en-CA" sz="1900" dirty="0">
                <a:solidFill>
                  <a:srgbClr val="FF0000"/>
                </a:solidFill>
                <a:latin typeface="+mj-lt"/>
                <a:cs typeface="Arial" charset="0"/>
              </a:rPr>
            </a:br>
            <a:r>
              <a:rPr lang="en-CA" sz="1900" dirty="0">
                <a:solidFill>
                  <a:srgbClr val="FF0000"/>
                </a:solidFill>
                <a:latin typeface="+mj-lt"/>
                <a:cs typeface="Arial" charset="0"/>
              </a:rPr>
              <a:t>confidence of capturing </a:t>
            </a:r>
            <a:r>
              <a:rPr lang="en-CA" sz="2000" i="1" dirty="0">
                <a:solidFill>
                  <a:srgbClr val="FF0000"/>
                </a:solidFill>
                <a:latin typeface="Arial" charset="0"/>
                <a:cs typeface="Arial" charset="0"/>
              </a:rPr>
              <a:t>µ</a:t>
            </a:r>
            <a:r>
              <a:rPr lang="en-CA" sz="1900" dirty="0">
                <a:solidFill>
                  <a:srgbClr val="FF0000"/>
                </a:solidFill>
                <a:latin typeface="+mj-lt"/>
                <a:cs typeface="Arial" charset="0"/>
              </a:rPr>
              <a:t>, set a larger </a:t>
            </a:r>
            <a:br>
              <a:rPr lang="en-CA" sz="1900" dirty="0">
                <a:solidFill>
                  <a:srgbClr val="FF0000"/>
                </a:solidFill>
                <a:latin typeface="+mj-lt"/>
                <a:cs typeface="Arial" charset="0"/>
              </a:rPr>
            </a:br>
            <a:r>
              <a:rPr lang="en-CA" sz="1900" dirty="0">
                <a:solidFill>
                  <a:srgbClr val="FF0000"/>
                </a:solidFill>
                <a:latin typeface="+mj-lt"/>
                <a:cs typeface="Arial" charset="0"/>
              </a:rPr>
              <a:t>margin of error</a:t>
            </a:r>
          </a:p>
        </p:txBody>
      </p:sp>
      <p:grpSp>
        <p:nvGrpSpPr>
          <p:cNvPr id="239" name="Group 715">
            <a:extLst>
              <a:ext uri="{FF2B5EF4-FFF2-40B4-BE49-F238E27FC236}">
                <a16:creationId xmlns:a16="http://schemas.microsoft.com/office/drawing/2014/main" id="{D0D4A37A-E314-4154-A58E-1D153D53C9E6}"/>
              </a:ext>
            </a:extLst>
          </p:cNvPr>
          <p:cNvGrpSpPr>
            <a:grpSpLocks/>
          </p:cNvGrpSpPr>
          <p:nvPr/>
        </p:nvGrpSpPr>
        <p:grpSpPr bwMode="auto">
          <a:xfrm>
            <a:off x="2287588" y="3030538"/>
            <a:ext cx="2170112" cy="95250"/>
            <a:chOff x="764300" y="3029802"/>
            <a:chExt cx="2169400" cy="95534"/>
          </a:xfrm>
        </p:grpSpPr>
        <p:cxnSp>
          <p:nvCxnSpPr>
            <p:cNvPr id="29" name="Straight Arrow Connector 28">
              <a:extLst>
                <a:ext uri="{FF2B5EF4-FFF2-40B4-BE49-F238E27FC236}">
                  <a16:creationId xmlns:a16="http://schemas.microsoft.com/office/drawing/2014/main" id="{1323C000-DF53-490D-9DED-100DDDB96935}"/>
                </a:ext>
              </a:extLst>
            </p:cNvPr>
            <p:cNvCxnSpPr/>
            <p:nvPr/>
          </p:nvCxnSpPr>
          <p:spPr>
            <a:xfrm rot="10800000" flipV="1">
              <a:off x="764300" y="3071200"/>
              <a:ext cx="21694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02" name="Oval 701">
              <a:extLst>
                <a:ext uri="{FF2B5EF4-FFF2-40B4-BE49-F238E27FC236}">
                  <a16:creationId xmlns:a16="http://schemas.microsoft.com/office/drawing/2014/main" id="{923FB3B9-9E99-4ACC-833D-E0B72806F019}"/>
                </a:ext>
              </a:extLst>
            </p:cNvPr>
            <p:cNvSpPr/>
            <p:nvPr/>
          </p:nvSpPr>
          <p:spPr>
            <a:xfrm>
              <a:off x="1824402" y="3029802"/>
              <a:ext cx="80935"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45" name="Group 706">
            <a:extLst>
              <a:ext uri="{FF2B5EF4-FFF2-40B4-BE49-F238E27FC236}">
                <a16:creationId xmlns:a16="http://schemas.microsoft.com/office/drawing/2014/main" id="{4F1B3225-2F06-45C7-A764-A77A4909BCD3}"/>
              </a:ext>
            </a:extLst>
          </p:cNvPr>
          <p:cNvGrpSpPr>
            <a:grpSpLocks/>
          </p:cNvGrpSpPr>
          <p:nvPr/>
        </p:nvGrpSpPr>
        <p:grpSpPr bwMode="auto">
          <a:xfrm>
            <a:off x="2133600" y="3017838"/>
            <a:ext cx="2476500" cy="96837"/>
            <a:chOff x="1087545" y="3700818"/>
            <a:chExt cx="2476800" cy="95534"/>
          </a:xfrm>
        </p:grpSpPr>
        <p:cxnSp>
          <p:nvCxnSpPr>
            <p:cNvPr id="705" name="Straight Arrow Connector 704">
              <a:extLst>
                <a:ext uri="{FF2B5EF4-FFF2-40B4-BE49-F238E27FC236}">
                  <a16:creationId xmlns:a16="http://schemas.microsoft.com/office/drawing/2014/main" id="{000B8197-BF7E-45B9-B834-4EC4871F12CA}"/>
                </a:ext>
              </a:extLst>
            </p:cNvPr>
            <p:cNvCxnSpPr/>
            <p:nvPr/>
          </p:nvCxnSpPr>
          <p:spPr>
            <a:xfrm rot="10800000" flipV="1">
              <a:off x="1087545" y="3741538"/>
              <a:ext cx="2476800" cy="1566"/>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06" name="Oval 705">
              <a:extLst>
                <a:ext uri="{FF2B5EF4-FFF2-40B4-BE49-F238E27FC236}">
                  <a16:creationId xmlns:a16="http://schemas.microsoft.com/office/drawing/2014/main" id="{040F0140-DD87-47E0-91CD-A21E6F29C2DC}"/>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aphicFrame>
        <p:nvGraphicFramePr>
          <p:cNvPr id="708" name="Object 4">
            <a:extLst>
              <a:ext uri="{FF2B5EF4-FFF2-40B4-BE49-F238E27FC236}">
                <a16:creationId xmlns:a16="http://schemas.microsoft.com/office/drawing/2014/main" id="{ED53450C-D4BA-46FF-8B5A-8CDEAC273568}"/>
              </a:ext>
            </a:extLst>
          </p:cNvPr>
          <p:cNvGraphicFramePr>
            <a:graphicFrameLocks noChangeAspect="1"/>
          </p:cNvGraphicFramePr>
          <p:nvPr/>
        </p:nvGraphicFramePr>
        <p:xfrm>
          <a:off x="3262313" y="3143250"/>
          <a:ext cx="241300" cy="412750"/>
        </p:xfrm>
        <a:graphic>
          <a:graphicData uri="http://schemas.openxmlformats.org/presentationml/2006/ole">
            <mc:AlternateContent xmlns:mc="http://schemas.openxmlformats.org/markup-compatibility/2006">
              <mc:Choice xmlns:v="urn:schemas-microsoft-com:vml" Requires="v">
                <p:oleObj name="Equation" r:id="rId8" imgW="126780" imgH="215526" progId="Equation.DSMT4">
                  <p:embed/>
                </p:oleObj>
              </mc:Choice>
              <mc:Fallback>
                <p:oleObj name="Equation" r:id="rId8" imgW="126780" imgH="215526" progId="Equation.DSMT4">
                  <p:embed/>
                  <p:pic>
                    <p:nvPicPr>
                      <p:cNvPr id="708" name="Object 4">
                        <a:extLst>
                          <a:ext uri="{FF2B5EF4-FFF2-40B4-BE49-F238E27FC236}">
                            <a16:creationId xmlns:a16="http://schemas.microsoft.com/office/drawing/2014/main" id="{ED53450C-D4BA-46FF-8B5A-8CDEAC2735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2313" y="3143250"/>
                        <a:ext cx="24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9" name="Object 5">
            <a:extLst>
              <a:ext uri="{FF2B5EF4-FFF2-40B4-BE49-F238E27FC236}">
                <a16:creationId xmlns:a16="http://schemas.microsoft.com/office/drawing/2014/main" id="{C3D74D3E-2199-4BCE-A09B-6EFAD22759EF}"/>
              </a:ext>
            </a:extLst>
          </p:cNvPr>
          <p:cNvGraphicFramePr>
            <a:graphicFrameLocks noChangeAspect="1"/>
          </p:cNvGraphicFramePr>
          <p:nvPr/>
        </p:nvGraphicFramePr>
        <p:xfrm>
          <a:off x="3625850" y="3246438"/>
          <a:ext cx="541338" cy="490537"/>
        </p:xfrm>
        <a:graphic>
          <a:graphicData uri="http://schemas.openxmlformats.org/presentationml/2006/ole">
            <mc:AlternateContent xmlns:mc="http://schemas.openxmlformats.org/markup-compatibility/2006">
              <mc:Choice xmlns:v="urn:schemas-microsoft-com:vml" Requires="v">
                <p:oleObj name="Equation" r:id="rId10" imgW="508000" imgH="457200" progId="Equation.DSMT4">
                  <p:embed/>
                </p:oleObj>
              </mc:Choice>
              <mc:Fallback>
                <p:oleObj name="Equation" r:id="rId10" imgW="508000" imgH="457200" progId="Equation.DSMT4">
                  <p:embed/>
                  <p:pic>
                    <p:nvPicPr>
                      <p:cNvPr id="709" name="Object 5">
                        <a:extLst>
                          <a:ext uri="{FF2B5EF4-FFF2-40B4-BE49-F238E27FC236}">
                            <a16:creationId xmlns:a16="http://schemas.microsoft.com/office/drawing/2014/main" id="{C3D74D3E-2199-4BCE-A09B-6EFAD22759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5850" y="3246438"/>
                        <a:ext cx="541338"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0" name="Freeform 709">
            <a:extLst>
              <a:ext uri="{FF2B5EF4-FFF2-40B4-BE49-F238E27FC236}">
                <a16:creationId xmlns:a16="http://schemas.microsoft.com/office/drawing/2014/main" id="{CE0A0153-8C89-4355-B18A-FBF3792CCE9F}"/>
              </a:ext>
            </a:extLst>
          </p:cNvPr>
          <p:cNvSpPr/>
          <p:nvPr/>
        </p:nvSpPr>
        <p:spPr>
          <a:xfrm>
            <a:off x="4581525" y="2101850"/>
            <a:ext cx="1636713" cy="1541463"/>
          </a:xfrm>
          <a:custGeom>
            <a:avLst/>
            <a:gdLst>
              <a:gd name="connsiteX0" fmla="*/ 1637731 w 1637731"/>
              <a:gd name="connsiteY0" fmla="*/ 1542197 h 1542197"/>
              <a:gd name="connsiteX1" fmla="*/ 791570 w 1637731"/>
              <a:gd name="connsiteY1" fmla="*/ 1064526 h 1542197"/>
              <a:gd name="connsiteX2" fmla="*/ 1364776 w 1637731"/>
              <a:gd name="connsiteY2" fmla="*/ 614149 h 1542197"/>
              <a:gd name="connsiteX3" fmla="*/ 0 w 1637731"/>
              <a:gd name="connsiteY3" fmla="*/ 0 h 1542197"/>
            </a:gdLst>
            <a:ahLst/>
            <a:cxnLst>
              <a:cxn ang="0">
                <a:pos x="connsiteX0" y="connsiteY0"/>
              </a:cxn>
              <a:cxn ang="0">
                <a:pos x="connsiteX1" y="connsiteY1"/>
              </a:cxn>
              <a:cxn ang="0">
                <a:pos x="connsiteX2" y="connsiteY2"/>
              </a:cxn>
              <a:cxn ang="0">
                <a:pos x="connsiteX3" y="connsiteY3"/>
              </a:cxn>
            </a:cxnLst>
            <a:rect l="l" t="t" r="r" b="b"/>
            <a:pathLst>
              <a:path w="1637731" h="1542197">
                <a:moveTo>
                  <a:pt x="1637731" y="1542197"/>
                </a:moveTo>
                <a:cubicBezTo>
                  <a:pt x="1237397" y="1380699"/>
                  <a:pt x="837063" y="1219201"/>
                  <a:pt x="791570" y="1064526"/>
                </a:cubicBezTo>
                <a:cubicBezTo>
                  <a:pt x="746077" y="909851"/>
                  <a:pt x="1496704" y="791570"/>
                  <a:pt x="1364776" y="614149"/>
                </a:cubicBezTo>
                <a:cubicBezTo>
                  <a:pt x="1232848" y="436728"/>
                  <a:pt x="616424" y="218364"/>
                  <a:pt x="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11" name="Freeform 710">
            <a:extLst>
              <a:ext uri="{FF2B5EF4-FFF2-40B4-BE49-F238E27FC236}">
                <a16:creationId xmlns:a16="http://schemas.microsoft.com/office/drawing/2014/main" id="{91BF3212-C84C-492A-BC2E-70A50EA5D4C7}"/>
              </a:ext>
            </a:extLst>
          </p:cNvPr>
          <p:cNvSpPr/>
          <p:nvPr/>
        </p:nvSpPr>
        <p:spPr>
          <a:xfrm>
            <a:off x="3843338" y="2592388"/>
            <a:ext cx="2347912" cy="1789112"/>
          </a:xfrm>
          <a:custGeom>
            <a:avLst/>
            <a:gdLst>
              <a:gd name="connsiteX0" fmla="*/ 2347415 w 2347415"/>
              <a:gd name="connsiteY0" fmla="*/ 1787856 h 1787856"/>
              <a:gd name="connsiteX1" fmla="*/ 764275 w 2347415"/>
              <a:gd name="connsiteY1" fmla="*/ 1269241 h 1787856"/>
              <a:gd name="connsiteX2" fmla="*/ 1241947 w 2347415"/>
              <a:gd name="connsiteY2" fmla="*/ 504967 h 1787856"/>
              <a:gd name="connsiteX3" fmla="*/ 0 w 2347415"/>
              <a:gd name="connsiteY3" fmla="*/ 0 h 1787856"/>
            </a:gdLst>
            <a:ahLst/>
            <a:cxnLst>
              <a:cxn ang="0">
                <a:pos x="connsiteX0" y="connsiteY0"/>
              </a:cxn>
              <a:cxn ang="0">
                <a:pos x="connsiteX1" y="connsiteY1"/>
              </a:cxn>
              <a:cxn ang="0">
                <a:pos x="connsiteX2" y="connsiteY2"/>
              </a:cxn>
              <a:cxn ang="0">
                <a:pos x="connsiteX3" y="connsiteY3"/>
              </a:cxn>
            </a:cxnLst>
            <a:rect l="l" t="t" r="r" b="b"/>
            <a:pathLst>
              <a:path w="2347415" h="1787856">
                <a:moveTo>
                  <a:pt x="2347415" y="1787856"/>
                </a:moveTo>
                <a:cubicBezTo>
                  <a:pt x="1647967" y="1635456"/>
                  <a:pt x="948520" y="1483056"/>
                  <a:pt x="764275" y="1269241"/>
                </a:cubicBezTo>
                <a:cubicBezTo>
                  <a:pt x="580030" y="1055426"/>
                  <a:pt x="1369326" y="716507"/>
                  <a:pt x="1241947" y="504967"/>
                </a:cubicBezTo>
                <a:cubicBezTo>
                  <a:pt x="1114568" y="293427"/>
                  <a:pt x="557284" y="146713"/>
                  <a:pt x="0"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aphicFrame>
        <p:nvGraphicFramePr>
          <p:cNvPr id="762" name="Object 97">
            <a:extLst>
              <a:ext uri="{FF2B5EF4-FFF2-40B4-BE49-F238E27FC236}">
                <a16:creationId xmlns:a16="http://schemas.microsoft.com/office/drawing/2014/main" id="{DC6C52B9-43CC-461F-8E7E-2E133271BFD6}"/>
              </a:ext>
            </a:extLst>
          </p:cNvPr>
          <p:cNvGraphicFramePr>
            <a:graphicFrameLocks noChangeAspect="1"/>
          </p:cNvGraphicFramePr>
          <p:nvPr/>
        </p:nvGraphicFramePr>
        <p:xfrm>
          <a:off x="6780213" y="1087438"/>
          <a:ext cx="482600" cy="431800"/>
        </p:xfrm>
        <a:graphic>
          <a:graphicData uri="http://schemas.openxmlformats.org/presentationml/2006/ole">
            <mc:AlternateContent xmlns:mc="http://schemas.openxmlformats.org/markup-compatibility/2006">
              <mc:Choice xmlns:v="urn:schemas-microsoft-com:vml" Requires="v">
                <p:oleObj name="Equation" r:id="rId12" imgW="482391" imgH="431613" progId="Equation.DSMT4">
                  <p:embed/>
                </p:oleObj>
              </mc:Choice>
              <mc:Fallback>
                <p:oleObj name="Equation" r:id="rId12" imgW="482391" imgH="431613" progId="Equation.DSMT4">
                  <p:embed/>
                  <p:pic>
                    <p:nvPicPr>
                      <p:cNvPr id="762" name="Object 97">
                        <a:extLst>
                          <a:ext uri="{FF2B5EF4-FFF2-40B4-BE49-F238E27FC236}">
                            <a16:creationId xmlns:a16="http://schemas.microsoft.com/office/drawing/2014/main" id="{DC6C52B9-43CC-461F-8E7E-2E133271BF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0213" y="1087438"/>
                        <a:ext cx="482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3" name="Left Brace 712">
            <a:extLst>
              <a:ext uri="{FF2B5EF4-FFF2-40B4-BE49-F238E27FC236}">
                <a16:creationId xmlns:a16="http://schemas.microsoft.com/office/drawing/2014/main" id="{F586AC0E-CEC2-4E30-B5BA-00C4D0EC5FCD}"/>
              </a:ext>
            </a:extLst>
          </p:cNvPr>
          <p:cNvSpPr/>
          <p:nvPr/>
        </p:nvSpPr>
        <p:spPr>
          <a:xfrm rot="16200000">
            <a:off x="2739231" y="2712244"/>
            <a:ext cx="192088" cy="1054100"/>
          </a:xfrm>
          <a:prstGeom prst="leftBrace">
            <a:avLst>
              <a:gd name="adj1" fmla="val 37798"/>
              <a:gd name="adj2" fmla="val 50000"/>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14" name="Left Brace 713">
            <a:extLst>
              <a:ext uri="{FF2B5EF4-FFF2-40B4-BE49-F238E27FC236}">
                <a16:creationId xmlns:a16="http://schemas.microsoft.com/office/drawing/2014/main" id="{E906BCAD-F4BD-4FDD-94BD-962F40FA9174}"/>
              </a:ext>
            </a:extLst>
          </p:cNvPr>
          <p:cNvSpPr/>
          <p:nvPr/>
        </p:nvSpPr>
        <p:spPr>
          <a:xfrm rot="16200000">
            <a:off x="3834606" y="2712244"/>
            <a:ext cx="192088" cy="1054100"/>
          </a:xfrm>
          <a:prstGeom prst="leftBrace">
            <a:avLst>
              <a:gd name="adj1" fmla="val 37798"/>
              <a:gd name="adj2" fmla="val 50000"/>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17" name="TextBox 716">
            <a:extLst>
              <a:ext uri="{FF2B5EF4-FFF2-40B4-BE49-F238E27FC236}">
                <a16:creationId xmlns:a16="http://schemas.microsoft.com/office/drawing/2014/main" id="{ECC37F33-528D-4014-8C36-AE6DBC82BF61}"/>
              </a:ext>
            </a:extLst>
          </p:cNvPr>
          <p:cNvSpPr txBox="1"/>
          <p:nvPr/>
        </p:nvSpPr>
        <p:spPr>
          <a:xfrm>
            <a:off x="1962150" y="3743325"/>
            <a:ext cx="1503363" cy="307975"/>
          </a:xfrm>
          <a:prstGeom prst="rect">
            <a:avLst/>
          </a:prstGeom>
          <a:noFill/>
        </p:spPr>
        <p:txBody>
          <a:bodyPr wrap="none">
            <a:spAutoFit/>
          </a:bodyPr>
          <a:lstStyle/>
          <a:p>
            <a:pPr eaLnBrk="1" hangingPunct="1">
              <a:defRPr/>
            </a:pPr>
            <a:r>
              <a:rPr lang="en-CA" sz="1400" dirty="0">
                <a:solidFill>
                  <a:srgbClr val="FF0000"/>
                </a:solidFill>
                <a:latin typeface="+mj-lt"/>
                <a:cs typeface="Arial" charset="0"/>
              </a:rPr>
              <a:t>Margin of Error</a:t>
            </a:r>
          </a:p>
        </p:txBody>
      </p:sp>
      <p:graphicFrame>
        <p:nvGraphicFramePr>
          <p:cNvPr id="718" name="Object 7">
            <a:extLst>
              <a:ext uri="{FF2B5EF4-FFF2-40B4-BE49-F238E27FC236}">
                <a16:creationId xmlns:a16="http://schemas.microsoft.com/office/drawing/2014/main" id="{00F766CF-FAA0-4A3F-B9BB-CCE534F60BFE}"/>
              </a:ext>
            </a:extLst>
          </p:cNvPr>
          <p:cNvGraphicFramePr>
            <a:graphicFrameLocks noChangeAspect="1"/>
          </p:cNvGraphicFramePr>
          <p:nvPr/>
        </p:nvGraphicFramePr>
        <p:xfrm>
          <a:off x="3263900" y="3155950"/>
          <a:ext cx="239713" cy="412750"/>
        </p:xfrm>
        <a:graphic>
          <a:graphicData uri="http://schemas.openxmlformats.org/presentationml/2006/ole">
            <mc:AlternateContent xmlns:mc="http://schemas.openxmlformats.org/markup-compatibility/2006">
              <mc:Choice xmlns:v="urn:schemas-microsoft-com:vml" Requires="v">
                <p:oleObj name="Equation" r:id="rId14" imgW="126780" imgH="215526" progId="Equation.DSMT4">
                  <p:embed/>
                </p:oleObj>
              </mc:Choice>
              <mc:Fallback>
                <p:oleObj name="Equation" r:id="rId14" imgW="126780" imgH="215526" progId="Equation.DSMT4">
                  <p:embed/>
                  <p:pic>
                    <p:nvPicPr>
                      <p:cNvPr id="718" name="Object 7">
                        <a:extLst>
                          <a:ext uri="{FF2B5EF4-FFF2-40B4-BE49-F238E27FC236}">
                            <a16:creationId xmlns:a16="http://schemas.microsoft.com/office/drawing/2014/main" id="{00F766CF-FAA0-4A3F-B9BB-CCE534F60B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3900" y="3155950"/>
                        <a:ext cx="23971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1" name="Group 718">
            <a:extLst>
              <a:ext uri="{FF2B5EF4-FFF2-40B4-BE49-F238E27FC236}">
                <a16:creationId xmlns:a16="http://schemas.microsoft.com/office/drawing/2014/main" id="{944B0612-9848-473F-AB7B-EB08C3DD4D2B}"/>
              </a:ext>
            </a:extLst>
          </p:cNvPr>
          <p:cNvGrpSpPr>
            <a:grpSpLocks/>
          </p:cNvGrpSpPr>
          <p:nvPr/>
        </p:nvGrpSpPr>
        <p:grpSpPr bwMode="auto">
          <a:xfrm>
            <a:off x="1781175" y="3771900"/>
            <a:ext cx="2476500" cy="95250"/>
            <a:chOff x="1087545" y="3700818"/>
            <a:chExt cx="2476800" cy="95534"/>
          </a:xfrm>
        </p:grpSpPr>
        <p:cxnSp>
          <p:nvCxnSpPr>
            <p:cNvPr id="720" name="Straight Arrow Connector 719">
              <a:extLst>
                <a:ext uri="{FF2B5EF4-FFF2-40B4-BE49-F238E27FC236}">
                  <a16:creationId xmlns:a16="http://schemas.microsoft.com/office/drawing/2014/main" id="{D72F41A6-24DB-43E7-BCB8-94ABBF63FB7F}"/>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21" name="Oval 720">
              <a:extLst>
                <a:ext uri="{FF2B5EF4-FFF2-40B4-BE49-F238E27FC236}">
                  <a16:creationId xmlns:a16="http://schemas.microsoft.com/office/drawing/2014/main" id="{AFE239E4-D724-45E3-BC0D-FCD96097CB1E}"/>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723" name="TextBox 722">
            <a:extLst>
              <a:ext uri="{FF2B5EF4-FFF2-40B4-BE49-F238E27FC236}">
                <a16:creationId xmlns:a16="http://schemas.microsoft.com/office/drawing/2014/main" id="{527F4EE3-F708-4330-BBDA-AA58A7F2481A}"/>
              </a:ext>
            </a:extLst>
          </p:cNvPr>
          <p:cNvSpPr txBox="1"/>
          <p:nvPr/>
        </p:nvSpPr>
        <p:spPr>
          <a:xfrm>
            <a:off x="6281738" y="3257550"/>
            <a:ext cx="4538662" cy="692150"/>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To have a 95% confidence, we create a </a:t>
            </a:r>
            <a:br>
              <a:rPr lang="en-CA" sz="1900" dirty="0">
                <a:solidFill>
                  <a:srgbClr val="FF0000"/>
                </a:solidFill>
                <a:latin typeface="+mj-lt"/>
                <a:cs typeface="Arial" charset="0"/>
              </a:rPr>
            </a:br>
            <a:r>
              <a:rPr lang="en-CA" sz="1900" dirty="0">
                <a:solidFill>
                  <a:srgbClr val="FF0000"/>
                </a:solidFill>
                <a:latin typeface="+mj-lt"/>
                <a:cs typeface="Arial" charset="0"/>
              </a:rPr>
              <a:t>margin of error that is 2</a:t>
            </a:r>
            <a:r>
              <a:rPr lang="el-GR" sz="2000" i="1" dirty="0">
                <a:solidFill>
                  <a:srgbClr val="FF0000"/>
                </a:solidFill>
                <a:latin typeface="Arial" charset="0"/>
                <a:cs typeface="Arial" charset="0"/>
              </a:rPr>
              <a:t>σ</a:t>
            </a:r>
            <a:r>
              <a:rPr lang="en-CA" sz="2000" i="1" dirty="0">
                <a:solidFill>
                  <a:srgbClr val="FF0000"/>
                </a:solidFill>
                <a:latin typeface="Arial" charset="0"/>
                <a:cs typeface="Arial" charset="0"/>
              </a:rPr>
              <a:t> </a:t>
            </a:r>
            <a:r>
              <a:rPr lang="en-CA" sz="1900" dirty="0">
                <a:solidFill>
                  <a:srgbClr val="FF0000"/>
                </a:solidFill>
                <a:latin typeface="+mj-lt"/>
                <a:cs typeface="Arial" charset="0"/>
              </a:rPr>
              <a:t>from the</a:t>
            </a:r>
            <a:r>
              <a:rPr lang="en-CA" sz="2000" dirty="0">
                <a:solidFill>
                  <a:srgbClr val="FF0000"/>
                </a:solidFill>
                <a:latin typeface="+mj-lt"/>
                <a:cs typeface="Arial" charset="0"/>
              </a:rPr>
              <a:t> </a:t>
            </a:r>
            <a:r>
              <a:rPr lang="en-CA" sz="2000" i="1" dirty="0">
                <a:solidFill>
                  <a:srgbClr val="FF0000"/>
                </a:solidFill>
                <a:latin typeface="Arial" charset="0"/>
                <a:cs typeface="Arial" charset="0"/>
              </a:rPr>
              <a:t>µ</a:t>
            </a:r>
            <a:r>
              <a:rPr lang="en-CA" sz="2000" i="1" baseline="-25000" dirty="0">
                <a:solidFill>
                  <a:srgbClr val="FF0000"/>
                </a:solidFill>
                <a:latin typeface="Arial" charset="0"/>
                <a:cs typeface="Arial" charset="0"/>
              </a:rPr>
              <a:t>x</a:t>
            </a:r>
            <a:r>
              <a:rPr lang="en-CA" sz="2000" i="1" dirty="0">
                <a:solidFill>
                  <a:srgbClr val="FF0000"/>
                </a:solidFill>
                <a:latin typeface="Arial" charset="0"/>
                <a:cs typeface="Arial" charset="0"/>
              </a:rPr>
              <a:t> </a:t>
            </a:r>
            <a:endParaRPr lang="en-CA" sz="1900" dirty="0">
              <a:solidFill>
                <a:srgbClr val="FF0000"/>
              </a:solidFill>
              <a:latin typeface="+mj-lt"/>
              <a:cs typeface="Arial" charset="0"/>
            </a:endParaRPr>
          </a:p>
        </p:txBody>
      </p:sp>
      <p:sp>
        <p:nvSpPr>
          <p:cNvPr id="724" name="TextBox 723">
            <a:extLst>
              <a:ext uri="{FF2B5EF4-FFF2-40B4-BE49-F238E27FC236}">
                <a16:creationId xmlns:a16="http://schemas.microsoft.com/office/drawing/2014/main" id="{91B61CA3-1FD9-42E8-BA95-61863C65015D}"/>
              </a:ext>
            </a:extLst>
          </p:cNvPr>
          <p:cNvSpPr txBox="1"/>
          <p:nvPr/>
        </p:nvSpPr>
        <p:spPr>
          <a:xfrm>
            <a:off x="6205538" y="4841875"/>
            <a:ext cx="4327525" cy="985838"/>
          </a:xfrm>
          <a:prstGeom prst="rect">
            <a:avLst/>
          </a:prstGeom>
          <a:solidFill>
            <a:schemeClr val="bg1"/>
          </a:solidFill>
        </p:spPr>
        <p:txBody>
          <a:bodyPr wrap="none">
            <a:spAutoFit/>
          </a:bodyPr>
          <a:lstStyle/>
          <a:p>
            <a:pPr eaLnBrk="1" hangingPunct="1">
              <a:defRPr/>
            </a:pPr>
            <a:r>
              <a:rPr lang="en-CA" sz="1900" dirty="0">
                <a:solidFill>
                  <a:srgbClr val="FF0000"/>
                </a:solidFill>
                <a:latin typeface="+mj-lt"/>
                <a:cs typeface="Arial" charset="0"/>
              </a:rPr>
              <a:t>As we take repeated samples, we are</a:t>
            </a:r>
          </a:p>
          <a:p>
            <a:pPr eaLnBrk="1" hangingPunct="1">
              <a:defRPr/>
            </a:pPr>
            <a:r>
              <a:rPr lang="en-CA" sz="1900" dirty="0">
                <a:solidFill>
                  <a:srgbClr val="FF0000"/>
                </a:solidFill>
                <a:latin typeface="+mj-lt"/>
                <a:cs typeface="Arial" charset="0"/>
              </a:rPr>
              <a:t>confident that 95% of the resulting </a:t>
            </a:r>
            <a:br>
              <a:rPr lang="en-CA" sz="1900" dirty="0">
                <a:solidFill>
                  <a:srgbClr val="FF0000"/>
                </a:solidFill>
                <a:latin typeface="+mj-lt"/>
                <a:cs typeface="Arial" charset="0"/>
              </a:rPr>
            </a:br>
            <a:r>
              <a:rPr lang="en-CA" sz="1900" dirty="0">
                <a:solidFill>
                  <a:srgbClr val="FF0000"/>
                </a:solidFill>
                <a:latin typeface="+mj-lt"/>
                <a:cs typeface="Arial" charset="0"/>
              </a:rPr>
              <a:t>confidence will capture </a:t>
            </a:r>
            <a:r>
              <a:rPr lang="en-CA" sz="2000" i="1" dirty="0">
                <a:solidFill>
                  <a:srgbClr val="FF0000"/>
                </a:solidFill>
                <a:latin typeface="Arial" charset="0"/>
                <a:cs typeface="Arial" charset="0"/>
              </a:rPr>
              <a:t>µ</a:t>
            </a:r>
            <a:endParaRPr lang="en-CA" sz="1900" dirty="0">
              <a:solidFill>
                <a:srgbClr val="FF0000"/>
              </a:solidFill>
              <a:latin typeface="+mj-lt"/>
              <a:cs typeface="Arial" charset="0"/>
            </a:endParaRPr>
          </a:p>
        </p:txBody>
      </p:sp>
      <p:graphicFrame>
        <p:nvGraphicFramePr>
          <p:cNvPr id="34" name="Object 8">
            <a:extLst>
              <a:ext uri="{FF2B5EF4-FFF2-40B4-BE49-F238E27FC236}">
                <a16:creationId xmlns:a16="http://schemas.microsoft.com/office/drawing/2014/main" id="{FD988DF6-5E9C-4BA6-A616-69C06F2AF274}"/>
              </a:ext>
            </a:extLst>
          </p:cNvPr>
          <p:cNvGraphicFramePr>
            <a:graphicFrameLocks noChangeAspect="1"/>
          </p:cNvGraphicFramePr>
          <p:nvPr/>
        </p:nvGraphicFramePr>
        <p:xfrm>
          <a:off x="7481888" y="4011613"/>
          <a:ext cx="1452562" cy="833437"/>
        </p:xfrm>
        <a:graphic>
          <a:graphicData uri="http://schemas.openxmlformats.org/presentationml/2006/ole">
            <mc:AlternateContent xmlns:mc="http://schemas.openxmlformats.org/markup-compatibility/2006">
              <mc:Choice xmlns:v="urn:schemas-microsoft-com:vml" Requires="v">
                <p:oleObj name="Equation" r:id="rId16" imgW="800100" imgH="457200" progId="Equation.DSMT4">
                  <p:embed/>
                </p:oleObj>
              </mc:Choice>
              <mc:Fallback>
                <p:oleObj name="Equation" r:id="rId16" imgW="800100" imgH="457200" progId="Equation.DSMT4">
                  <p:embed/>
                  <p:pic>
                    <p:nvPicPr>
                      <p:cNvPr id="34" name="Object 8">
                        <a:extLst>
                          <a:ext uri="{FF2B5EF4-FFF2-40B4-BE49-F238E27FC236}">
                            <a16:creationId xmlns:a16="http://schemas.microsoft.com/office/drawing/2014/main" id="{FD988DF6-5E9C-4BA6-A616-69C06F2AF2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81888" y="4011613"/>
                        <a:ext cx="1452562"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 name="Object 9">
            <a:extLst>
              <a:ext uri="{FF2B5EF4-FFF2-40B4-BE49-F238E27FC236}">
                <a16:creationId xmlns:a16="http://schemas.microsoft.com/office/drawing/2014/main" id="{774BBD5F-5AE2-47FF-8F1B-DEBCB4BD45FB}"/>
              </a:ext>
            </a:extLst>
          </p:cNvPr>
          <p:cNvGraphicFramePr>
            <a:graphicFrameLocks noChangeAspect="1"/>
          </p:cNvGraphicFramePr>
          <p:nvPr/>
        </p:nvGraphicFramePr>
        <p:xfrm>
          <a:off x="6373813" y="1103313"/>
          <a:ext cx="482600" cy="431800"/>
        </p:xfrm>
        <a:graphic>
          <a:graphicData uri="http://schemas.openxmlformats.org/presentationml/2006/ole">
            <mc:AlternateContent xmlns:mc="http://schemas.openxmlformats.org/markup-compatibility/2006">
              <mc:Choice xmlns:v="urn:schemas-microsoft-com:vml" Requires="v">
                <p:oleObj name="Equation" r:id="rId18" imgW="482391" imgH="431613" progId="Equation.DSMT4">
                  <p:embed/>
                </p:oleObj>
              </mc:Choice>
              <mc:Fallback>
                <p:oleObj name="Equation" r:id="rId18" imgW="482391" imgH="431613" progId="Equation.DSMT4">
                  <p:embed/>
                  <p:pic>
                    <p:nvPicPr>
                      <p:cNvPr id="757" name="Object 9">
                        <a:extLst>
                          <a:ext uri="{FF2B5EF4-FFF2-40B4-BE49-F238E27FC236}">
                            <a16:creationId xmlns:a16="http://schemas.microsoft.com/office/drawing/2014/main" id="{774BBD5F-5AE2-47FF-8F1B-DEBCB4BD45F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3813" y="1103313"/>
                        <a:ext cx="482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 name="Object 10">
            <a:extLst>
              <a:ext uri="{FF2B5EF4-FFF2-40B4-BE49-F238E27FC236}">
                <a16:creationId xmlns:a16="http://schemas.microsoft.com/office/drawing/2014/main" id="{A3DEF96F-5762-4D9D-939F-699AD87F38D8}"/>
              </a:ext>
            </a:extLst>
          </p:cNvPr>
          <p:cNvGraphicFramePr>
            <a:graphicFrameLocks noChangeAspect="1"/>
          </p:cNvGraphicFramePr>
          <p:nvPr/>
        </p:nvGraphicFramePr>
        <p:xfrm>
          <a:off x="6575425" y="955675"/>
          <a:ext cx="495300" cy="431800"/>
        </p:xfrm>
        <a:graphic>
          <a:graphicData uri="http://schemas.openxmlformats.org/presentationml/2006/ole">
            <mc:AlternateContent xmlns:mc="http://schemas.openxmlformats.org/markup-compatibility/2006">
              <mc:Choice xmlns:v="urn:schemas-microsoft-com:vml" Requires="v">
                <p:oleObj name="Equation" r:id="rId20" imgW="495085" imgH="431613" progId="Equation.DSMT4">
                  <p:embed/>
                </p:oleObj>
              </mc:Choice>
              <mc:Fallback>
                <p:oleObj name="Equation" r:id="rId20" imgW="495085" imgH="431613" progId="Equation.DSMT4">
                  <p:embed/>
                  <p:pic>
                    <p:nvPicPr>
                      <p:cNvPr id="758" name="Object 10">
                        <a:extLst>
                          <a:ext uri="{FF2B5EF4-FFF2-40B4-BE49-F238E27FC236}">
                            <a16:creationId xmlns:a16="http://schemas.microsoft.com/office/drawing/2014/main" id="{A3DEF96F-5762-4D9D-939F-699AD87F38D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75425" y="955675"/>
                        <a:ext cx="495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9" name="Object 11">
            <a:extLst>
              <a:ext uri="{FF2B5EF4-FFF2-40B4-BE49-F238E27FC236}">
                <a16:creationId xmlns:a16="http://schemas.microsoft.com/office/drawing/2014/main" id="{E7048662-3465-4018-A17C-E869AD4BFBC1}"/>
              </a:ext>
            </a:extLst>
          </p:cNvPr>
          <p:cNvGraphicFramePr>
            <a:graphicFrameLocks noChangeAspect="1"/>
          </p:cNvGraphicFramePr>
          <p:nvPr/>
        </p:nvGraphicFramePr>
        <p:xfrm>
          <a:off x="6604000" y="1039813"/>
          <a:ext cx="495300" cy="431800"/>
        </p:xfrm>
        <a:graphic>
          <a:graphicData uri="http://schemas.openxmlformats.org/presentationml/2006/ole">
            <mc:AlternateContent xmlns:mc="http://schemas.openxmlformats.org/markup-compatibility/2006">
              <mc:Choice xmlns:v="urn:schemas-microsoft-com:vml" Requires="v">
                <p:oleObj name="Equation" r:id="rId22" imgW="495085" imgH="431613" progId="Equation.DSMT4">
                  <p:embed/>
                </p:oleObj>
              </mc:Choice>
              <mc:Fallback>
                <p:oleObj name="Equation" r:id="rId22" imgW="495085" imgH="431613" progId="Equation.DSMT4">
                  <p:embed/>
                  <p:pic>
                    <p:nvPicPr>
                      <p:cNvPr id="759" name="Object 11">
                        <a:extLst>
                          <a:ext uri="{FF2B5EF4-FFF2-40B4-BE49-F238E27FC236}">
                            <a16:creationId xmlns:a16="http://schemas.microsoft.com/office/drawing/2014/main" id="{E7048662-3465-4018-A17C-E869AD4BFB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04000" y="1039813"/>
                        <a:ext cx="495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0" name="Object 12">
            <a:extLst>
              <a:ext uri="{FF2B5EF4-FFF2-40B4-BE49-F238E27FC236}">
                <a16:creationId xmlns:a16="http://schemas.microsoft.com/office/drawing/2014/main" id="{5AF3FDB4-5494-4417-8D7C-B5A59ECF93F4}"/>
              </a:ext>
            </a:extLst>
          </p:cNvPr>
          <p:cNvGraphicFramePr>
            <a:graphicFrameLocks noChangeAspect="1"/>
          </p:cNvGraphicFramePr>
          <p:nvPr/>
        </p:nvGraphicFramePr>
        <p:xfrm>
          <a:off x="6619875" y="1109663"/>
          <a:ext cx="495300" cy="431800"/>
        </p:xfrm>
        <a:graphic>
          <a:graphicData uri="http://schemas.openxmlformats.org/presentationml/2006/ole">
            <mc:AlternateContent xmlns:mc="http://schemas.openxmlformats.org/markup-compatibility/2006">
              <mc:Choice xmlns:v="urn:schemas-microsoft-com:vml" Requires="v">
                <p:oleObj name="Equation" r:id="rId24" imgW="495085" imgH="431613" progId="Equation.DSMT4">
                  <p:embed/>
                </p:oleObj>
              </mc:Choice>
              <mc:Fallback>
                <p:oleObj name="Equation" r:id="rId24" imgW="495085" imgH="431613" progId="Equation.DSMT4">
                  <p:embed/>
                  <p:pic>
                    <p:nvPicPr>
                      <p:cNvPr id="760" name="Object 12">
                        <a:extLst>
                          <a:ext uri="{FF2B5EF4-FFF2-40B4-BE49-F238E27FC236}">
                            <a16:creationId xmlns:a16="http://schemas.microsoft.com/office/drawing/2014/main" id="{5AF3FDB4-5494-4417-8D7C-B5A59ECF93F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19875" y="1109663"/>
                        <a:ext cx="495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1" name="Object 13">
            <a:extLst>
              <a:ext uri="{FF2B5EF4-FFF2-40B4-BE49-F238E27FC236}">
                <a16:creationId xmlns:a16="http://schemas.microsoft.com/office/drawing/2014/main" id="{88285651-9A89-4830-9DB7-0366EADE4E68}"/>
              </a:ext>
            </a:extLst>
          </p:cNvPr>
          <p:cNvGraphicFramePr>
            <a:graphicFrameLocks noChangeAspect="1"/>
          </p:cNvGraphicFramePr>
          <p:nvPr/>
        </p:nvGraphicFramePr>
        <p:xfrm>
          <a:off x="6635750" y="1044575"/>
          <a:ext cx="495300" cy="431800"/>
        </p:xfrm>
        <a:graphic>
          <a:graphicData uri="http://schemas.openxmlformats.org/presentationml/2006/ole">
            <mc:AlternateContent xmlns:mc="http://schemas.openxmlformats.org/markup-compatibility/2006">
              <mc:Choice xmlns:v="urn:schemas-microsoft-com:vml" Requires="v">
                <p:oleObj name="Equation" r:id="rId26" imgW="495085" imgH="431613" progId="Equation.DSMT4">
                  <p:embed/>
                </p:oleObj>
              </mc:Choice>
              <mc:Fallback>
                <p:oleObj name="Equation" r:id="rId26" imgW="495085" imgH="431613" progId="Equation.DSMT4">
                  <p:embed/>
                  <p:pic>
                    <p:nvPicPr>
                      <p:cNvPr id="761" name="Object 13">
                        <a:extLst>
                          <a:ext uri="{FF2B5EF4-FFF2-40B4-BE49-F238E27FC236}">
                            <a16:creationId xmlns:a16="http://schemas.microsoft.com/office/drawing/2014/main" id="{88285651-9A89-4830-9DB7-0366EADE4E6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635750" y="1044575"/>
                        <a:ext cx="495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 name="Object 14">
            <a:extLst>
              <a:ext uri="{FF2B5EF4-FFF2-40B4-BE49-F238E27FC236}">
                <a16:creationId xmlns:a16="http://schemas.microsoft.com/office/drawing/2014/main" id="{C48992C6-9DAB-4A14-AB94-1477B2EDC432}"/>
              </a:ext>
            </a:extLst>
          </p:cNvPr>
          <p:cNvGraphicFramePr>
            <a:graphicFrameLocks noChangeAspect="1"/>
          </p:cNvGraphicFramePr>
          <p:nvPr/>
        </p:nvGraphicFramePr>
        <p:xfrm>
          <a:off x="6657975" y="1114425"/>
          <a:ext cx="482600" cy="431800"/>
        </p:xfrm>
        <a:graphic>
          <a:graphicData uri="http://schemas.openxmlformats.org/presentationml/2006/ole">
            <mc:AlternateContent xmlns:mc="http://schemas.openxmlformats.org/markup-compatibility/2006">
              <mc:Choice xmlns:v="urn:schemas-microsoft-com:vml" Requires="v">
                <p:oleObj name="Equation" r:id="rId28" imgW="482391" imgH="431613" progId="Equation.DSMT4">
                  <p:embed/>
                </p:oleObj>
              </mc:Choice>
              <mc:Fallback>
                <p:oleObj name="Equation" r:id="rId28" imgW="482391" imgH="431613" progId="Equation.DSMT4">
                  <p:embed/>
                  <p:pic>
                    <p:nvPicPr>
                      <p:cNvPr id="736" name="Object 14">
                        <a:extLst>
                          <a:ext uri="{FF2B5EF4-FFF2-40B4-BE49-F238E27FC236}">
                            <a16:creationId xmlns:a16="http://schemas.microsoft.com/office/drawing/2014/main" id="{C48992C6-9DAB-4A14-AB94-1477B2EDC4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7975" y="1114425"/>
                        <a:ext cx="482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3" name="Object 15">
            <a:extLst>
              <a:ext uri="{FF2B5EF4-FFF2-40B4-BE49-F238E27FC236}">
                <a16:creationId xmlns:a16="http://schemas.microsoft.com/office/drawing/2014/main" id="{B9D156C3-CA5D-416D-8479-C07E342A326E}"/>
              </a:ext>
            </a:extLst>
          </p:cNvPr>
          <p:cNvGraphicFramePr>
            <a:graphicFrameLocks noChangeAspect="1"/>
          </p:cNvGraphicFramePr>
          <p:nvPr/>
        </p:nvGraphicFramePr>
        <p:xfrm>
          <a:off x="6705600" y="1144588"/>
          <a:ext cx="431800" cy="431800"/>
        </p:xfrm>
        <a:graphic>
          <a:graphicData uri="http://schemas.openxmlformats.org/presentationml/2006/ole">
            <mc:AlternateContent xmlns:mc="http://schemas.openxmlformats.org/markup-compatibility/2006">
              <mc:Choice xmlns:v="urn:schemas-microsoft-com:vml" Requires="v">
                <p:oleObj name="Equation" r:id="rId29" imgW="431613" imgH="431613" progId="Equation.DSMT4">
                  <p:embed/>
                </p:oleObj>
              </mc:Choice>
              <mc:Fallback>
                <p:oleObj name="Equation" r:id="rId29" imgW="431613" imgH="431613" progId="Equation.DSMT4">
                  <p:embed/>
                  <p:pic>
                    <p:nvPicPr>
                      <p:cNvPr id="763" name="Object 15">
                        <a:extLst>
                          <a:ext uri="{FF2B5EF4-FFF2-40B4-BE49-F238E27FC236}">
                            <a16:creationId xmlns:a16="http://schemas.microsoft.com/office/drawing/2014/main" id="{B9D156C3-CA5D-416D-8479-C07E342A326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05600" y="11445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2" name="Object 16">
            <a:extLst>
              <a:ext uri="{FF2B5EF4-FFF2-40B4-BE49-F238E27FC236}">
                <a16:creationId xmlns:a16="http://schemas.microsoft.com/office/drawing/2014/main" id="{0A2B9A90-2B39-4710-9E51-64AE9A65BFB5}"/>
              </a:ext>
            </a:extLst>
          </p:cNvPr>
          <p:cNvGraphicFramePr>
            <a:graphicFrameLocks noChangeAspect="1"/>
          </p:cNvGraphicFramePr>
          <p:nvPr/>
        </p:nvGraphicFramePr>
        <p:xfrm>
          <a:off x="2555875" y="3303588"/>
          <a:ext cx="541338" cy="490537"/>
        </p:xfrm>
        <a:graphic>
          <a:graphicData uri="http://schemas.openxmlformats.org/presentationml/2006/ole">
            <mc:AlternateContent xmlns:mc="http://schemas.openxmlformats.org/markup-compatibility/2006">
              <mc:Choice xmlns:v="urn:schemas-microsoft-com:vml" Requires="v">
                <p:oleObj name="Equation" r:id="rId31" imgW="508000" imgH="457200" progId="Equation.DSMT4">
                  <p:embed/>
                </p:oleObj>
              </mc:Choice>
              <mc:Fallback>
                <p:oleObj name="Equation" r:id="rId31" imgW="508000" imgH="457200" progId="Equation.DSMT4">
                  <p:embed/>
                  <p:pic>
                    <p:nvPicPr>
                      <p:cNvPr id="732" name="Object 16">
                        <a:extLst>
                          <a:ext uri="{FF2B5EF4-FFF2-40B4-BE49-F238E27FC236}">
                            <a16:creationId xmlns:a16="http://schemas.microsoft.com/office/drawing/2014/main" id="{0A2B9A90-2B39-4710-9E51-64AE9A65BFB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55875" y="3303588"/>
                        <a:ext cx="541338"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3" name="Object 17">
            <a:extLst>
              <a:ext uri="{FF2B5EF4-FFF2-40B4-BE49-F238E27FC236}">
                <a16:creationId xmlns:a16="http://schemas.microsoft.com/office/drawing/2014/main" id="{322CB3FA-8A2C-466F-8E43-6270FD21C37E}"/>
              </a:ext>
            </a:extLst>
          </p:cNvPr>
          <p:cNvGraphicFramePr>
            <a:graphicFrameLocks noChangeAspect="1"/>
          </p:cNvGraphicFramePr>
          <p:nvPr/>
        </p:nvGraphicFramePr>
        <p:xfrm>
          <a:off x="3740150" y="3265488"/>
          <a:ext cx="541338" cy="490537"/>
        </p:xfrm>
        <a:graphic>
          <a:graphicData uri="http://schemas.openxmlformats.org/presentationml/2006/ole">
            <mc:AlternateContent xmlns:mc="http://schemas.openxmlformats.org/markup-compatibility/2006">
              <mc:Choice xmlns:v="urn:schemas-microsoft-com:vml" Requires="v">
                <p:oleObj name="Equation" r:id="rId33" imgW="508000" imgH="457200" progId="Equation.DSMT4">
                  <p:embed/>
                </p:oleObj>
              </mc:Choice>
              <mc:Fallback>
                <p:oleObj name="Equation" r:id="rId33" imgW="508000" imgH="457200" progId="Equation.DSMT4">
                  <p:embed/>
                  <p:pic>
                    <p:nvPicPr>
                      <p:cNvPr id="733" name="Object 17">
                        <a:extLst>
                          <a:ext uri="{FF2B5EF4-FFF2-40B4-BE49-F238E27FC236}">
                            <a16:creationId xmlns:a16="http://schemas.microsoft.com/office/drawing/2014/main" id="{322CB3FA-8A2C-466F-8E43-6270FD21C37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40150" y="3265488"/>
                        <a:ext cx="541338"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4" name="Left Brace 733">
            <a:extLst>
              <a:ext uri="{FF2B5EF4-FFF2-40B4-BE49-F238E27FC236}">
                <a16:creationId xmlns:a16="http://schemas.microsoft.com/office/drawing/2014/main" id="{C95D5146-5BDF-4A5F-815E-C6A1493FE94E}"/>
              </a:ext>
            </a:extLst>
          </p:cNvPr>
          <p:cNvSpPr/>
          <p:nvPr/>
        </p:nvSpPr>
        <p:spPr>
          <a:xfrm rot="16200000">
            <a:off x="2706687" y="2611438"/>
            <a:ext cx="157163" cy="1246188"/>
          </a:xfrm>
          <a:prstGeom prst="leftBrace">
            <a:avLst>
              <a:gd name="adj1" fmla="val 37798"/>
              <a:gd name="adj2" fmla="val 50000"/>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35" name="Left Brace 734">
            <a:extLst>
              <a:ext uri="{FF2B5EF4-FFF2-40B4-BE49-F238E27FC236}">
                <a16:creationId xmlns:a16="http://schemas.microsoft.com/office/drawing/2014/main" id="{10022A73-DF68-4FF2-BBD3-05B18023FBB9}"/>
              </a:ext>
            </a:extLst>
          </p:cNvPr>
          <p:cNvSpPr/>
          <p:nvPr/>
        </p:nvSpPr>
        <p:spPr>
          <a:xfrm rot="16200000">
            <a:off x="3893344" y="2643982"/>
            <a:ext cx="231775" cy="1189037"/>
          </a:xfrm>
          <a:prstGeom prst="leftBrace">
            <a:avLst>
              <a:gd name="adj1" fmla="val 37798"/>
              <a:gd name="adj2" fmla="val 50000"/>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nvGrpSpPr>
          <p:cNvPr id="257" name="Group 736">
            <a:extLst>
              <a:ext uri="{FF2B5EF4-FFF2-40B4-BE49-F238E27FC236}">
                <a16:creationId xmlns:a16="http://schemas.microsoft.com/office/drawing/2014/main" id="{DA7CA700-6287-4382-ADB6-E8BEBE277887}"/>
              </a:ext>
            </a:extLst>
          </p:cNvPr>
          <p:cNvGrpSpPr>
            <a:grpSpLocks/>
          </p:cNvGrpSpPr>
          <p:nvPr/>
        </p:nvGrpSpPr>
        <p:grpSpPr bwMode="auto">
          <a:xfrm>
            <a:off x="2438400" y="3992563"/>
            <a:ext cx="2476500" cy="95250"/>
            <a:chOff x="1087545" y="3700818"/>
            <a:chExt cx="2476800" cy="95534"/>
          </a:xfrm>
        </p:grpSpPr>
        <p:cxnSp>
          <p:nvCxnSpPr>
            <p:cNvPr id="738" name="Straight Arrow Connector 737">
              <a:extLst>
                <a:ext uri="{FF2B5EF4-FFF2-40B4-BE49-F238E27FC236}">
                  <a16:creationId xmlns:a16="http://schemas.microsoft.com/office/drawing/2014/main" id="{D012A44C-EE26-4BF9-983C-13A1E548672C}"/>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39" name="Oval 738">
              <a:extLst>
                <a:ext uri="{FF2B5EF4-FFF2-40B4-BE49-F238E27FC236}">
                  <a16:creationId xmlns:a16="http://schemas.microsoft.com/office/drawing/2014/main" id="{92D4BCD6-7A05-4356-A6FF-4E352B463DA1}"/>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63" name="Group 739">
            <a:extLst>
              <a:ext uri="{FF2B5EF4-FFF2-40B4-BE49-F238E27FC236}">
                <a16:creationId xmlns:a16="http://schemas.microsoft.com/office/drawing/2014/main" id="{BA7ECA1A-E185-4467-BC05-95F75DC6AA5E}"/>
              </a:ext>
            </a:extLst>
          </p:cNvPr>
          <p:cNvGrpSpPr>
            <a:grpSpLocks/>
          </p:cNvGrpSpPr>
          <p:nvPr/>
        </p:nvGrpSpPr>
        <p:grpSpPr bwMode="auto">
          <a:xfrm>
            <a:off x="1524000" y="4240213"/>
            <a:ext cx="2476500" cy="95250"/>
            <a:chOff x="1087545" y="3700818"/>
            <a:chExt cx="2476800" cy="95534"/>
          </a:xfrm>
        </p:grpSpPr>
        <p:cxnSp>
          <p:nvCxnSpPr>
            <p:cNvPr id="741" name="Straight Arrow Connector 740">
              <a:extLst>
                <a:ext uri="{FF2B5EF4-FFF2-40B4-BE49-F238E27FC236}">
                  <a16:creationId xmlns:a16="http://schemas.microsoft.com/office/drawing/2014/main" id="{ACE43633-F9C5-43AD-B3BF-6A8D7A48E171}"/>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42" name="Oval 741">
              <a:extLst>
                <a:ext uri="{FF2B5EF4-FFF2-40B4-BE49-F238E27FC236}">
                  <a16:creationId xmlns:a16="http://schemas.microsoft.com/office/drawing/2014/main" id="{6E38F1B3-9B53-429A-BFBC-DB0CC7ACA8FF}"/>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69" name="Group 742">
            <a:extLst>
              <a:ext uri="{FF2B5EF4-FFF2-40B4-BE49-F238E27FC236}">
                <a16:creationId xmlns:a16="http://schemas.microsoft.com/office/drawing/2014/main" id="{B7E9AACC-4B5A-4D7D-8C34-B05ED32374B6}"/>
              </a:ext>
            </a:extLst>
          </p:cNvPr>
          <p:cNvGrpSpPr>
            <a:grpSpLocks/>
          </p:cNvGrpSpPr>
          <p:nvPr/>
        </p:nvGrpSpPr>
        <p:grpSpPr bwMode="auto">
          <a:xfrm>
            <a:off x="4021138" y="4473575"/>
            <a:ext cx="2476500" cy="96838"/>
            <a:chOff x="1087545" y="3700818"/>
            <a:chExt cx="2476800" cy="95534"/>
          </a:xfrm>
        </p:grpSpPr>
        <p:cxnSp>
          <p:nvCxnSpPr>
            <p:cNvPr id="744" name="Straight Arrow Connector 743">
              <a:extLst>
                <a:ext uri="{FF2B5EF4-FFF2-40B4-BE49-F238E27FC236}">
                  <a16:creationId xmlns:a16="http://schemas.microsoft.com/office/drawing/2014/main" id="{B4A4D625-38C4-4A13-8C56-E0BE1E4CB7FD}"/>
                </a:ext>
              </a:extLst>
            </p:cNvPr>
            <p:cNvCxnSpPr/>
            <p:nvPr/>
          </p:nvCxnSpPr>
          <p:spPr>
            <a:xfrm rot="10800000" flipV="1">
              <a:off x="1087545" y="3741537"/>
              <a:ext cx="2476800" cy="1567"/>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45" name="Oval 744">
              <a:extLst>
                <a:ext uri="{FF2B5EF4-FFF2-40B4-BE49-F238E27FC236}">
                  <a16:creationId xmlns:a16="http://schemas.microsoft.com/office/drawing/2014/main" id="{828DA6D9-3CBD-478A-97B1-0388A59DEDBB}"/>
                </a:ext>
              </a:extLst>
            </p:cNvPr>
            <p:cNvSpPr/>
            <p:nvPr/>
          </p:nvSpPr>
          <p:spPr>
            <a:xfrm>
              <a:off x="2325945" y="3700818"/>
              <a:ext cx="80972"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75" name="Group 745">
            <a:extLst>
              <a:ext uri="{FF2B5EF4-FFF2-40B4-BE49-F238E27FC236}">
                <a16:creationId xmlns:a16="http://schemas.microsoft.com/office/drawing/2014/main" id="{253A9409-0D6B-4CA5-99F5-03FCFE93A234}"/>
              </a:ext>
            </a:extLst>
          </p:cNvPr>
          <p:cNvGrpSpPr>
            <a:grpSpLocks/>
          </p:cNvGrpSpPr>
          <p:nvPr/>
        </p:nvGrpSpPr>
        <p:grpSpPr bwMode="auto">
          <a:xfrm>
            <a:off x="2151063" y="4722813"/>
            <a:ext cx="2476500" cy="95250"/>
            <a:chOff x="1087545" y="3700818"/>
            <a:chExt cx="2476800" cy="95534"/>
          </a:xfrm>
        </p:grpSpPr>
        <p:cxnSp>
          <p:nvCxnSpPr>
            <p:cNvPr id="747" name="Straight Arrow Connector 746">
              <a:extLst>
                <a:ext uri="{FF2B5EF4-FFF2-40B4-BE49-F238E27FC236}">
                  <a16:creationId xmlns:a16="http://schemas.microsoft.com/office/drawing/2014/main" id="{0E96A55F-E880-4B25-B651-27634F85BECD}"/>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48" name="Oval 747">
              <a:extLst>
                <a:ext uri="{FF2B5EF4-FFF2-40B4-BE49-F238E27FC236}">
                  <a16:creationId xmlns:a16="http://schemas.microsoft.com/office/drawing/2014/main" id="{AE44ABAA-1481-448B-B08A-3BA370520B63}"/>
                </a:ext>
              </a:extLst>
            </p:cNvPr>
            <p:cNvSpPr/>
            <p:nvPr/>
          </p:nvSpPr>
          <p:spPr>
            <a:xfrm>
              <a:off x="2325945" y="3700818"/>
              <a:ext cx="80972"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81" name="Group 748">
            <a:extLst>
              <a:ext uri="{FF2B5EF4-FFF2-40B4-BE49-F238E27FC236}">
                <a16:creationId xmlns:a16="http://schemas.microsoft.com/office/drawing/2014/main" id="{51680257-784C-4F42-9AD0-81E987F33BBD}"/>
              </a:ext>
            </a:extLst>
          </p:cNvPr>
          <p:cNvGrpSpPr>
            <a:grpSpLocks/>
          </p:cNvGrpSpPr>
          <p:nvPr/>
        </p:nvGrpSpPr>
        <p:grpSpPr bwMode="auto">
          <a:xfrm>
            <a:off x="2860675" y="4997450"/>
            <a:ext cx="2476500" cy="95250"/>
            <a:chOff x="1087545" y="3700818"/>
            <a:chExt cx="2476800" cy="95534"/>
          </a:xfrm>
        </p:grpSpPr>
        <p:cxnSp>
          <p:nvCxnSpPr>
            <p:cNvPr id="750" name="Straight Arrow Connector 749">
              <a:extLst>
                <a:ext uri="{FF2B5EF4-FFF2-40B4-BE49-F238E27FC236}">
                  <a16:creationId xmlns:a16="http://schemas.microsoft.com/office/drawing/2014/main" id="{64778A64-CC76-43F7-9DE6-1A22F8100570}"/>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51" name="Oval 750">
              <a:extLst>
                <a:ext uri="{FF2B5EF4-FFF2-40B4-BE49-F238E27FC236}">
                  <a16:creationId xmlns:a16="http://schemas.microsoft.com/office/drawing/2014/main" id="{D91314EF-A4FC-4296-A969-971C13AF7407}"/>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87" name="Group 751">
            <a:extLst>
              <a:ext uri="{FF2B5EF4-FFF2-40B4-BE49-F238E27FC236}">
                <a16:creationId xmlns:a16="http://schemas.microsoft.com/office/drawing/2014/main" id="{F4867B41-E0C0-4712-AE18-DD701DB18996}"/>
              </a:ext>
            </a:extLst>
          </p:cNvPr>
          <p:cNvGrpSpPr>
            <a:grpSpLocks/>
          </p:cNvGrpSpPr>
          <p:nvPr/>
        </p:nvGrpSpPr>
        <p:grpSpPr bwMode="auto">
          <a:xfrm>
            <a:off x="2436813" y="5340350"/>
            <a:ext cx="2478087" cy="95250"/>
            <a:chOff x="1087545" y="3700818"/>
            <a:chExt cx="2476800" cy="95534"/>
          </a:xfrm>
        </p:grpSpPr>
        <p:cxnSp>
          <p:nvCxnSpPr>
            <p:cNvPr id="753" name="Straight Arrow Connector 752">
              <a:extLst>
                <a:ext uri="{FF2B5EF4-FFF2-40B4-BE49-F238E27FC236}">
                  <a16:creationId xmlns:a16="http://schemas.microsoft.com/office/drawing/2014/main" id="{3D7D4D24-2A22-4065-AE82-754E6EB7E5A5}"/>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54" name="Oval 753">
              <a:extLst>
                <a:ext uri="{FF2B5EF4-FFF2-40B4-BE49-F238E27FC236}">
                  <a16:creationId xmlns:a16="http://schemas.microsoft.com/office/drawing/2014/main" id="{77BD0CB1-D733-4285-91EE-8F2804AFC48A}"/>
                </a:ext>
              </a:extLst>
            </p:cNvPr>
            <p:cNvSpPr/>
            <p:nvPr/>
          </p:nvSpPr>
          <p:spPr>
            <a:xfrm>
              <a:off x="2325152" y="3700818"/>
              <a:ext cx="82507"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93" name="Group 754">
            <a:extLst>
              <a:ext uri="{FF2B5EF4-FFF2-40B4-BE49-F238E27FC236}">
                <a16:creationId xmlns:a16="http://schemas.microsoft.com/office/drawing/2014/main" id="{B60A5665-0D7D-4A4D-98A4-EC8FF591A871}"/>
              </a:ext>
            </a:extLst>
          </p:cNvPr>
          <p:cNvGrpSpPr>
            <a:grpSpLocks/>
          </p:cNvGrpSpPr>
          <p:nvPr/>
        </p:nvGrpSpPr>
        <p:grpSpPr bwMode="auto">
          <a:xfrm>
            <a:off x="3228975" y="5616575"/>
            <a:ext cx="2476500" cy="95250"/>
            <a:chOff x="1087545" y="3700818"/>
            <a:chExt cx="2476800" cy="95534"/>
          </a:xfrm>
        </p:grpSpPr>
        <p:cxnSp>
          <p:nvCxnSpPr>
            <p:cNvPr id="756" name="Straight Arrow Connector 755">
              <a:extLst>
                <a:ext uri="{FF2B5EF4-FFF2-40B4-BE49-F238E27FC236}">
                  <a16:creationId xmlns:a16="http://schemas.microsoft.com/office/drawing/2014/main" id="{1C92CD4C-3AC6-415D-88A5-8D58F920A97D}"/>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64" name="Oval 763">
              <a:extLst>
                <a:ext uri="{FF2B5EF4-FFF2-40B4-BE49-F238E27FC236}">
                  <a16:creationId xmlns:a16="http://schemas.microsoft.com/office/drawing/2014/main" id="{EE919932-F278-4F42-84ED-D9417BE22134}"/>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99" name="Group 764">
            <a:extLst>
              <a:ext uri="{FF2B5EF4-FFF2-40B4-BE49-F238E27FC236}">
                <a16:creationId xmlns:a16="http://schemas.microsoft.com/office/drawing/2014/main" id="{57917BED-4B30-491E-A42E-9A0FF84069A6}"/>
              </a:ext>
            </a:extLst>
          </p:cNvPr>
          <p:cNvGrpSpPr>
            <a:grpSpLocks/>
          </p:cNvGrpSpPr>
          <p:nvPr/>
        </p:nvGrpSpPr>
        <p:grpSpPr bwMode="auto">
          <a:xfrm>
            <a:off x="3052763" y="5905500"/>
            <a:ext cx="2478087" cy="95250"/>
            <a:chOff x="1087545" y="3700818"/>
            <a:chExt cx="2476800" cy="95534"/>
          </a:xfrm>
        </p:grpSpPr>
        <p:cxnSp>
          <p:nvCxnSpPr>
            <p:cNvPr id="766" name="Straight Arrow Connector 765">
              <a:extLst>
                <a:ext uri="{FF2B5EF4-FFF2-40B4-BE49-F238E27FC236}">
                  <a16:creationId xmlns:a16="http://schemas.microsoft.com/office/drawing/2014/main" id="{A69BB678-EE18-4E76-A8F4-E9C2125FC90C}"/>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67" name="Oval 766">
              <a:extLst>
                <a:ext uri="{FF2B5EF4-FFF2-40B4-BE49-F238E27FC236}">
                  <a16:creationId xmlns:a16="http://schemas.microsoft.com/office/drawing/2014/main" id="{94F2F67E-A37C-4B63-85FB-C3E7BD5F71CD}"/>
                </a:ext>
              </a:extLst>
            </p:cNvPr>
            <p:cNvSpPr/>
            <p:nvPr/>
          </p:nvSpPr>
          <p:spPr>
            <a:xfrm>
              <a:off x="2325152" y="3700818"/>
              <a:ext cx="82507"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305" name="Group 767">
            <a:extLst>
              <a:ext uri="{FF2B5EF4-FFF2-40B4-BE49-F238E27FC236}">
                <a16:creationId xmlns:a16="http://schemas.microsoft.com/office/drawing/2014/main" id="{1C50B30B-D5E0-4480-A330-0E33FB72123F}"/>
              </a:ext>
            </a:extLst>
          </p:cNvPr>
          <p:cNvGrpSpPr>
            <a:grpSpLocks/>
          </p:cNvGrpSpPr>
          <p:nvPr/>
        </p:nvGrpSpPr>
        <p:grpSpPr bwMode="auto">
          <a:xfrm>
            <a:off x="2933700" y="6207125"/>
            <a:ext cx="2476500" cy="95250"/>
            <a:chOff x="1087545" y="3700818"/>
            <a:chExt cx="2476800" cy="95534"/>
          </a:xfrm>
        </p:grpSpPr>
        <p:cxnSp>
          <p:nvCxnSpPr>
            <p:cNvPr id="769" name="Straight Arrow Connector 768">
              <a:extLst>
                <a:ext uri="{FF2B5EF4-FFF2-40B4-BE49-F238E27FC236}">
                  <a16:creationId xmlns:a16="http://schemas.microsoft.com/office/drawing/2014/main" id="{5600FE42-B38D-4411-8E71-863B4937D722}"/>
                </a:ext>
              </a:extLst>
            </p:cNvPr>
            <p:cNvCxnSpPr/>
            <p:nvPr/>
          </p:nvCxnSpPr>
          <p:spPr>
            <a:xfrm rot="10800000" flipV="1">
              <a:off x="1087545" y="3742216"/>
              <a:ext cx="247680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70" name="Oval 769">
              <a:extLst>
                <a:ext uri="{FF2B5EF4-FFF2-40B4-BE49-F238E27FC236}">
                  <a16:creationId xmlns:a16="http://schemas.microsoft.com/office/drawing/2014/main" id="{75D46E81-816B-4768-8636-CFAE1485F412}"/>
                </a:ext>
              </a:extLst>
            </p:cNvPr>
            <p:cNvSpPr/>
            <p:nvPr/>
          </p:nvSpPr>
          <p:spPr>
            <a:xfrm>
              <a:off x="2325945" y="3700818"/>
              <a:ext cx="80973" cy="95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771" name="Right Brace 770">
            <a:extLst>
              <a:ext uri="{FF2B5EF4-FFF2-40B4-BE49-F238E27FC236}">
                <a16:creationId xmlns:a16="http://schemas.microsoft.com/office/drawing/2014/main" id="{B8CB1282-BAB0-48E2-90A6-2BC52108A794}"/>
              </a:ext>
            </a:extLst>
          </p:cNvPr>
          <p:cNvSpPr/>
          <p:nvPr/>
        </p:nvSpPr>
        <p:spPr>
          <a:xfrm>
            <a:off x="6383338" y="2838450"/>
            <a:ext cx="517525" cy="3684588"/>
          </a:xfrm>
          <a:prstGeom prst="rightBrace">
            <a:avLst>
              <a:gd name="adj1" fmla="val 12149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772" name="TextBox 771">
            <a:extLst>
              <a:ext uri="{FF2B5EF4-FFF2-40B4-BE49-F238E27FC236}">
                <a16:creationId xmlns:a16="http://schemas.microsoft.com/office/drawing/2014/main" id="{0A84BF49-98C2-4EE9-9F3C-000D40C27DCC}"/>
              </a:ext>
            </a:extLst>
          </p:cNvPr>
          <p:cNvSpPr txBox="1"/>
          <p:nvPr/>
        </p:nvSpPr>
        <p:spPr>
          <a:xfrm>
            <a:off x="6970712" y="3656012"/>
            <a:ext cx="4457701" cy="2123658"/>
          </a:xfrm>
          <a:prstGeom prst="rect">
            <a:avLst/>
          </a:prstGeom>
          <a:solidFill>
            <a:schemeClr val="bg1"/>
          </a:solidFill>
        </p:spPr>
        <p:txBody>
          <a:bodyPr wrap="square">
            <a:spAutoFit/>
          </a:bodyPr>
          <a:lstStyle/>
          <a:p>
            <a:pPr eaLnBrk="1" hangingPunct="1">
              <a:defRPr/>
            </a:pPr>
            <a:r>
              <a:rPr lang="en-CA" sz="2200" dirty="0">
                <a:solidFill>
                  <a:srgbClr val="FF0000"/>
                </a:solidFill>
                <a:latin typeface="+mj-lt"/>
                <a:cs typeface="Arial" charset="0"/>
              </a:rPr>
              <a:t>When we claim to have 95% confidence, we are saying that if we repeat our process of creating a confidence interval, we will capture the true population mean 95% of the time</a:t>
            </a:r>
          </a:p>
        </p:txBody>
      </p:sp>
      <p:cxnSp>
        <p:nvCxnSpPr>
          <p:cNvPr id="722" name="Straight Connector 721">
            <a:extLst>
              <a:ext uri="{FF2B5EF4-FFF2-40B4-BE49-F238E27FC236}">
                <a16:creationId xmlns:a16="http://schemas.microsoft.com/office/drawing/2014/main" id="{3F917D5F-877A-41AF-B501-0073552C1576}"/>
              </a:ext>
            </a:extLst>
          </p:cNvPr>
          <p:cNvCxnSpPr/>
          <p:nvPr/>
        </p:nvCxnSpPr>
        <p:spPr>
          <a:xfrm rot="5400000" flipH="1" flipV="1">
            <a:off x="1964532" y="4709319"/>
            <a:ext cx="3748087" cy="1587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blinds(horizontal)">
                                      <p:cBhvr>
                                        <p:cTn id="7" dur="500"/>
                                        <p:tgtEl>
                                          <p:spTgt spid="69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10"/>
                                        </p:tgtEl>
                                        <p:attrNameLst>
                                          <p:attrName>style.visibility</p:attrName>
                                        </p:attrNameLst>
                                      </p:cBhvr>
                                      <p:to>
                                        <p:strVal val="visible"/>
                                      </p:to>
                                    </p:set>
                                    <p:animEffect transition="in" filter="wipe(down)">
                                      <p:cBhvr>
                                        <p:cTn id="11" dur="1000"/>
                                        <p:tgtEl>
                                          <p:spTgt spid="7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98"/>
                                        </p:tgtEl>
                                        <p:attrNameLst>
                                          <p:attrName>style.visibility</p:attrName>
                                        </p:attrNameLst>
                                      </p:cBhvr>
                                      <p:to>
                                        <p:strVal val="visible"/>
                                      </p:to>
                                    </p:set>
                                    <p:animEffect transition="in" filter="blinds(horizontal)">
                                      <p:cBhvr>
                                        <p:cTn id="16" dur="500"/>
                                        <p:tgtEl>
                                          <p:spTgt spid="698"/>
                                        </p:tgtEl>
                                      </p:cBhvr>
                                    </p:animEffect>
                                  </p:childTnLst>
                                </p:cTn>
                              </p:par>
                              <p:par>
                                <p:cTn id="17" presetID="10" presetClass="exit" presetSubtype="0" fill="hold" nodeType="withEffect">
                                  <p:stCondLst>
                                    <p:cond delay="0"/>
                                  </p:stCondLst>
                                  <p:childTnLst>
                                    <p:animEffect transition="out" filter="fade">
                                      <p:cBhvr>
                                        <p:cTn id="18" dur="2000"/>
                                        <p:tgtEl>
                                          <p:spTgt spid="710"/>
                                        </p:tgtEl>
                                      </p:cBhvr>
                                    </p:animEffect>
                                    <p:set>
                                      <p:cBhvr>
                                        <p:cTn id="19" dur="1" fill="hold">
                                          <p:stCondLst>
                                            <p:cond delay="1999"/>
                                          </p:stCondLst>
                                        </p:cTn>
                                        <p:tgtEl>
                                          <p:spTgt spid="710"/>
                                        </p:tgtEl>
                                        <p:attrNameLst>
                                          <p:attrName>style.visibility</p:attrName>
                                        </p:attrNameLst>
                                      </p:cBhvr>
                                      <p:to>
                                        <p:strVal val="hidden"/>
                                      </p:to>
                                    </p:se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711"/>
                                        </p:tgtEl>
                                        <p:attrNameLst>
                                          <p:attrName>style.visibility</p:attrName>
                                        </p:attrNameLst>
                                      </p:cBhvr>
                                      <p:to>
                                        <p:strVal val="visible"/>
                                      </p:to>
                                    </p:set>
                                    <p:animEffect transition="in" filter="wipe(down)">
                                      <p:cBhvr>
                                        <p:cTn id="23" dur="2000"/>
                                        <p:tgtEl>
                                          <p:spTgt spid="7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99"/>
                                        </p:tgtEl>
                                        <p:attrNameLst>
                                          <p:attrName>style.visibility</p:attrName>
                                        </p:attrNameLst>
                                      </p:cBhvr>
                                      <p:to>
                                        <p:strVal val="visible"/>
                                      </p:to>
                                    </p:set>
                                    <p:animEffect transition="in" filter="blinds(horizontal)">
                                      <p:cBhvr>
                                        <p:cTn id="28" dur="500"/>
                                        <p:tgtEl>
                                          <p:spTgt spid="699"/>
                                        </p:tgtEl>
                                      </p:cBhvr>
                                    </p:animEffect>
                                  </p:childTnLst>
                                </p:cTn>
                              </p:par>
                              <p:par>
                                <p:cTn id="29" presetID="10" presetClass="exit" presetSubtype="0" fill="hold" nodeType="withEffect">
                                  <p:stCondLst>
                                    <p:cond delay="0"/>
                                  </p:stCondLst>
                                  <p:childTnLst>
                                    <p:animEffect transition="out" filter="fade">
                                      <p:cBhvr>
                                        <p:cTn id="30" dur="2000"/>
                                        <p:tgtEl>
                                          <p:spTgt spid="711"/>
                                        </p:tgtEl>
                                      </p:cBhvr>
                                    </p:animEffect>
                                    <p:set>
                                      <p:cBhvr>
                                        <p:cTn id="31" dur="1" fill="hold">
                                          <p:stCondLst>
                                            <p:cond delay="1999"/>
                                          </p:stCondLst>
                                        </p:cTn>
                                        <p:tgtEl>
                                          <p:spTgt spid="7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62"/>
                                        </p:tgtEl>
                                        <p:attrNameLst>
                                          <p:attrName>style.visibility</p:attrName>
                                        </p:attrNameLst>
                                      </p:cBhvr>
                                      <p:to>
                                        <p:strVal val="visible"/>
                                      </p:to>
                                    </p:set>
                                    <p:animEffect transition="in" filter="fade">
                                      <p:cBhvr>
                                        <p:cTn id="34" dur="2000"/>
                                        <p:tgtEl>
                                          <p:spTgt spid="762"/>
                                        </p:tgtEl>
                                      </p:cBhvr>
                                    </p:animEffect>
                                  </p:childTnLst>
                                </p:cTn>
                              </p:par>
                            </p:childTnLst>
                          </p:cTn>
                        </p:par>
                        <p:par>
                          <p:cTn id="35" fill="hold" nodeType="afterGroup">
                            <p:stCondLst>
                              <p:cond delay="2000"/>
                            </p:stCondLst>
                            <p:childTnLst>
                              <p:par>
                                <p:cTn id="36" presetID="35" presetClass="path" presetSubtype="0" accel="50000" decel="50000" fill="hold" nodeType="afterEffect">
                                  <p:stCondLst>
                                    <p:cond delay="0"/>
                                  </p:stCondLst>
                                  <p:childTnLst>
                                    <p:animMotion origin="layout" path="M 0 0  L -0.25 0  E" pathEditMode="relative" ptsTypes="">
                                      <p:cBhvr>
                                        <p:cTn id="37" dur="2000" fill="hold"/>
                                        <p:tgtEl>
                                          <p:spTgt spid="762"/>
                                        </p:tgtEl>
                                        <p:attrNameLst>
                                          <p:attrName>ppt_x</p:attrName>
                                          <p:attrName>ppt_y</p:attrName>
                                        </p:attrNameLst>
                                      </p:cBhvr>
                                    </p:animMotion>
                                  </p:childTnLst>
                                </p:cTn>
                              </p:par>
                            </p:childTnLst>
                          </p:cTn>
                        </p:par>
                        <p:par>
                          <p:cTn id="38" fill="hold" nodeType="afterGroup">
                            <p:stCondLst>
                              <p:cond delay="4000"/>
                            </p:stCondLst>
                            <p:childTnLst>
                              <p:par>
                                <p:cTn id="39" presetID="10" presetClass="exit" presetSubtype="0" fill="hold" nodeType="afterEffect">
                                  <p:stCondLst>
                                    <p:cond delay="0"/>
                                  </p:stCondLst>
                                  <p:childTnLst>
                                    <p:animEffect transition="out" filter="fade">
                                      <p:cBhvr>
                                        <p:cTn id="40" dur="2000"/>
                                        <p:tgtEl>
                                          <p:spTgt spid="762"/>
                                        </p:tgtEl>
                                      </p:cBhvr>
                                    </p:animEffect>
                                    <p:set>
                                      <p:cBhvr>
                                        <p:cTn id="41" dur="1" fill="hold">
                                          <p:stCondLst>
                                            <p:cond delay="1999"/>
                                          </p:stCondLst>
                                        </p:cTn>
                                        <p:tgtEl>
                                          <p:spTgt spid="76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39"/>
                                        </p:tgtEl>
                                        <p:attrNameLst>
                                          <p:attrName>style.visibility</p:attrName>
                                        </p:attrNameLst>
                                      </p:cBhvr>
                                      <p:to>
                                        <p:strVal val="visible"/>
                                      </p:to>
                                    </p:set>
                                    <p:animEffect transition="in" filter="blinds(horizontal)">
                                      <p:cBhvr>
                                        <p:cTn id="46" dur="500"/>
                                        <p:tgtEl>
                                          <p:spTgt spid="2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708"/>
                                        </p:tgtEl>
                                        <p:attrNameLst>
                                          <p:attrName>style.visibility</p:attrName>
                                        </p:attrNameLst>
                                      </p:cBhvr>
                                      <p:to>
                                        <p:strVal val="visible"/>
                                      </p:to>
                                    </p:set>
                                    <p:animEffect transition="in" filter="blinds(horizontal)">
                                      <p:cBhvr>
                                        <p:cTn id="51" dur="500"/>
                                        <p:tgtEl>
                                          <p:spTgt spid="70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13"/>
                                        </p:tgtEl>
                                        <p:attrNameLst>
                                          <p:attrName>style.visibility</p:attrName>
                                        </p:attrNameLst>
                                      </p:cBhvr>
                                      <p:to>
                                        <p:strVal val="visible"/>
                                      </p:to>
                                    </p:set>
                                    <p:animEffect transition="in" filter="wipe(down)">
                                      <p:cBhvr>
                                        <p:cTn id="56" dur="500"/>
                                        <p:tgtEl>
                                          <p:spTgt spid="71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14"/>
                                        </p:tgtEl>
                                        <p:attrNameLst>
                                          <p:attrName>style.visibility</p:attrName>
                                        </p:attrNameLst>
                                      </p:cBhvr>
                                      <p:to>
                                        <p:strVal val="visible"/>
                                      </p:to>
                                    </p:set>
                                    <p:animEffect transition="in" filter="wipe(down)">
                                      <p:cBhvr>
                                        <p:cTn id="59" dur="500"/>
                                        <p:tgtEl>
                                          <p:spTgt spid="7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horizontal)">
                                      <p:cBhvr>
                                        <p:cTn id="64" dur="500"/>
                                        <p:tgtEl>
                                          <p:spTgt spid="31"/>
                                        </p:tgtEl>
                                      </p:cBhvr>
                                    </p:animEffect>
                                  </p:childTnLst>
                                </p:cTn>
                              </p:par>
                              <p:par>
                                <p:cTn id="65" presetID="3" presetClass="entr" presetSubtype="10" fill="hold" nodeType="withEffect">
                                  <p:stCondLst>
                                    <p:cond delay="0"/>
                                  </p:stCondLst>
                                  <p:childTnLst>
                                    <p:set>
                                      <p:cBhvr>
                                        <p:cTn id="66" dur="1" fill="hold">
                                          <p:stCondLst>
                                            <p:cond delay="0"/>
                                          </p:stCondLst>
                                        </p:cTn>
                                        <p:tgtEl>
                                          <p:spTgt spid="709"/>
                                        </p:tgtEl>
                                        <p:attrNameLst>
                                          <p:attrName>style.visibility</p:attrName>
                                        </p:attrNameLst>
                                      </p:cBhvr>
                                      <p:to>
                                        <p:strVal val="visible"/>
                                      </p:to>
                                    </p:set>
                                    <p:animEffect transition="in" filter="blinds(horizontal)">
                                      <p:cBhvr>
                                        <p:cTn id="67" dur="500"/>
                                        <p:tgtEl>
                                          <p:spTgt spid="70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717"/>
                                        </p:tgtEl>
                                        <p:attrNameLst>
                                          <p:attrName>style.visibility</p:attrName>
                                        </p:attrNameLst>
                                      </p:cBhvr>
                                      <p:to>
                                        <p:strVal val="visible"/>
                                      </p:to>
                                    </p:set>
                                    <p:animEffect transition="in" filter="blinds(horizontal)">
                                      <p:cBhvr>
                                        <p:cTn id="70" dur="500"/>
                                        <p:tgtEl>
                                          <p:spTgt spid="7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par>
                                <p:cTn id="76" presetID="22" presetClass="entr" presetSubtype="4"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00"/>
                                        </p:tgtEl>
                                        <p:attrNameLst>
                                          <p:attrName>style.visibility</p:attrName>
                                        </p:attrNameLst>
                                      </p:cBhvr>
                                      <p:to>
                                        <p:strVal val="visible"/>
                                      </p:to>
                                    </p:set>
                                    <p:animEffect transition="in" filter="blinds(horizontal)">
                                      <p:cBhvr>
                                        <p:cTn id="83" dur="500"/>
                                        <p:tgtEl>
                                          <p:spTgt spid="70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nodeType="clickEffect">
                                  <p:stCondLst>
                                    <p:cond delay="0"/>
                                  </p:stCondLst>
                                  <p:childTnLst>
                                    <p:animEffect transition="out" filter="fade">
                                      <p:cBhvr>
                                        <p:cTn id="87" dur="2000"/>
                                        <p:tgtEl>
                                          <p:spTgt spid="31"/>
                                        </p:tgtEl>
                                      </p:cBhvr>
                                    </p:animEffect>
                                    <p:set>
                                      <p:cBhvr>
                                        <p:cTn id="88" dur="1" fill="hold">
                                          <p:stCondLst>
                                            <p:cond delay="19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32"/>
                                        </p:tgtEl>
                                      </p:cBhvr>
                                    </p:animEffect>
                                    <p:set>
                                      <p:cBhvr>
                                        <p:cTn id="91" dur="1" fill="hold">
                                          <p:stCondLst>
                                            <p:cond delay="1999"/>
                                          </p:stCondLst>
                                        </p:cTn>
                                        <p:tgtEl>
                                          <p:spTgt spid="3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33"/>
                                        </p:tgtEl>
                                      </p:cBhvr>
                                    </p:animEffect>
                                    <p:set>
                                      <p:cBhvr>
                                        <p:cTn id="94" dur="1" fill="hold">
                                          <p:stCondLst>
                                            <p:cond delay="1999"/>
                                          </p:stCondLst>
                                        </p:cTn>
                                        <p:tgtEl>
                                          <p:spTgt spid="3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239"/>
                                        </p:tgtEl>
                                      </p:cBhvr>
                                    </p:animEffect>
                                    <p:set>
                                      <p:cBhvr>
                                        <p:cTn id="97" dur="1" fill="hold">
                                          <p:stCondLst>
                                            <p:cond delay="1999"/>
                                          </p:stCondLst>
                                        </p:cTn>
                                        <p:tgtEl>
                                          <p:spTgt spid="2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708"/>
                                        </p:tgtEl>
                                      </p:cBhvr>
                                    </p:animEffect>
                                    <p:set>
                                      <p:cBhvr>
                                        <p:cTn id="100" dur="1" fill="hold">
                                          <p:stCondLst>
                                            <p:cond delay="1999"/>
                                          </p:stCondLst>
                                        </p:cTn>
                                        <p:tgtEl>
                                          <p:spTgt spid="70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709"/>
                                        </p:tgtEl>
                                      </p:cBhvr>
                                    </p:animEffect>
                                    <p:set>
                                      <p:cBhvr>
                                        <p:cTn id="103" dur="1" fill="hold">
                                          <p:stCondLst>
                                            <p:cond delay="1999"/>
                                          </p:stCondLst>
                                        </p:cTn>
                                        <p:tgtEl>
                                          <p:spTgt spid="70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713"/>
                                        </p:tgtEl>
                                      </p:cBhvr>
                                    </p:animEffect>
                                    <p:set>
                                      <p:cBhvr>
                                        <p:cTn id="106" dur="1" fill="hold">
                                          <p:stCondLst>
                                            <p:cond delay="1999"/>
                                          </p:stCondLst>
                                        </p:cTn>
                                        <p:tgtEl>
                                          <p:spTgt spid="71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714"/>
                                        </p:tgtEl>
                                      </p:cBhvr>
                                    </p:animEffect>
                                    <p:set>
                                      <p:cBhvr>
                                        <p:cTn id="109" dur="1" fill="hold">
                                          <p:stCondLst>
                                            <p:cond delay="1999"/>
                                          </p:stCondLst>
                                        </p:cTn>
                                        <p:tgtEl>
                                          <p:spTgt spid="71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717"/>
                                        </p:tgtEl>
                                      </p:cBhvr>
                                    </p:animEffect>
                                    <p:set>
                                      <p:cBhvr>
                                        <p:cTn id="112" dur="1" fill="hold">
                                          <p:stCondLst>
                                            <p:cond delay="1999"/>
                                          </p:stCondLst>
                                        </p:cTn>
                                        <p:tgtEl>
                                          <p:spTgt spid="71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45"/>
                                        </p:tgtEl>
                                        <p:attrNameLst>
                                          <p:attrName>style.visibility</p:attrName>
                                        </p:attrNameLst>
                                      </p:cBhvr>
                                      <p:to>
                                        <p:strVal val="visible"/>
                                      </p:to>
                                    </p:set>
                                    <p:animEffect transition="in" filter="blinds(horizontal)">
                                      <p:cBhvr>
                                        <p:cTn id="117" dur="500"/>
                                        <p:tgtEl>
                                          <p:spTgt spid="245"/>
                                        </p:tgtEl>
                                      </p:cBhvr>
                                    </p:animEffect>
                                  </p:childTnLst>
                                </p:cTn>
                              </p:par>
                              <p:par>
                                <p:cTn id="118" presetID="3" presetClass="entr" presetSubtype="10" fill="hold" nodeType="withEffect">
                                  <p:stCondLst>
                                    <p:cond delay="0"/>
                                  </p:stCondLst>
                                  <p:childTnLst>
                                    <p:set>
                                      <p:cBhvr>
                                        <p:cTn id="119" dur="1" fill="hold">
                                          <p:stCondLst>
                                            <p:cond delay="0"/>
                                          </p:stCondLst>
                                        </p:cTn>
                                        <p:tgtEl>
                                          <p:spTgt spid="718"/>
                                        </p:tgtEl>
                                        <p:attrNameLst>
                                          <p:attrName>style.visibility</p:attrName>
                                        </p:attrNameLst>
                                      </p:cBhvr>
                                      <p:to>
                                        <p:strVal val="visible"/>
                                      </p:to>
                                    </p:set>
                                    <p:animEffect transition="in" filter="blinds(horizontal)">
                                      <p:cBhvr>
                                        <p:cTn id="120" dur="500"/>
                                        <p:tgtEl>
                                          <p:spTgt spid="718"/>
                                        </p:tgtEl>
                                      </p:cBhvr>
                                    </p:animEffect>
                                  </p:childTnLst>
                                </p:cTn>
                              </p:par>
                              <p:par>
                                <p:cTn id="121" presetID="10" presetClass="exit" presetSubtype="0" fill="hold" grpId="1" nodeType="withEffect">
                                  <p:stCondLst>
                                    <p:cond delay="0"/>
                                  </p:stCondLst>
                                  <p:childTnLst>
                                    <p:animEffect transition="out" filter="fade">
                                      <p:cBhvr>
                                        <p:cTn id="122" dur="2000"/>
                                        <p:tgtEl>
                                          <p:spTgt spid="697"/>
                                        </p:tgtEl>
                                      </p:cBhvr>
                                    </p:animEffect>
                                    <p:set>
                                      <p:cBhvr>
                                        <p:cTn id="123" dur="1" fill="hold">
                                          <p:stCondLst>
                                            <p:cond delay="1999"/>
                                          </p:stCondLst>
                                        </p:cTn>
                                        <p:tgtEl>
                                          <p:spTgt spid="69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698"/>
                                        </p:tgtEl>
                                      </p:cBhvr>
                                    </p:animEffect>
                                    <p:set>
                                      <p:cBhvr>
                                        <p:cTn id="126" dur="1" fill="hold">
                                          <p:stCondLst>
                                            <p:cond delay="1999"/>
                                          </p:stCondLst>
                                        </p:cTn>
                                        <p:tgtEl>
                                          <p:spTgt spid="69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699"/>
                                        </p:tgtEl>
                                      </p:cBhvr>
                                    </p:animEffect>
                                    <p:set>
                                      <p:cBhvr>
                                        <p:cTn id="129" dur="1" fill="hold">
                                          <p:stCondLst>
                                            <p:cond delay="1999"/>
                                          </p:stCondLst>
                                        </p:cTn>
                                        <p:tgtEl>
                                          <p:spTgt spid="699"/>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23"/>
                                        </p:tgtEl>
                                        <p:attrNameLst>
                                          <p:attrName>style.visibility</p:attrName>
                                        </p:attrNameLst>
                                      </p:cBhvr>
                                      <p:to>
                                        <p:strVal val="visible"/>
                                      </p:to>
                                    </p:set>
                                    <p:animEffect transition="in" filter="blinds(horizontal)">
                                      <p:cBhvr>
                                        <p:cTn id="134" dur="500"/>
                                        <p:tgtEl>
                                          <p:spTgt spid="72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blinds(horizontal)">
                                      <p:cBhvr>
                                        <p:cTn id="139" dur="500"/>
                                        <p:tgtEl>
                                          <p:spTgt spid="3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734"/>
                                        </p:tgtEl>
                                        <p:attrNameLst>
                                          <p:attrName>style.visibility</p:attrName>
                                        </p:attrNameLst>
                                      </p:cBhvr>
                                      <p:to>
                                        <p:strVal val="visible"/>
                                      </p:to>
                                    </p:set>
                                    <p:animEffect transition="in" filter="wipe(down)">
                                      <p:cBhvr>
                                        <p:cTn id="144" dur="500"/>
                                        <p:tgtEl>
                                          <p:spTgt spid="734"/>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735"/>
                                        </p:tgtEl>
                                        <p:attrNameLst>
                                          <p:attrName>style.visibility</p:attrName>
                                        </p:attrNameLst>
                                      </p:cBhvr>
                                      <p:to>
                                        <p:strVal val="visible"/>
                                      </p:to>
                                    </p:set>
                                    <p:animEffect transition="in" filter="wipe(down)">
                                      <p:cBhvr>
                                        <p:cTn id="147" dur="500"/>
                                        <p:tgtEl>
                                          <p:spTgt spid="73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732"/>
                                        </p:tgtEl>
                                        <p:attrNameLst>
                                          <p:attrName>style.visibility</p:attrName>
                                        </p:attrNameLst>
                                      </p:cBhvr>
                                      <p:to>
                                        <p:strVal val="visible"/>
                                      </p:to>
                                    </p:set>
                                    <p:animEffect transition="in" filter="blinds(horizontal)">
                                      <p:cBhvr>
                                        <p:cTn id="152" dur="500"/>
                                        <p:tgtEl>
                                          <p:spTgt spid="732"/>
                                        </p:tgtEl>
                                      </p:cBhvr>
                                    </p:animEffect>
                                  </p:childTnLst>
                                </p:cTn>
                              </p:par>
                              <p:par>
                                <p:cTn id="153" presetID="3" presetClass="entr" presetSubtype="10" fill="hold" nodeType="withEffect">
                                  <p:stCondLst>
                                    <p:cond delay="0"/>
                                  </p:stCondLst>
                                  <p:childTnLst>
                                    <p:set>
                                      <p:cBhvr>
                                        <p:cTn id="154" dur="1" fill="hold">
                                          <p:stCondLst>
                                            <p:cond delay="0"/>
                                          </p:stCondLst>
                                        </p:cTn>
                                        <p:tgtEl>
                                          <p:spTgt spid="733"/>
                                        </p:tgtEl>
                                        <p:attrNameLst>
                                          <p:attrName>style.visibility</p:attrName>
                                        </p:attrNameLst>
                                      </p:cBhvr>
                                      <p:to>
                                        <p:strVal val="visible"/>
                                      </p:to>
                                    </p:set>
                                    <p:animEffect transition="in" filter="blinds(horizontal)">
                                      <p:cBhvr>
                                        <p:cTn id="155" dur="500"/>
                                        <p:tgtEl>
                                          <p:spTgt spid="73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724"/>
                                        </p:tgtEl>
                                        <p:attrNameLst>
                                          <p:attrName>style.visibility</p:attrName>
                                        </p:attrNameLst>
                                      </p:cBhvr>
                                      <p:to>
                                        <p:strVal val="visible"/>
                                      </p:to>
                                    </p:set>
                                    <p:animEffect transition="in" filter="blinds(horizontal)">
                                      <p:cBhvr>
                                        <p:cTn id="160" dur="500"/>
                                        <p:tgtEl>
                                          <p:spTgt spid="724"/>
                                        </p:tgtEl>
                                      </p:cBhvr>
                                    </p:animEffect>
                                  </p:childTnLst>
                                </p:cTn>
                              </p:par>
                              <p:par>
                                <p:cTn id="161" presetID="10" presetClass="exit" presetSubtype="0" fill="hold" grpId="1" nodeType="withEffect">
                                  <p:stCondLst>
                                    <p:cond delay="0"/>
                                  </p:stCondLst>
                                  <p:childTnLst>
                                    <p:animEffect transition="out" filter="fade">
                                      <p:cBhvr>
                                        <p:cTn id="162" dur="2000"/>
                                        <p:tgtEl>
                                          <p:spTgt spid="700"/>
                                        </p:tgtEl>
                                      </p:cBhvr>
                                    </p:animEffect>
                                    <p:set>
                                      <p:cBhvr>
                                        <p:cTn id="163" dur="1" fill="hold">
                                          <p:stCondLst>
                                            <p:cond delay="1999"/>
                                          </p:stCondLst>
                                        </p:cTn>
                                        <p:tgtEl>
                                          <p:spTgt spid="700"/>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763"/>
                                        </p:tgtEl>
                                        <p:attrNameLst>
                                          <p:attrName>style.visibility</p:attrName>
                                        </p:attrNameLst>
                                      </p:cBhvr>
                                      <p:to>
                                        <p:strVal val="visible"/>
                                      </p:to>
                                    </p:set>
                                    <p:animEffect transition="in" filter="fade">
                                      <p:cBhvr>
                                        <p:cTn id="168" dur="2000"/>
                                        <p:tgtEl>
                                          <p:spTgt spid="763"/>
                                        </p:tgtEl>
                                      </p:cBhvr>
                                    </p:animEffect>
                                  </p:childTnLst>
                                </p:cTn>
                              </p:par>
                            </p:childTnLst>
                          </p:cTn>
                        </p:par>
                        <p:par>
                          <p:cTn id="169" fill="hold" nodeType="afterGroup">
                            <p:stCondLst>
                              <p:cond delay="2000"/>
                            </p:stCondLst>
                            <p:childTnLst>
                              <p:par>
                                <p:cTn id="170" presetID="35" presetClass="path" presetSubtype="0" accel="50000" decel="50000" fill="hold" nodeType="afterEffect">
                                  <p:stCondLst>
                                    <p:cond delay="0"/>
                                  </p:stCondLst>
                                  <p:childTnLst>
                                    <p:animMotion origin="layout" path="M 0 0  L -0.25 0  E" pathEditMode="relative" ptsTypes="">
                                      <p:cBhvr>
                                        <p:cTn id="171" dur="2000" fill="hold"/>
                                        <p:tgtEl>
                                          <p:spTgt spid="763"/>
                                        </p:tgtEl>
                                        <p:attrNameLst>
                                          <p:attrName>ppt_x</p:attrName>
                                          <p:attrName>ppt_y</p:attrName>
                                        </p:attrNameLst>
                                      </p:cBhvr>
                                    </p:animMotion>
                                  </p:childTnLst>
                                </p:cTn>
                              </p:par>
                              <p:par>
                                <p:cTn id="172" presetID="16" presetClass="entr" presetSubtype="37" fill="hold" nodeType="withEffect">
                                  <p:stCondLst>
                                    <p:cond delay="0"/>
                                  </p:stCondLst>
                                  <p:childTnLst>
                                    <p:set>
                                      <p:cBhvr>
                                        <p:cTn id="173" dur="1" fill="hold">
                                          <p:stCondLst>
                                            <p:cond delay="0"/>
                                          </p:stCondLst>
                                        </p:cTn>
                                        <p:tgtEl>
                                          <p:spTgt spid="251"/>
                                        </p:tgtEl>
                                        <p:attrNameLst>
                                          <p:attrName>style.visibility</p:attrName>
                                        </p:attrNameLst>
                                      </p:cBhvr>
                                      <p:to>
                                        <p:strVal val="visible"/>
                                      </p:to>
                                    </p:set>
                                    <p:animEffect transition="in" filter="barn(outVertical)">
                                      <p:cBhvr>
                                        <p:cTn id="174" dur="500"/>
                                        <p:tgtEl>
                                          <p:spTgt spid="251"/>
                                        </p:tgtEl>
                                      </p:cBhvr>
                                    </p:animEffect>
                                  </p:childTnLst>
                                </p:cTn>
                              </p:par>
                            </p:childTnLst>
                          </p:cTn>
                        </p:par>
                        <p:par>
                          <p:cTn id="175" fill="hold" nodeType="afterGroup">
                            <p:stCondLst>
                              <p:cond delay="4000"/>
                            </p:stCondLst>
                            <p:childTnLst>
                              <p:par>
                                <p:cTn id="176" presetID="10" presetClass="exit" presetSubtype="0" fill="hold" nodeType="afterEffect">
                                  <p:stCondLst>
                                    <p:cond delay="0"/>
                                  </p:stCondLst>
                                  <p:childTnLst>
                                    <p:animEffect transition="out" filter="fade">
                                      <p:cBhvr>
                                        <p:cTn id="177" dur="2000"/>
                                        <p:tgtEl>
                                          <p:spTgt spid="763"/>
                                        </p:tgtEl>
                                      </p:cBhvr>
                                    </p:animEffect>
                                    <p:set>
                                      <p:cBhvr>
                                        <p:cTn id="178" dur="1" fill="hold">
                                          <p:stCondLst>
                                            <p:cond delay="1999"/>
                                          </p:stCondLst>
                                        </p:cTn>
                                        <p:tgtEl>
                                          <p:spTgt spid="763"/>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nodeType="clickEffect">
                                  <p:stCondLst>
                                    <p:cond delay="0"/>
                                  </p:stCondLst>
                                  <p:childTnLst>
                                    <p:set>
                                      <p:cBhvr>
                                        <p:cTn id="182" dur="1" fill="hold">
                                          <p:stCondLst>
                                            <p:cond delay="0"/>
                                          </p:stCondLst>
                                        </p:cTn>
                                        <p:tgtEl>
                                          <p:spTgt spid="757"/>
                                        </p:tgtEl>
                                        <p:attrNameLst>
                                          <p:attrName>style.visibility</p:attrName>
                                        </p:attrNameLst>
                                      </p:cBhvr>
                                      <p:to>
                                        <p:strVal val="visible"/>
                                      </p:to>
                                    </p:set>
                                    <p:animEffect transition="in" filter="fade">
                                      <p:cBhvr>
                                        <p:cTn id="183" dur="2000"/>
                                        <p:tgtEl>
                                          <p:spTgt spid="757"/>
                                        </p:tgtEl>
                                      </p:cBhvr>
                                    </p:animEffect>
                                  </p:childTnLst>
                                </p:cTn>
                              </p:par>
                            </p:childTnLst>
                          </p:cTn>
                        </p:par>
                        <p:par>
                          <p:cTn id="184" fill="hold" nodeType="afterGroup">
                            <p:stCondLst>
                              <p:cond delay="2000"/>
                            </p:stCondLst>
                            <p:childTnLst>
                              <p:par>
                                <p:cTn id="185" presetID="35" presetClass="path" presetSubtype="0" accel="50000" decel="50000" fill="hold" nodeType="afterEffect">
                                  <p:stCondLst>
                                    <p:cond delay="0"/>
                                  </p:stCondLst>
                                  <p:childTnLst>
                                    <p:animMotion origin="layout" path="M 0 0  L -0.25 0  E" pathEditMode="relative" ptsTypes="">
                                      <p:cBhvr>
                                        <p:cTn id="186" dur="2000" fill="hold"/>
                                        <p:tgtEl>
                                          <p:spTgt spid="757"/>
                                        </p:tgtEl>
                                        <p:attrNameLst>
                                          <p:attrName>ppt_x</p:attrName>
                                          <p:attrName>ppt_y</p:attrName>
                                        </p:attrNameLst>
                                      </p:cBhvr>
                                    </p:animMotion>
                                  </p:childTnLst>
                                </p:cTn>
                              </p:par>
                              <p:par>
                                <p:cTn id="187" presetID="16" presetClass="entr" presetSubtype="37" fill="hold" nodeType="withEffect">
                                  <p:stCondLst>
                                    <p:cond delay="0"/>
                                  </p:stCondLst>
                                  <p:childTnLst>
                                    <p:set>
                                      <p:cBhvr>
                                        <p:cTn id="188" dur="1" fill="hold">
                                          <p:stCondLst>
                                            <p:cond delay="0"/>
                                          </p:stCondLst>
                                        </p:cTn>
                                        <p:tgtEl>
                                          <p:spTgt spid="257"/>
                                        </p:tgtEl>
                                        <p:attrNameLst>
                                          <p:attrName>style.visibility</p:attrName>
                                        </p:attrNameLst>
                                      </p:cBhvr>
                                      <p:to>
                                        <p:strVal val="visible"/>
                                      </p:to>
                                    </p:set>
                                    <p:animEffect transition="in" filter="barn(outVertical)">
                                      <p:cBhvr>
                                        <p:cTn id="189" dur="500"/>
                                        <p:tgtEl>
                                          <p:spTgt spid="257"/>
                                        </p:tgtEl>
                                      </p:cBhvr>
                                    </p:animEffect>
                                  </p:childTnLst>
                                </p:cTn>
                              </p:par>
                            </p:childTnLst>
                          </p:cTn>
                        </p:par>
                        <p:par>
                          <p:cTn id="190" fill="hold" nodeType="afterGroup">
                            <p:stCondLst>
                              <p:cond delay="4000"/>
                            </p:stCondLst>
                            <p:childTnLst>
                              <p:par>
                                <p:cTn id="191" presetID="10" presetClass="exit" presetSubtype="0" fill="hold" nodeType="afterEffect">
                                  <p:stCondLst>
                                    <p:cond delay="0"/>
                                  </p:stCondLst>
                                  <p:childTnLst>
                                    <p:animEffect transition="out" filter="fade">
                                      <p:cBhvr>
                                        <p:cTn id="192" dur="500"/>
                                        <p:tgtEl>
                                          <p:spTgt spid="757"/>
                                        </p:tgtEl>
                                      </p:cBhvr>
                                    </p:animEffect>
                                    <p:set>
                                      <p:cBhvr>
                                        <p:cTn id="193" dur="1" fill="hold">
                                          <p:stCondLst>
                                            <p:cond delay="499"/>
                                          </p:stCondLst>
                                        </p:cTn>
                                        <p:tgtEl>
                                          <p:spTgt spid="757"/>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nodeType="clickEffect">
                                  <p:stCondLst>
                                    <p:cond delay="0"/>
                                  </p:stCondLst>
                                  <p:childTnLst>
                                    <p:set>
                                      <p:cBhvr>
                                        <p:cTn id="197" dur="1" fill="hold">
                                          <p:stCondLst>
                                            <p:cond delay="0"/>
                                          </p:stCondLst>
                                        </p:cTn>
                                        <p:tgtEl>
                                          <p:spTgt spid="761"/>
                                        </p:tgtEl>
                                        <p:attrNameLst>
                                          <p:attrName>style.visibility</p:attrName>
                                        </p:attrNameLst>
                                      </p:cBhvr>
                                      <p:to>
                                        <p:strVal val="visible"/>
                                      </p:to>
                                    </p:set>
                                    <p:animEffect transition="in" filter="fade">
                                      <p:cBhvr>
                                        <p:cTn id="198" dur="2000"/>
                                        <p:tgtEl>
                                          <p:spTgt spid="761"/>
                                        </p:tgtEl>
                                      </p:cBhvr>
                                    </p:animEffect>
                                  </p:childTnLst>
                                </p:cTn>
                              </p:par>
                            </p:childTnLst>
                          </p:cTn>
                        </p:par>
                        <p:par>
                          <p:cTn id="199" fill="hold" nodeType="afterGroup">
                            <p:stCondLst>
                              <p:cond delay="2000"/>
                            </p:stCondLst>
                            <p:childTnLst>
                              <p:par>
                                <p:cTn id="200" presetID="35" presetClass="path" presetSubtype="0" accel="50000" decel="50000" fill="hold" nodeType="afterEffect">
                                  <p:stCondLst>
                                    <p:cond delay="0"/>
                                  </p:stCondLst>
                                  <p:childTnLst>
                                    <p:animMotion origin="layout" path="M 0 0  L -0.25 0  E" pathEditMode="relative" ptsTypes="">
                                      <p:cBhvr>
                                        <p:cTn id="201" dur="2000" fill="hold"/>
                                        <p:tgtEl>
                                          <p:spTgt spid="761"/>
                                        </p:tgtEl>
                                        <p:attrNameLst>
                                          <p:attrName>ppt_x</p:attrName>
                                          <p:attrName>ppt_y</p:attrName>
                                        </p:attrNameLst>
                                      </p:cBhvr>
                                    </p:animMotion>
                                  </p:childTnLst>
                                </p:cTn>
                              </p:par>
                              <p:par>
                                <p:cTn id="202" presetID="16" presetClass="entr" presetSubtype="37" fill="hold" nodeType="withEffect">
                                  <p:stCondLst>
                                    <p:cond delay="0"/>
                                  </p:stCondLst>
                                  <p:childTnLst>
                                    <p:set>
                                      <p:cBhvr>
                                        <p:cTn id="203" dur="1" fill="hold">
                                          <p:stCondLst>
                                            <p:cond delay="0"/>
                                          </p:stCondLst>
                                        </p:cTn>
                                        <p:tgtEl>
                                          <p:spTgt spid="263"/>
                                        </p:tgtEl>
                                        <p:attrNameLst>
                                          <p:attrName>style.visibility</p:attrName>
                                        </p:attrNameLst>
                                      </p:cBhvr>
                                      <p:to>
                                        <p:strVal val="visible"/>
                                      </p:to>
                                    </p:set>
                                    <p:animEffect transition="in" filter="barn(outVertical)">
                                      <p:cBhvr>
                                        <p:cTn id="204" dur="500"/>
                                        <p:tgtEl>
                                          <p:spTgt spid="263"/>
                                        </p:tgtEl>
                                      </p:cBhvr>
                                    </p:animEffect>
                                  </p:childTnLst>
                                </p:cTn>
                              </p:par>
                            </p:childTnLst>
                          </p:cTn>
                        </p:par>
                        <p:par>
                          <p:cTn id="205" fill="hold" nodeType="afterGroup">
                            <p:stCondLst>
                              <p:cond delay="4000"/>
                            </p:stCondLst>
                            <p:childTnLst>
                              <p:par>
                                <p:cTn id="206" presetID="10" presetClass="exit" presetSubtype="0" fill="hold" nodeType="afterEffect">
                                  <p:stCondLst>
                                    <p:cond delay="0"/>
                                  </p:stCondLst>
                                  <p:childTnLst>
                                    <p:animEffect transition="out" filter="fade">
                                      <p:cBhvr>
                                        <p:cTn id="207" dur="500"/>
                                        <p:tgtEl>
                                          <p:spTgt spid="761"/>
                                        </p:tgtEl>
                                      </p:cBhvr>
                                    </p:animEffect>
                                    <p:set>
                                      <p:cBhvr>
                                        <p:cTn id="208" dur="1" fill="hold">
                                          <p:stCondLst>
                                            <p:cond delay="499"/>
                                          </p:stCondLst>
                                        </p:cTn>
                                        <p:tgtEl>
                                          <p:spTgt spid="761"/>
                                        </p:tgtEl>
                                        <p:attrNameLst>
                                          <p:attrName>style.visibility</p:attrName>
                                        </p:attrNameLst>
                                      </p:cBhvr>
                                      <p:to>
                                        <p:strVal val="hidden"/>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0" presetClass="entr" presetSubtype="0" fill="hold" nodeType="clickEffect">
                                  <p:stCondLst>
                                    <p:cond delay="0"/>
                                  </p:stCondLst>
                                  <p:childTnLst>
                                    <p:set>
                                      <p:cBhvr>
                                        <p:cTn id="212" dur="1" fill="hold">
                                          <p:stCondLst>
                                            <p:cond delay="0"/>
                                          </p:stCondLst>
                                        </p:cTn>
                                        <p:tgtEl>
                                          <p:spTgt spid="758"/>
                                        </p:tgtEl>
                                        <p:attrNameLst>
                                          <p:attrName>style.visibility</p:attrName>
                                        </p:attrNameLst>
                                      </p:cBhvr>
                                      <p:to>
                                        <p:strVal val="visible"/>
                                      </p:to>
                                    </p:set>
                                    <p:animEffect transition="in" filter="fade">
                                      <p:cBhvr>
                                        <p:cTn id="213" dur="2000"/>
                                        <p:tgtEl>
                                          <p:spTgt spid="758"/>
                                        </p:tgtEl>
                                      </p:cBhvr>
                                    </p:animEffect>
                                  </p:childTnLst>
                                </p:cTn>
                              </p:par>
                            </p:childTnLst>
                          </p:cTn>
                        </p:par>
                        <p:par>
                          <p:cTn id="214" fill="hold" nodeType="afterGroup">
                            <p:stCondLst>
                              <p:cond delay="2000"/>
                            </p:stCondLst>
                            <p:childTnLst>
                              <p:par>
                                <p:cTn id="215" presetID="35" presetClass="path" presetSubtype="0" accel="50000" decel="50000" fill="hold" nodeType="afterEffect">
                                  <p:stCondLst>
                                    <p:cond delay="0"/>
                                  </p:stCondLst>
                                  <p:childTnLst>
                                    <p:animMotion origin="layout" path="M 0 0  L -0.25 0  E" pathEditMode="relative" ptsTypes="">
                                      <p:cBhvr>
                                        <p:cTn id="216" dur="500" fill="hold"/>
                                        <p:tgtEl>
                                          <p:spTgt spid="758"/>
                                        </p:tgtEl>
                                        <p:attrNameLst>
                                          <p:attrName>ppt_x</p:attrName>
                                          <p:attrName>ppt_y</p:attrName>
                                        </p:attrNameLst>
                                      </p:cBhvr>
                                    </p:animMotion>
                                  </p:childTnLst>
                                </p:cTn>
                              </p:par>
                              <p:par>
                                <p:cTn id="217" presetID="16" presetClass="entr" presetSubtype="37" fill="hold" nodeType="withEffect">
                                  <p:stCondLst>
                                    <p:cond delay="0"/>
                                  </p:stCondLst>
                                  <p:childTnLst>
                                    <p:set>
                                      <p:cBhvr>
                                        <p:cTn id="218" dur="1" fill="hold">
                                          <p:stCondLst>
                                            <p:cond delay="0"/>
                                          </p:stCondLst>
                                        </p:cTn>
                                        <p:tgtEl>
                                          <p:spTgt spid="269"/>
                                        </p:tgtEl>
                                        <p:attrNameLst>
                                          <p:attrName>style.visibility</p:attrName>
                                        </p:attrNameLst>
                                      </p:cBhvr>
                                      <p:to>
                                        <p:strVal val="visible"/>
                                      </p:to>
                                    </p:set>
                                    <p:animEffect transition="in" filter="barn(outVertical)">
                                      <p:cBhvr>
                                        <p:cTn id="219" dur="500"/>
                                        <p:tgtEl>
                                          <p:spTgt spid="269"/>
                                        </p:tgtEl>
                                      </p:cBhvr>
                                    </p:animEffect>
                                  </p:childTnLst>
                                </p:cTn>
                              </p:par>
                            </p:childTnLst>
                          </p:cTn>
                        </p:par>
                        <p:par>
                          <p:cTn id="220" fill="hold" nodeType="afterGroup">
                            <p:stCondLst>
                              <p:cond delay="2500"/>
                            </p:stCondLst>
                            <p:childTnLst>
                              <p:par>
                                <p:cTn id="221" presetID="10" presetClass="exit" presetSubtype="0" fill="hold" nodeType="afterEffect">
                                  <p:stCondLst>
                                    <p:cond delay="0"/>
                                  </p:stCondLst>
                                  <p:childTnLst>
                                    <p:animEffect transition="out" filter="fade">
                                      <p:cBhvr>
                                        <p:cTn id="222" dur="500"/>
                                        <p:tgtEl>
                                          <p:spTgt spid="758"/>
                                        </p:tgtEl>
                                      </p:cBhvr>
                                    </p:animEffect>
                                    <p:set>
                                      <p:cBhvr>
                                        <p:cTn id="223" dur="1" fill="hold">
                                          <p:stCondLst>
                                            <p:cond delay="499"/>
                                          </p:stCondLst>
                                        </p:cTn>
                                        <p:tgtEl>
                                          <p:spTgt spid="758"/>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0" presetClass="entr" presetSubtype="0" fill="hold" nodeType="clickEffect">
                                  <p:stCondLst>
                                    <p:cond delay="0"/>
                                  </p:stCondLst>
                                  <p:childTnLst>
                                    <p:set>
                                      <p:cBhvr>
                                        <p:cTn id="227" dur="1" fill="hold">
                                          <p:stCondLst>
                                            <p:cond delay="0"/>
                                          </p:stCondLst>
                                        </p:cTn>
                                        <p:tgtEl>
                                          <p:spTgt spid="759"/>
                                        </p:tgtEl>
                                        <p:attrNameLst>
                                          <p:attrName>style.visibility</p:attrName>
                                        </p:attrNameLst>
                                      </p:cBhvr>
                                      <p:to>
                                        <p:strVal val="visible"/>
                                      </p:to>
                                    </p:set>
                                    <p:animEffect transition="in" filter="fade">
                                      <p:cBhvr>
                                        <p:cTn id="228" dur="1000"/>
                                        <p:tgtEl>
                                          <p:spTgt spid="759"/>
                                        </p:tgtEl>
                                      </p:cBhvr>
                                    </p:animEffect>
                                  </p:childTnLst>
                                </p:cTn>
                              </p:par>
                            </p:childTnLst>
                          </p:cTn>
                        </p:par>
                        <p:par>
                          <p:cTn id="229" fill="hold" nodeType="afterGroup">
                            <p:stCondLst>
                              <p:cond delay="1000"/>
                            </p:stCondLst>
                            <p:childTnLst>
                              <p:par>
                                <p:cTn id="230" presetID="35" presetClass="path" presetSubtype="0" accel="50000" decel="50000" fill="hold" nodeType="afterEffect">
                                  <p:stCondLst>
                                    <p:cond delay="0"/>
                                  </p:stCondLst>
                                  <p:childTnLst>
                                    <p:animMotion origin="layout" path="M 0 0  L -0.25 0  E" pathEditMode="relative" ptsTypes="">
                                      <p:cBhvr>
                                        <p:cTn id="231" dur="1000" fill="hold"/>
                                        <p:tgtEl>
                                          <p:spTgt spid="759"/>
                                        </p:tgtEl>
                                        <p:attrNameLst>
                                          <p:attrName>ppt_x</p:attrName>
                                          <p:attrName>ppt_y</p:attrName>
                                        </p:attrNameLst>
                                      </p:cBhvr>
                                    </p:animMotion>
                                  </p:childTnLst>
                                </p:cTn>
                              </p:par>
                              <p:par>
                                <p:cTn id="232" presetID="16" presetClass="entr" presetSubtype="37" fill="hold" nodeType="withEffect">
                                  <p:stCondLst>
                                    <p:cond delay="0"/>
                                  </p:stCondLst>
                                  <p:childTnLst>
                                    <p:set>
                                      <p:cBhvr>
                                        <p:cTn id="233" dur="1" fill="hold">
                                          <p:stCondLst>
                                            <p:cond delay="0"/>
                                          </p:stCondLst>
                                        </p:cTn>
                                        <p:tgtEl>
                                          <p:spTgt spid="275"/>
                                        </p:tgtEl>
                                        <p:attrNameLst>
                                          <p:attrName>style.visibility</p:attrName>
                                        </p:attrNameLst>
                                      </p:cBhvr>
                                      <p:to>
                                        <p:strVal val="visible"/>
                                      </p:to>
                                    </p:set>
                                    <p:animEffect transition="in" filter="barn(outVertical)">
                                      <p:cBhvr>
                                        <p:cTn id="234" dur="500"/>
                                        <p:tgtEl>
                                          <p:spTgt spid="275"/>
                                        </p:tgtEl>
                                      </p:cBhvr>
                                    </p:animEffect>
                                  </p:childTnLst>
                                </p:cTn>
                              </p:par>
                            </p:childTnLst>
                          </p:cTn>
                        </p:par>
                        <p:par>
                          <p:cTn id="235" fill="hold" nodeType="afterGroup">
                            <p:stCondLst>
                              <p:cond delay="2000"/>
                            </p:stCondLst>
                            <p:childTnLst>
                              <p:par>
                                <p:cTn id="236" presetID="10" presetClass="exit" presetSubtype="0" fill="hold" nodeType="afterEffect">
                                  <p:stCondLst>
                                    <p:cond delay="0"/>
                                  </p:stCondLst>
                                  <p:childTnLst>
                                    <p:animEffect transition="out" filter="fade">
                                      <p:cBhvr>
                                        <p:cTn id="237" dur="500"/>
                                        <p:tgtEl>
                                          <p:spTgt spid="759"/>
                                        </p:tgtEl>
                                      </p:cBhvr>
                                    </p:animEffect>
                                    <p:set>
                                      <p:cBhvr>
                                        <p:cTn id="238" dur="1" fill="hold">
                                          <p:stCondLst>
                                            <p:cond delay="499"/>
                                          </p:stCondLst>
                                        </p:cTn>
                                        <p:tgtEl>
                                          <p:spTgt spid="759"/>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0" presetClass="entr" presetSubtype="0" fill="hold" nodeType="clickEffect">
                                  <p:stCondLst>
                                    <p:cond delay="0"/>
                                  </p:stCondLst>
                                  <p:childTnLst>
                                    <p:set>
                                      <p:cBhvr>
                                        <p:cTn id="242" dur="1" fill="hold">
                                          <p:stCondLst>
                                            <p:cond delay="0"/>
                                          </p:stCondLst>
                                        </p:cTn>
                                        <p:tgtEl>
                                          <p:spTgt spid="760"/>
                                        </p:tgtEl>
                                        <p:attrNameLst>
                                          <p:attrName>style.visibility</p:attrName>
                                        </p:attrNameLst>
                                      </p:cBhvr>
                                      <p:to>
                                        <p:strVal val="visible"/>
                                      </p:to>
                                    </p:set>
                                    <p:animEffect transition="in" filter="fade">
                                      <p:cBhvr>
                                        <p:cTn id="243" dur="1000"/>
                                        <p:tgtEl>
                                          <p:spTgt spid="760"/>
                                        </p:tgtEl>
                                      </p:cBhvr>
                                    </p:animEffect>
                                  </p:childTnLst>
                                </p:cTn>
                              </p:par>
                            </p:childTnLst>
                          </p:cTn>
                        </p:par>
                        <p:par>
                          <p:cTn id="244" fill="hold" nodeType="afterGroup">
                            <p:stCondLst>
                              <p:cond delay="1000"/>
                            </p:stCondLst>
                            <p:childTnLst>
                              <p:par>
                                <p:cTn id="245" presetID="35" presetClass="path" presetSubtype="0" accel="50000" decel="50000" fill="hold" nodeType="afterEffect">
                                  <p:stCondLst>
                                    <p:cond delay="0"/>
                                  </p:stCondLst>
                                  <p:childTnLst>
                                    <p:animMotion origin="layout" path="M 0 0  L -0.25 0  E" pathEditMode="relative" ptsTypes="">
                                      <p:cBhvr>
                                        <p:cTn id="246" dur="1000" fill="hold"/>
                                        <p:tgtEl>
                                          <p:spTgt spid="760"/>
                                        </p:tgtEl>
                                        <p:attrNameLst>
                                          <p:attrName>ppt_x</p:attrName>
                                          <p:attrName>ppt_y</p:attrName>
                                        </p:attrNameLst>
                                      </p:cBhvr>
                                    </p:animMotion>
                                  </p:childTnLst>
                                </p:cTn>
                              </p:par>
                              <p:par>
                                <p:cTn id="247" presetID="16" presetClass="entr" presetSubtype="37" fill="hold" nodeType="withEffect">
                                  <p:stCondLst>
                                    <p:cond delay="0"/>
                                  </p:stCondLst>
                                  <p:childTnLst>
                                    <p:set>
                                      <p:cBhvr>
                                        <p:cTn id="248" dur="1" fill="hold">
                                          <p:stCondLst>
                                            <p:cond delay="0"/>
                                          </p:stCondLst>
                                        </p:cTn>
                                        <p:tgtEl>
                                          <p:spTgt spid="281"/>
                                        </p:tgtEl>
                                        <p:attrNameLst>
                                          <p:attrName>style.visibility</p:attrName>
                                        </p:attrNameLst>
                                      </p:cBhvr>
                                      <p:to>
                                        <p:strVal val="visible"/>
                                      </p:to>
                                    </p:set>
                                    <p:animEffect transition="in" filter="barn(outVertical)">
                                      <p:cBhvr>
                                        <p:cTn id="249" dur="500"/>
                                        <p:tgtEl>
                                          <p:spTgt spid="281"/>
                                        </p:tgtEl>
                                      </p:cBhvr>
                                    </p:animEffect>
                                  </p:childTnLst>
                                </p:cTn>
                              </p:par>
                            </p:childTnLst>
                          </p:cTn>
                        </p:par>
                        <p:par>
                          <p:cTn id="250" fill="hold" nodeType="afterGroup">
                            <p:stCondLst>
                              <p:cond delay="2000"/>
                            </p:stCondLst>
                            <p:childTnLst>
                              <p:par>
                                <p:cTn id="251" presetID="10" presetClass="exit" presetSubtype="0" fill="hold" nodeType="afterEffect">
                                  <p:stCondLst>
                                    <p:cond delay="0"/>
                                  </p:stCondLst>
                                  <p:childTnLst>
                                    <p:animEffect transition="out" filter="fade">
                                      <p:cBhvr>
                                        <p:cTn id="252" dur="2000"/>
                                        <p:tgtEl>
                                          <p:spTgt spid="760"/>
                                        </p:tgtEl>
                                      </p:cBhvr>
                                    </p:animEffect>
                                    <p:set>
                                      <p:cBhvr>
                                        <p:cTn id="253" dur="1" fill="hold">
                                          <p:stCondLst>
                                            <p:cond delay="1999"/>
                                          </p:stCondLst>
                                        </p:cTn>
                                        <p:tgtEl>
                                          <p:spTgt spid="760"/>
                                        </p:tgtEl>
                                        <p:attrNameLst>
                                          <p:attrName>style.visibility</p:attrName>
                                        </p:attrNameLst>
                                      </p:cBhvr>
                                      <p:to>
                                        <p:strVal val="hidden"/>
                                      </p:to>
                                    </p:se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0" presetClass="entr" presetSubtype="0" fill="hold" nodeType="clickEffect">
                                  <p:stCondLst>
                                    <p:cond delay="0"/>
                                  </p:stCondLst>
                                  <p:childTnLst>
                                    <p:set>
                                      <p:cBhvr>
                                        <p:cTn id="257" dur="1" fill="hold">
                                          <p:stCondLst>
                                            <p:cond delay="0"/>
                                          </p:stCondLst>
                                        </p:cTn>
                                        <p:tgtEl>
                                          <p:spTgt spid="736"/>
                                        </p:tgtEl>
                                        <p:attrNameLst>
                                          <p:attrName>style.visibility</p:attrName>
                                        </p:attrNameLst>
                                      </p:cBhvr>
                                      <p:to>
                                        <p:strVal val="visible"/>
                                      </p:to>
                                    </p:set>
                                    <p:animEffect transition="in" filter="fade">
                                      <p:cBhvr>
                                        <p:cTn id="258" dur="1000"/>
                                        <p:tgtEl>
                                          <p:spTgt spid="736"/>
                                        </p:tgtEl>
                                      </p:cBhvr>
                                    </p:animEffect>
                                  </p:childTnLst>
                                </p:cTn>
                              </p:par>
                            </p:childTnLst>
                          </p:cTn>
                        </p:par>
                        <p:par>
                          <p:cTn id="259" fill="hold" nodeType="afterGroup">
                            <p:stCondLst>
                              <p:cond delay="1000"/>
                            </p:stCondLst>
                            <p:childTnLst>
                              <p:par>
                                <p:cTn id="260" presetID="35" presetClass="path" presetSubtype="0" accel="50000" decel="50000" fill="hold" nodeType="afterEffect">
                                  <p:stCondLst>
                                    <p:cond delay="0"/>
                                  </p:stCondLst>
                                  <p:childTnLst>
                                    <p:animMotion origin="layout" path="M 0 0  L -0.25 0  E" pathEditMode="relative" ptsTypes="">
                                      <p:cBhvr>
                                        <p:cTn id="261" dur="1000" fill="hold"/>
                                        <p:tgtEl>
                                          <p:spTgt spid="736"/>
                                        </p:tgtEl>
                                        <p:attrNameLst>
                                          <p:attrName>ppt_x</p:attrName>
                                          <p:attrName>ppt_y</p:attrName>
                                        </p:attrNameLst>
                                      </p:cBhvr>
                                    </p:animMotion>
                                  </p:childTnLst>
                                </p:cTn>
                              </p:par>
                              <p:par>
                                <p:cTn id="262" presetID="16" presetClass="entr" presetSubtype="37" fill="hold" nodeType="withEffect">
                                  <p:stCondLst>
                                    <p:cond delay="0"/>
                                  </p:stCondLst>
                                  <p:childTnLst>
                                    <p:set>
                                      <p:cBhvr>
                                        <p:cTn id="263" dur="1" fill="hold">
                                          <p:stCondLst>
                                            <p:cond delay="0"/>
                                          </p:stCondLst>
                                        </p:cTn>
                                        <p:tgtEl>
                                          <p:spTgt spid="287"/>
                                        </p:tgtEl>
                                        <p:attrNameLst>
                                          <p:attrName>style.visibility</p:attrName>
                                        </p:attrNameLst>
                                      </p:cBhvr>
                                      <p:to>
                                        <p:strVal val="visible"/>
                                      </p:to>
                                    </p:set>
                                    <p:animEffect transition="in" filter="barn(outVertical)">
                                      <p:cBhvr>
                                        <p:cTn id="264" dur="500"/>
                                        <p:tgtEl>
                                          <p:spTgt spid="287"/>
                                        </p:tgtEl>
                                      </p:cBhvr>
                                    </p:animEffect>
                                  </p:childTnLst>
                                </p:cTn>
                              </p:par>
                            </p:childTnLst>
                          </p:cTn>
                        </p:par>
                        <p:par>
                          <p:cTn id="265" fill="hold" nodeType="afterGroup">
                            <p:stCondLst>
                              <p:cond delay="2000"/>
                            </p:stCondLst>
                            <p:childTnLst>
                              <p:par>
                                <p:cTn id="266" presetID="10" presetClass="exit" presetSubtype="0" fill="hold" nodeType="afterEffect">
                                  <p:stCondLst>
                                    <p:cond delay="0"/>
                                  </p:stCondLst>
                                  <p:childTnLst>
                                    <p:animEffect transition="out" filter="fade">
                                      <p:cBhvr>
                                        <p:cTn id="267" dur="2000"/>
                                        <p:tgtEl>
                                          <p:spTgt spid="736"/>
                                        </p:tgtEl>
                                      </p:cBhvr>
                                    </p:animEffect>
                                    <p:set>
                                      <p:cBhvr>
                                        <p:cTn id="268" dur="1" fill="hold">
                                          <p:stCondLst>
                                            <p:cond delay="1999"/>
                                          </p:stCondLst>
                                        </p:cTn>
                                        <p:tgtEl>
                                          <p:spTgt spid="736"/>
                                        </p:tgtEl>
                                        <p:attrNameLst>
                                          <p:attrName>style.visibility</p:attrName>
                                        </p:attrNameLst>
                                      </p:cBhvr>
                                      <p:to>
                                        <p:strVal val="hidden"/>
                                      </p:to>
                                    </p:se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16" presetClass="entr" presetSubtype="37" fill="hold" nodeType="clickEffect">
                                  <p:stCondLst>
                                    <p:cond delay="0"/>
                                  </p:stCondLst>
                                  <p:childTnLst>
                                    <p:set>
                                      <p:cBhvr>
                                        <p:cTn id="272" dur="1" fill="hold">
                                          <p:stCondLst>
                                            <p:cond delay="0"/>
                                          </p:stCondLst>
                                        </p:cTn>
                                        <p:tgtEl>
                                          <p:spTgt spid="293"/>
                                        </p:tgtEl>
                                        <p:attrNameLst>
                                          <p:attrName>style.visibility</p:attrName>
                                        </p:attrNameLst>
                                      </p:cBhvr>
                                      <p:to>
                                        <p:strVal val="visible"/>
                                      </p:to>
                                    </p:set>
                                    <p:animEffect transition="in" filter="barn(outVertical)">
                                      <p:cBhvr>
                                        <p:cTn id="273" dur="500"/>
                                        <p:tgtEl>
                                          <p:spTgt spid="293"/>
                                        </p:tgtEl>
                                      </p:cBhvr>
                                    </p:animEffect>
                                  </p:childTnLst>
                                </p:cTn>
                              </p:par>
                            </p:childTnLst>
                          </p:cTn>
                        </p:par>
                        <p:par>
                          <p:cTn id="274" fill="hold" nodeType="afterGroup">
                            <p:stCondLst>
                              <p:cond delay="500"/>
                            </p:stCondLst>
                            <p:childTnLst>
                              <p:par>
                                <p:cTn id="275" presetID="16" presetClass="entr" presetSubtype="37" fill="hold" nodeType="afterEffect">
                                  <p:stCondLst>
                                    <p:cond delay="0"/>
                                  </p:stCondLst>
                                  <p:childTnLst>
                                    <p:set>
                                      <p:cBhvr>
                                        <p:cTn id="276" dur="1" fill="hold">
                                          <p:stCondLst>
                                            <p:cond delay="0"/>
                                          </p:stCondLst>
                                        </p:cTn>
                                        <p:tgtEl>
                                          <p:spTgt spid="299"/>
                                        </p:tgtEl>
                                        <p:attrNameLst>
                                          <p:attrName>style.visibility</p:attrName>
                                        </p:attrNameLst>
                                      </p:cBhvr>
                                      <p:to>
                                        <p:strVal val="visible"/>
                                      </p:to>
                                    </p:set>
                                    <p:animEffect transition="in" filter="barn(outVertical)">
                                      <p:cBhvr>
                                        <p:cTn id="277" dur="500"/>
                                        <p:tgtEl>
                                          <p:spTgt spid="299"/>
                                        </p:tgtEl>
                                      </p:cBhvr>
                                    </p:animEffect>
                                  </p:childTnLst>
                                </p:cTn>
                              </p:par>
                            </p:childTnLst>
                          </p:cTn>
                        </p:par>
                        <p:par>
                          <p:cTn id="278" fill="hold" nodeType="afterGroup">
                            <p:stCondLst>
                              <p:cond delay="1000"/>
                            </p:stCondLst>
                            <p:childTnLst>
                              <p:par>
                                <p:cTn id="279" presetID="16" presetClass="entr" presetSubtype="37" fill="hold" nodeType="afterEffect">
                                  <p:stCondLst>
                                    <p:cond delay="0"/>
                                  </p:stCondLst>
                                  <p:childTnLst>
                                    <p:set>
                                      <p:cBhvr>
                                        <p:cTn id="280" dur="1" fill="hold">
                                          <p:stCondLst>
                                            <p:cond delay="0"/>
                                          </p:stCondLst>
                                        </p:cTn>
                                        <p:tgtEl>
                                          <p:spTgt spid="305"/>
                                        </p:tgtEl>
                                        <p:attrNameLst>
                                          <p:attrName>style.visibility</p:attrName>
                                        </p:attrNameLst>
                                      </p:cBhvr>
                                      <p:to>
                                        <p:strVal val="visible"/>
                                      </p:to>
                                    </p:set>
                                    <p:animEffect transition="in" filter="barn(outVertical)">
                                      <p:cBhvr>
                                        <p:cTn id="281" dur="500"/>
                                        <p:tgtEl>
                                          <p:spTgt spid="305"/>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0" presetClass="exit" presetSubtype="0" fill="hold" grpId="1" nodeType="clickEffect">
                                  <p:stCondLst>
                                    <p:cond delay="0"/>
                                  </p:stCondLst>
                                  <p:childTnLst>
                                    <p:animEffect transition="out" filter="fade">
                                      <p:cBhvr>
                                        <p:cTn id="285" dur="2000"/>
                                        <p:tgtEl>
                                          <p:spTgt spid="724"/>
                                        </p:tgtEl>
                                      </p:cBhvr>
                                    </p:animEffect>
                                    <p:set>
                                      <p:cBhvr>
                                        <p:cTn id="286" dur="1" fill="hold">
                                          <p:stCondLst>
                                            <p:cond delay="1999"/>
                                          </p:stCondLst>
                                        </p:cTn>
                                        <p:tgtEl>
                                          <p:spTgt spid="724"/>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2000"/>
                                        <p:tgtEl>
                                          <p:spTgt spid="34"/>
                                        </p:tgtEl>
                                      </p:cBhvr>
                                    </p:animEffect>
                                    <p:set>
                                      <p:cBhvr>
                                        <p:cTn id="289" dur="1" fill="hold">
                                          <p:stCondLst>
                                            <p:cond delay="1999"/>
                                          </p:stCondLst>
                                        </p:cTn>
                                        <p:tgtEl>
                                          <p:spTgt spid="34"/>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2000"/>
                                        <p:tgtEl>
                                          <p:spTgt spid="723"/>
                                        </p:tgtEl>
                                      </p:cBhvr>
                                    </p:animEffect>
                                    <p:set>
                                      <p:cBhvr>
                                        <p:cTn id="292" dur="1" fill="hold">
                                          <p:stCondLst>
                                            <p:cond delay="1999"/>
                                          </p:stCondLst>
                                        </p:cTn>
                                        <p:tgtEl>
                                          <p:spTgt spid="72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22" presetClass="entr" presetSubtype="2" fill="hold" grpId="0" nodeType="clickEffect">
                                  <p:stCondLst>
                                    <p:cond delay="0"/>
                                  </p:stCondLst>
                                  <p:childTnLst>
                                    <p:set>
                                      <p:cBhvr>
                                        <p:cTn id="296" dur="1" fill="hold">
                                          <p:stCondLst>
                                            <p:cond delay="0"/>
                                          </p:stCondLst>
                                        </p:cTn>
                                        <p:tgtEl>
                                          <p:spTgt spid="771"/>
                                        </p:tgtEl>
                                        <p:attrNameLst>
                                          <p:attrName>style.visibility</p:attrName>
                                        </p:attrNameLst>
                                      </p:cBhvr>
                                      <p:to>
                                        <p:strVal val="visible"/>
                                      </p:to>
                                    </p:set>
                                    <p:animEffect transition="in" filter="wipe(right)">
                                      <p:cBhvr>
                                        <p:cTn id="297" dur="500"/>
                                        <p:tgtEl>
                                          <p:spTgt spid="771"/>
                                        </p:tgtEl>
                                      </p:cBhvr>
                                    </p:animEffect>
                                  </p:childTnLst>
                                </p:cTn>
                              </p:par>
                              <p:par>
                                <p:cTn id="298" presetID="3" presetClass="entr" presetSubtype="10" fill="hold" grpId="0" nodeType="withEffect">
                                  <p:stCondLst>
                                    <p:cond delay="0"/>
                                  </p:stCondLst>
                                  <p:childTnLst>
                                    <p:set>
                                      <p:cBhvr>
                                        <p:cTn id="299" dur="1" fill="hold">
                                          <p:stCondLst>
                                            <p:cond delay="0"/>
                                          </p:stCondLst>
                                        </p:cTn>
                                        <p:tgtEl>
                                          <p:spTgt spid="772"/>
                                        </p:tgtEl>
                                        <p:attrNameLst>
                                          <p:attrName>style.visibility</p:attrName>
                                        </p:attrNameLst>
                                      </p:cBhvr>
                                      <p:to>
                                        <p:strVal val="visible"/>
                                      </p:to>
                                    </p:set>
                                    <p:animEffect transition="in" filter="blinds(horizontal)">
                                      <p:cBhvr>
                                        <p:cTn id="300" dur="500"/>
                                        <p:tgtEl>
                                          <p:spTgt spid="772"/>
                                        </p:tgtEl>
                                      </p:cBhvr>
                                    </p:animEffect>
                                  </p:childTnLst>
                                </p:cTn>
                              </p:par>
                            </p:childTnLst>
                          </p:cTn>
                        </p:par>
                        <p:par>
                          <p:cTn id="301" fill="hold" nodeType="afterGroup">
                            <p:stCondLst>
                              <p:cond delay="500"/>
                            </p:stCondLst>
                            <p:childTnLst>
                              <p:par>
                                <p:cTn id="302" presetID="22" presetClass="entr" presetSubtype="1" fill="hold" nodeType="afterEffect">
                                  <p:stCondLst>
                                    <p:cond delay="0"/>
                                  </p:stCondLst>
                                  <p:childTnLst>
                                    <p:set>
                                      <p:cBhvr>
                                        <p:cTn id="303" dur="1" fill="hold">
                                          <p:stCondLst>
                                            <p:cond delay="0"/>
                                          </p:stCondLst>
                                        </p:cTn>
                                        <p:tgtEl>
                                          <p:spTgt spid="722"/>
                                        </p:tgtEl>
                                        <p:attrNameLst>
                                          <p:attrName>style.visibility</p:attrName>
                                        </p:attrNameLst>
                                      </p:cBhvr>
                                      <p:to>
                                        <p:strVal val="visible"/>
                                      </p:to>
                                    </p:set>
                                    <p:animEffect transition="in" filter="wipe(up)">
                                      <p:cBhvr>
                                        <p:cTn id="304"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animBg="1"/>
      <p:bldP spid="697" grpId="1" animBg="1"/>
      <p:bldP spid="698" grpId="0" animBg="1"/>
      <p:bldP spid="698" grpId="1" animBg="1"/>
      <p:bldP spid="699" grpId="0" animBg="1"/>
      <p:bldP spid="699" grpId="1" animBg="1"/>
      <p:bldP spid="700" grpId="0" animBg="1"/>
      <p:bldP spid="700" grpId="1" animBg="1"/>
      <p:bldP spid="713" grpId="0" animBg="1"/>
      <p:bldP spid="713" grpId="1" animBg="1"/>
      <p:bldP spid="714" grpId="0" animBg="1"/>
      <p:bldP spid="714" grpId="1" animBg="1"/>
      <p:bldP spid="717" grpId="0"/>
      <p:bldP spid="717" grpId="1"/>
      <p:bldP spid="723" grpId="0" animBg="1"/>
      <p:bldP spid="723" grpId="1" animBg="1"/>
      <p:bldP spid="724" grpId="0" animBg="1"/>
      <p:bldP spid="724" grpId="1" animBg="1"/>
      <p:bldP spid="734" grpId="0" animBg="1"/>
      <p:bldP spid="735" grpId="0" animBg="1"/>
      <p:bldP spid="771" grpId="0" animBg="1"/>
      <p:bldP spid="7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6BBC-3E4D-C5C8-BBA8-9DBCCDA51B58}"/>
              </a:ext>
            </a:extLst>
          </p:cNvPr>
          <p:cNvSpPr>
            <a:spLocks noGrp="1"/>
          </p:cNvSpPr>
          <p:nvPr>
            <p:ph type="title"/>
          </p:nvPr>
        </p:nvSpPr>
        <p:spPr>
          <a:xfrm>
            <a:off x="609600" y="274638"/>
            <a:ext cx="9956800" cy="582612"/>
          </a:xfrm>
        </p:spPr>
        <p:txBody>
          <a:bodyPr/>
          <a:lstStyle/>
          <a:p>
            <a:r>
              <a:rPr lang="en-US" dirty="0"/>
              <a:t>Interpreting your Confidence Interval</a:t>
            </a:r>
          </a:p>
        </p:txBody>
      </p:sp>
      <p:sp>
        <p:nvSpPr>
          <p:cNvPr id="3" name="Content Placeholder 2">
            <a:extLst>
              <a:ext uri="{FF2B5EF4-FFF2-40B4-BE49-F238E27FC236}">
                <a16:creationId xmlns:a16="http://schemas.microsoft.com/office/drawing/2014/main" id="{6347F9F3-CCD2-DA16-D0C6-D88ECFAE693F}"/>
              </a:ext>
            </a:extLst>
          </p:cNvPr>
          <p:cNvSpPr>
            <a:spLocks noGrp="1"/>
          </p:cNvSpPr>
          <p:nvPr>
            <p:ph sz="quarter" idx="1"/>
          </p:nvPr>
        </p:nvSpPr>
        <p:spPr>
          <a:xfrm>
            <a:off x="293977" y="4632960"/>
            <a:ext cx="11164389" cy="1692946"/>
          </a:xfrm>
        </p:spPr>
        <p:txBody>
          <a:bodyPr/>
          <a:lstStyle/>
          <a:p>
            <a:r>
              <a:rPr lang="en-US" dirty="0"/>
              <a:t>NOTE: do not use the word “probability” in your interpretation.  Probability is associated with future events, things that have not happened</a:t>
            </a:r>
          </a:p>
          <a:p>
            <a:r>
              <a:rPr lang="en-US" dirty="0"/>
              <a:t>Confidence is used in estimation of values; these values may be uncertain but already exist [not future events]</a:t>
            </a:r>
          </a:p>
        </p:txBody>
      </p:sp>
      <p:pic>
        <p:nvPicPr>
          <p:cNvPr id="4" name="Picture 3">
            <a:extLst>
              <a:ext uri="{FF2B5EF4-FFF2-40B4-BE49-F238E27FC236}">
                <a16:creationId xmlns:a16="http://schemas.microsoft.com/office/drawing/2014/main" id="{14CF2B89-8575-F352-EDFB-B573F8EA4ADF}"/>
              </a:ext>
            </a:extLst>
          </p:cNvPr>
          <p:cNvPicPr>
            <a:picLocks noChangeAspect="1"/>
          </p:cNvPicPr>
          <p:nvPr/>
        </p:nvPicPr>
        <p:blipFill>
          <a:blip r:embed="rId4"/>
          <a:stretch>
            <a:fillRect/>
          </a:stretch>
        </p:blipFill>
        <p:spPr>
          <a:xfrm>
            <a:off x="293977" y="1042065"/>
            <a:ext cx="10802858" cy="3467584"/>
          </a:xfrm>
          <a:prstGeom prst="rect">
            <a:avLst/>
          </a:prstGeom>
        </p:spPr>
      </p:pic>
    </p:spTree>
    <p:custDataLst>
      <p:tags r:id="rId1"/>
    </p:custDataLst>
    <p:extLst>
      <p:ext uri="{BB962C8B-B14F-4D97-AF65-F5344CB8AC3E}">
        <p14:creationId xmlns:p14="http://schemas.microsoft.com/office/powerpoint/2010/main" val="28118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 name="ISPRING_ULTRA_SCORM_SLIDE_COUNT" val="14"/>
  <p:tag name="ISPRING_ULTRA_SCORM_DURATION" val="3600"/>
  <p:tag name="ISPRING_ULTRA_SCORM_QUIZ_NUMBER" val="0"/>
  <p:tag name="GENSWF_OUTPUT_FILE_NAME" val="apstatc101"/>
  <p:tag name="ISPRING_ULTRA_SCORM_COURSE_ID" val="71F27C06-4510-4C94-8DF4-40238EBB881E"/>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HpHRlAg5RNa8QIAAJkKAAAYAAAAbm9uZS9jb21tb25fbWVzc2FnZXMubG5nrVZRb9owEH6v1P9gRerb1m5ve6CpApgqaohpYkq7F8tNDFhNYhY7dOzX7+JAB9tQgFZCEbZzd9/d9905nZufeYaWotRSFdfO18svDhJFolJZzK6dMR18/uYgbXiR8kwV4toplINu3POzTsaLWcVnAv6fnyHUyYXWsNRuvfqzRjK9dkZd1vV6d4wS5o1GrDumlIQs8Lo4cNwuT146V+vX91j3SEgjErCRF+KAhfiROm79PM5uFOEHx62frXbjKMIhZXHg9zHzYxYSCs6GowBT3HfcJ1WhOV8KZBRaSvGKzFxA3YwsBdKZTO1BomCjqERbsD4Zen7IIhzTyO9Rn4SOG6uyXH2ybnll5qqEcBqlUvPnTKQ2JjBkzxel0BCaG2AQwc/MJbypci6Ly7bQkCOOoDpxPCER5IULI0rE0YJr/arKdCe/7UBtjv2wR6CEPbrlnNY+No4BowSdlaVITLszQOnZyqwZmfhhn0wYtUKoycgrbaDg+SITRli0sk6FJ7Yqz2KqgJlM8GVTNYhuaWot0BDHsXeLWZc8ggZAdOQYC3LnuOTuGIsnHENCOG6zCb0H/9azFQF1bqSzkWbCayVkK8STBOxq5pZSVRp2ajZBQDZ7fXlcmBjfj0Exvhfs6YDGK5TermZyKQBHmYqyNRA0ZQ/3/fCW3Y/972zg+QHu/4dmvkKFMoinS14kAohNeKUFWsFZKlN7VkvMxv9RyV+Im3VDXqx7Oezjx4tj8ey0/x71cWNEvjBtoeuCreGfgqJup70QDkn9tPhxD4de5JOPYUbLvMqagfVuft6QHctRK4h3Vupwtj4UiVXKwVPSCuX08bh1Z+2MMerTAMO0BIezJjFwmclcGpEe4HM8xHVFYxg2zfDZyWSiqiy1wsrkix1AcDFVufj3NpyWKre7GdebwjYD8OY9KJrkoibo6Ihb8U0bB/OzJY3TWYrHXYs5ZmQwgBtpOm2zoD7k/iEfJLxptlzlsPUX0reVth+Rnautb8rfUEsDBBQAAgAIAHpHRlA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HpHRlA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6R0ZQ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HpHRlD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6R0ZQjnP2+moAAADlAAAAGgAAAG5vbmUvaHRtbF9za2luX3NldHRpbmdzLmpzq+ZSAAKlHCUFK4VqMBvMTyotKcnP00vOzytJzSvRy8svyk0Eq1FSdgMDJR2civPLUosIKE1LTE5FMdTUyMLJBadKhIkmTuYuzpbI6goS01P1khKTs9OL8kvzUiDKnF1dDF2MlcCqarlqAVBLAwQUAAIACAB6R0ZQvH0190oAAABJAAAAFwAAAG5vbmUvbG9jYWxfc2V0dGluZ3MueG1ss7GvyM1RKEstKs7Mz7NVMtQzUFJIzUvOT8nMS7dVCg1x07VQUiguScxLSczJz0u1VcrLV1Kwt+OyyclPTswJTi0pASos1rfjAgBQSwMEFAACAAgAfUdGUHM1X901BQAAKBQAACYAAAB1bml2ZXJzYWwtbm8tdmlkZW8vY29tbW9uX21lc3NhZ2VzLmxuZ61Y627bNhT+X6DvQAgosAFd2g5oMAyJA1piYiGy5Ip00m4YBFaibSKS6OriJPu1p9mD7Ul2SMmO3TaQlBSwDZPS+c7h4Xcu5MnZXZaijShKqfJT693RWwuJPFaJzJen1pyd//KbhcqK5wlPVS5OrVxZ6Gz08sVJyvNlzZcC/r98gdBJJsoShuVIjx7GSCan1mwcjbF9GbEgwrNZNJ4zFviRh8fEs0ZjHt+cvGlff0TaDqYz7H+KvOAiiMbuhTWyVbbm+T3y1FL99Ovx8d2798c/D4KhU+x5h0DIIL1/2wPIZ2HgRYBGvMgnH5k10r/D5II581yfWKP2zzDpWUiurJH+7ZSbhyHxWUQ91yGRSyM/YMYXHmHEsUafVI1WfCNQpdBGiltUrQSwoJKFQGUqE/MgVjCR16JLmRNMsetHIaEsdG3mBr41oqoo7l8bWF5XK1WAuhIlsuSfU5EYncA383xdiBJU8wr4iOBTrSS8qTIu86Nu1de+F2DHkGxKKMUX4Fy2WxQgHcDfymoFzxKhXoOK2zxVPEGLQgBgQBFfr1MZN29Kui60hbOU33daEeJr178AsgcejYjvbGesEckT5BRcL3YgSogpCQGg4KUoniAbGa4bcYTTdBjCxL2YePBl2oSJXK5S+FZD7ZgRYMJM5F1SwFQSAscpvQ5CRzsNVCGO1rwsb1WRHLB0fz+7gF3fDiAQbLYHzjTGFhj4ISH3FYWIq24wsBIbfrdxBUsFAkbMJAMdUlldVhA22ToVlTDWSr0UHhtKfRYLBfGVCr5puA/aTbB10tzDc9+eRGO2S6Eer/N41VMOgvO78bEfDTXQZJ/znTa1aNE4+AjZBZJhMEQiuIQceDlE4hOh4GRCu2R8fOVeYLNLkPe2SWmb9GKuc0x6j3gcg5xm00aquoQZ7RJITWZHyqNhaij5MAcWu9h7JLc2qEAHM1rKjQA7ikQUnYog3dvE0UH1Ye7+EZ1j1yPOd6jH71GuKsSTDc9jAWSLud7Te3iWyMQ807Q3+r/U8m/EqzbVv2qrhO+Qj6+G2nNQWB6JCF5VIltXXaq1w1rzn2KFDvFHTeiz9KfppzbxcegGP2ZnSpnVaVOBnr0/O8uG7lGnEc/0VP/d+tGW0KbUEGhYdHGEHiPtLzXRasduoCtiIvrLuf45yMyaugWFzc0Xqr+0H7QAvkJPxaAT8LGxnEKrk0EV6i97Bas+MP9KF4z+8tdkTF0GVedafC5l1anZxHPv+mrC+emFda9nPSg2zGUemOwD4LLtB0uUygzsT3pgzqdk64GmRBys5FrVaWLCP5U3pkyAb+tMfNsNLwqVmdmUl1v6N2Xq7DlWNIsLG6WzAf3ULoJ7789eAD99lyjBIbQxNvZt3fvYOtrTnkIQPtoVHqPb1gniKONVvIJyvFB1nvQEao5gDjnHANaumQpedHdhLcBXZjSzqJ39fRCI7uggiZId2J++qkT512AQvYwdBm0OfuKu6gaajw2LaBScn0Mnt1h0STA8PjTZDPpItUflrVzPkzNzgf0/5EjKm6KYqQymjrr1gltasmDGsD2ZQvxRE26qLqDpHIKwpZsdzEM40rWRawMQNBBMVqlA5I7reBuCOsXhJWRmc0izRlNe3EBaZ0qlg2wzG6jDqRq2poc7kLpKZT7I8ucVVb1g5s4i7DjmQgg8Cef9m6aHSODAGbc3Q6la9gazJ9iHqvEVnkhkNRQwJGR34aMvNcwFgqe4vpn7759/u+RNod7mZEh7zfgh6W2+rdu7UWnu9E7e7F3x/Q9QSwMEFAACAAgAfUdGUB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B9R0ZQ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fUdGUA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B9R0ZQ+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fUdGUO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H1HRlC45zzyXgAAAGMAAAAlAAAAdW5pdmVyc2FsLW5vLXZpZGVvL2xvY2FsX3NldHRpbmdzLnhtbA3KvQ5AQAwA4N1TNN39bQbHZrTgARoakfRacUd4e7d9w9f2rxd4+AqHqcO6qBBYV9sO3R0u85A3CCGSbiSm7FANoe+yVmwlmTjGFAOcQh9fM/uEyCP5NIdbBMsu+wFQSwECAAAUAAIACAB6R0ZQIOUTWvECAACZCgAAGAAAAAAAAAABAAAAAAAAAAAAbm9uZS9jb21tb25fbWVzc2FnZXMubG5nUEsBAgAAFAACAAgAekdGUBUeYBujAAAAfwEAACkAAAAAAAAAAQAAAAAAJwMAAG5vbmUvcGxheWJhY2tfYW5kX25hdmlnYXRpb25fc2V0dGluZ3MueG1sUEsBAgAAFAACAAgAekdGUB9UimowAwAAxw4AACIAAAAAAAAAAQAAAAAAEQQAAG5vbmUvZmxhc2hfcHVibGlzaGluZ19zZXR0aW5ncy54bWxQSwECAAAUAAIACAB6R0ZQcVeUnRUBAADRAgAAHAAAAAAAAAABAAAAAACBBwAAbm9uZS9mbGFzaF9za2luX3NldHRpbmdzLnhtbFBLAQIAABQAAgAIAHpHRlDXm3CWKwMAAG8OAAAhAAAAAAAAAAEAAAAAANAIAABub25lL2h0bWxfcHVibGlzaGluZ19zZXR0aW5ncy54bWxQSwECAAAUAAIACAB6R0ZQjnP2+moAAADlAAAAGgAAAAAAAAABAAAAAAA6DAAAbm9uZS9odG1sX3NraW5fc2V0dGluZ3MuanNQSwECAAAUAAIACAB6R0ZQvH0190oAAABJAAAAFwAAAAAAAAABAAAAAADcDAAAbm9uZS9sb2NhbF9zZXR0aW5ncy54bWxQSwECAAAUAAIACAB9R0ZQczVf3TUFAAAoFAAAJgAAAAAAAAABAAAAAABbDQAAdW5pdmVyc2FsLW5vLXZpZGVvL2NvbW1vbl9tZXNzYWdlcy5sbmdQSwECAAAUAAIACAB9R0ZQFR5gG6MAAAB/AQAANwAAAAAAAAABAAAAAADUEgAAdW5pdmVyc2FsLW5vLXZpZGVvL3BsYXliYWNrX2FuZF9uYXZpZ2F0aW9uX3NldHRpbmdzLnhtbFBLAQIAABQAAgAIAH1HRlBLM4aKLwUAAGgdAAAwAAAAAAAAAAEAAAAAAMwTAAB1bml2ZXJzYWwtbm8tdmlkZW8vZmxhc2hfcHVibGlzaGluZ19zZXR0aW5ncy54bWxQSwECAAAUAAIACAB9R0ZQDnvHIGUDAACXDAAAKgAAAAAAAAABAAAAAABJGQAAdW5pdmVyc2FsLW5vLXZpZGVvL2ZsYXNoX3NraW5fc2V0dGluZ3MueG1sUEsBAgAAFAACAAgAfUdGUPrnN04qBQAA8hwAAC8AAAAAAAAAAQAAAAAA9hwAAHVuaXZlcnNhbC1uby12aWRlby9odG1sX3B1Ymxpc2hpbmdfc2V0dGluZ3MueG1sUEsBAgAAFAACAAgAfUdGUOxMWVK2AQAAegYAACgAAAAAAAAAAQAAAAAAbSIAAHVuaXZlcnNhbC1uby12aWRlby9odG1sX3NraW5fc2V0dGluZ3MuanNQSwECAAAUAAIACAB9R0ZQuOc88l4AAABjAAAAJQAAAAAAAAABAAAAAABpJAAAdW5pdmVyc2FsLW5vLXZpZGVvL2xvY2FsX3NldHRpbmdzLnhtbFBLBQYAAAAADgAOAIgEAAAKJQ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4d31fb312d110521c886dfc975e1d2944f7d75"/>
  <p:tag name="ISPRING_ULTRA_SCORM_COURCE_TITLE" val="AP Stats 10.1 Estimating with Confidence Interval 2020"/>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SCORM_PASSING_SCORE" val="43.000000"/>
  <p:tag name="ISPRING_PRESENTATION_TITLE" val="AP Stats 10.1 Estimating with Confidence Interval 2020"/>
</p:tagLst>
</file>

<file path=ppt/tags/tag10.xml><?xml version="1.0" encoding="utf-8"?>
<p:tagLst xmlns:a="http://schemas.openxmlformats.org/drawingml/2006/main" xmlns:r="http://schemas.openxmlformats.org/officeDocument/2006/relationships" xmlns:p="http://schemas.openxmlformats.org/presentationml/2006/main">
  <p:tag name="GENSWF_SLIDE_UID" val="{46EC1489-F302-4BA4-BAB5-0A70F6F788A8}:299"/>
</p:tagLst>
</file>

<file path=ppt/tags/tag11.xml><?xml version="1.0" encoding="utf-8"?>
<p:tagLst xmlns:a="http://schemas.openxmlformats.org/drawingml/2006/main" xmlns:r="http://schemas.openxmlformats.org/officeDocument/2006/relationships" xmlns:p="http://schemas.openxmlformats.org/presentationml/2006/main">
  <p:tag name="GENSWF_SLIDE_UID" val="{FAD4A1E5-640F-4F7F-9B43-A0DC329C3094}:259"/>
</p:tagLst>
</file>

<file path=ppt/tags/tag12.xml><?xml version="1.0" encoding="utf-8"?>
<p:tagLst xmlns:a="http://schemas.openxmlformats.org/drawingml/2006/main" xmlns:r="http://schemas.openxmlformats.org/officeDocument/2006/relationships" xmlns:p="http://schemas.openxmlformats.org/presentationml/2006/main">
  <p:tag name="GENSWF_SLIDE_UID" val="{2CAC876A-7999-4E25-8822-5DBE26321A6D}: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010BB6D7-B00D-432C-8F99-8A17AB1EA659}:276"/>
</p:tagLst>
</file>

<file path=ppt/tags/tag14.xml><?xml version="1.0" encoding="utf-8"?>
<p:tagLst xmlns:a="http://schemas.openxmlformats.org/drawingml/2006/main" xmlns:r="http://schemas.openxmlformats.org/officeDocument/2006/relationships" xmlns:p="http://schemas.openxmlformats.org/presentationml/2006/main">
  <p:tag name="GENSWF_SLIDE_UID" val="{E366529D-C24D-49B0-AF29-63871986AC24}:286"/>
</p:tagLst>
</file>

<file path=ppt/tags/tag15.xml><?xml version="1.0" encoding="utf-8"?>
<p:tagLst xmlns:a="http://schemas.openxmlformats.org/drawingml/2006/main" xmlns:r="http://schemas.openxmlformats.org/officeDocument/2006/relationships" xmlns:p="http://schemas.openxmlformats.org/presentationml/2006/main">
  <p:tag name="GENSWF_SLIDE_UID" val="{9B5B04EF-3C26-49BA-A943-D7C2D135A2F1}:300"/>
</p:tagLst>
</file>

<file path=ppt/tags/tag16.xml><?xml version="1.0" encoding="utf-8"?>
<p:tagLst xmlns:a="http://schemas.openxmlformats.org/drawingml/2006/main" xmlns:r="http://schemas.openxmlformats.org/officeDocument/2006/relationships" xmlns:p="http://schemas.openxmlformats.org/presentationml/2006/main">
  <p:tag name="GENSWF_SLIDE_UID" val="{A5D89631-A3C5-49CE-AC34-41E7CEAFA13C}:301"/>
</p:tagLst>
</file>

<file path=ppt/tags/tag17.xml><?xml version="1.0" encoding="utf-8"?>
<p:tagLst xmlns:a="http://schemas.openxmlformats.org/drawingml/2006/main" xmlns:r="http://schemas.openxmlformats.org/officeDocument/2006/relationships" xmlns:p="http://schemas.openxmlformats.org/presentationml/2006/main">
  <p:tag name="GENSWF_SLIDE_UID" val="{2B7753DB-D0DA-446A-8521-DF265B90DD3A}:281"/>
</p:tagLst>
</file>

<file path=ppt/tags/tag18.xml><?xml version="1.0" encoding="utf-8"?>
<p:tagLst xmlns:a="http://schemas.openxmlformats.org/drawingml/2006/main" xmlns:r="http://schemas.openxmlformats.org/officeDocument/2006/relationships" xmlns:p="http://schemas.openxmlformats.org/presentationml/2006/main">
  <p:tag name="GENSWF_SLIDE_UID" val="{67D9D159-41A3-4549-B9AA-FCFD08126921}:302"/>
</p:tagLst>
</file>

<file path=ppt/tags/tag19.xml><?xml version="1.0" encoding="utf-8"?>
<p:tagLst xmlns:a="http://schemas.openxmlformats.org/drawingml/2006/main" xmlns:r="http://schemas.openxmlformats.org/officeDocument/2006/relationships" xmlns:p="http://schemas.openxmlformats.org/presentationml/2006/main">
  <p:tag name="GENSWF_SLIDE_UID" val="{FCFC8AF6-B851-4A43-A576-E07A2E8C9755}:303"/>
</p:tagLst>
</file>

<file path=ppt/tags/tag2.xml><?xml version="1.0" encoding="utf-8"?>
<p:tagLst xmlns:a="http://schemas.openxmlformats.org/drawingml/2006/main" xmlns:r="http://schemas.openxmlformats.org/officeDocument/2006/relationships" xmlns:p="http://schemas.openxmlformats.org/presentationml/2006/main">
  <p:tag name="GENSWF_SLIDE_UID" val="{2A7AEFD4-984A-4D98-98AA-4D8A68460FDF}: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D5546E6-6C76-4338-BF9D-92B229867685}:285"/>
</p:tagLst>
</file>

<file path=ppt/tags/tag21.xml><?xml version="1.0" encoding="utf-8"?>
<p:tagLst xmlns:a="http://schemas.openxmlformats.org/drawingml/2006/main" xmlns:r="http://schemas.openxmlformats.org/officeDocument/2006/relationships" xmlns:p="http://schemas.openxmlformats.org/presentationml/2006/main">
  <p:tag name="GENSWF_SLIDE_UID" val="{5C619A3F-7B8F-4D7E-87BF-079D310C9246}:261"/>
</p:tagLst>
</file>

<file path=ppt/tags/tag22.xml><?xml version="1.0" encoding="utf-8"?>
<p:tagLst xmlns:a="http://schemas.openxmlformats.org/drawingml/2006/main" xmlns:r="http://schemas.openxmlformats.org/officeDocument/2006/relationships" xmlns:p="http://schemas.openxmlformats.org/presentationml/2006/main">
  <p:tag name="GENSWF_SLIDE_UID" val="{8FFD4DC3-9BEA-4189-9B14-AF74FB2D21E3}:279"/>
</p:tagLst>
</file>

<file path=ppt/tags/tag23.xml><?xml version="1.0" encoding="utf-8"?>
<p:tagLst xmlns:a="http://schemas.openxmlformats.org/drawingml/2006/main" xmlns:r="http://schemas.openxmlformats.org/officeDocument/2006/relationships" xmlns:p="http://schemas.openxmlformats.org/presentationml/2006/main">
  <p:tag name="GENSWF_SLIDE_UID" val="{10A5B77D-FC76-41AB-8055-BEA20FC5E44D}:287"/>
</p:tagLst>
</file>

<file path=ppt/tags/tag24.xml><?xml version="1.0" encoding="utf-8"?>
<p:tagLst xmlns:a="http://schemas.openxmlformats.org/drawingml/2006/main" xmlns:r="http://schemas.openxmlformats.org/officeDocument/2006/relationships" xmlns:p="http://schemas.openxmlformats.org/presentationml/2006/main">
  <p:tag name="GENSWF_SLIDE_UID" val="{390B812C-636F-4703-8865-0188FE1D9676}:267"/>
</p:tagLst>
</file>

<file path=ppt/tags/tag25.xml><?xml version="1.0" encoding="utf-8"?>
<p:tagLst xmlns:a="http://schemas.openxmlformats.org/drawingml/2006/main" xmlns:r="http://schemas.openxmlformats.org/officeDocument/2006/relationships" xmlns:p="http://schemas.openxmlformats.org/presentationml/2006/main">
  <p:tag name="GENSWF_SLIDE_UID" val="{21E774DF-8051-42BA-8B6D-C49F3CE3E132}:304"/>
</p:tagLst>
</file>

<file path=ppt/tags/tag26.xml><?xml version="1.0" encoding="utf-8"?>
<p:tagLst xmlns:a="http://schemas.openxmlformats.org/drawingml/2006/main" xmlns:r="http://schemas.openxmlformats.org/officeDocument/2006/relationships" xmlns:p="http://schemas.openxmlformats.org/presentationml/2006/main">
  <p:tag name="GENSWF_SLIDE_UID" val="{1F8267C1-7E67-4688-8D9D-E9B2B4CF0567}:273"/>
</p:tagLst>
</file>

<file path=ppt/tags/tag27.xml><?xml version="1.0" encoding="utf-8"?>
<p:tagLst xmlns:a="http://schemas.openxmlformats.org/drawingml/2006/main" xmlns:r="http://schemas.openxmlformats.org/officeDocument/2006/relationships" xmlns:p="http://schemas.openxmlformats.org/presentationml/2006/main">
  <p:tag name="GENSWF_SLIDE_UID" val="{033F8E7F-E4BB-4261-8A09-78FBE6469163}:288"/>
</p:tagLst>
</file>

<file path=ppt/tags/tag28.xml><?xml version="1.0" encoding="utf-8"?>
<p:tagLst xmlns:a="http://schemas.openxmlformats.org/drawingml/2006/main" xmlns:r="http://schemas.openxmlformats.org/officeDocument/2006/relationships" xmlns:p="http://schemas.openxmlformats.org/presentationml/2006/main">
  <p:tag name="GENSWF_SLIDE_UID" val="{4C2481CD-DD10-4CBF-8022-2E0939A63B34}:277"/>
</p:tagLst>
</file>

<file path=ppt/tags/tag29.xml><?xml version="1.0" encoding="utf-8"?>
<p:tagLst xmlns:a="http://schemas.openxmlformats.org/drawingml/2006/main" xmlns:r="http://schemas.openxmlformats.org/officeDocument/2006/relationships" xmlns:p="http://schemas.openxmlformats.org/presentationml/2006/main">
  <p:tag name="GENSWF_SLIDE_UID" val="{F4D94518-8C7D-43B4-8F94-5FC55F0FFBF4}:289"/>
</p:tagLst>
</file>

<file path=ppt/tags/tag3.xml><?xml version="1.0" encoding="utf-8"?>
<p:tagLst xmlns:a="http://schemas.openxmlformats.org/drawingml/2006/main" xmlns:r="http://schemas.openxmlformats.org/officeDocument/2006/relationships" xmlns:p="http://schemas.openxmlformats.org/presentationml/2006/main">
  <p:tag name="GENSWF_SLIDE_UID" val="{3AFA9C02-0EE9-4C29-8F1F-F4371CA83488}:295"/>
</p:tagLst>
</file>

<file path=ppt/tags/tag30.xml><?xml version="1.0" encoding="utf-8"?>
<p:tagLst xmlns:a="http://schemas.openxmlformats.org/drawingml/2006/main" xmlns:r="http://schemas.openxmlformats.org/officeDocument/2006/relationships" xmlns:p="http://schemas.openxmlformats.org/presentationml/2006/main">
  <p:tag name="GENSWF_SLIDE_UID" val="{6DAD5BCC-13D3-4F43-972E-BC9DD1856075}:271"/>
</p:tagLst>
</file>

<file path=ppt/tags/tag31.xml><?xml version="1.0" encoding="utf-8"?>
<p:tagLst xmlns:a="http://schemas.openxmlformats.org/drawingml/2006/main" xmlns:r="http://schemas.openxmlformats.org/officeDocument/2006/relationships" xmlns:p="http://schemas.openxmlformats.org/presentationml/2006/main">
  <p:tag name="GENSWF_SLIDE_UID" val="{99455C36-A4CE-4259-8792-8E901A9B986E}:258"/>
</p:tagLst>
</file>

<file path=ppt/tags/tag32.xml><?xml version="1.0" encoding="utf-8"?>
<p:tagLst xmlns:a="http://schemas.openxmlformats.org/drawingml/2006/main" xmlns:r="http://schemas.openxmlformats.org/officeDocument/2006/relationships" xmlns:p="http://schemas.openxmlformats.org/presentationml/2006/main">
  <p:tag name="GENSWF_SLIDE_UID" val="{859DA41C-4EAD-4A0D-9976-826A454A677D}:274"/>
</p:tagLst>
</file>

<file path=ppt/tags/tag33.xml><?xml version="1.0" encoding="utf-8"?>
<p:tagLst xmlns:a="http://schemas.openxmlformats.org/drawingml/2006/main" xmlns:r="http://schemas.openxmlformats.org/officeDocument/2006/relationships" xmlns:p="http://schemas.openxmlformats.org/presentationml/2006/main">
  <p:tag name="GENSWF_SLIDE_UID" val="{36E1AEC0-268E-4763-B2D9-4FCA9A89FA02}:264"/>
</p:tagLst>
</file>

<file path=ppt/tags/tag4.xml><?xml version="1.0" encoding="utf-8"?>
<p:tagLst xmlns:a="http://schemas.openxmlformats.org/drawingml/2006/main" xmlns:r="http://schemas.openxmlformats.org/officeDocument/2006/relationships" xmlns:p="http://schemas.openxmlformats.org/presentationml/2006/main">
  <p:tag name="GENSWF_SLIDE_UID" val="{D51E6446-017D-4154-8633-BE93795C94A4}:293"/>
</p:tagLst>
</file>

<file path=ppt/tags/tag5.xml><?xml version="1.0" encoding="utf-8"?>
<p:tagLst xmlns:a="http://schemas.openxmlformats.org/drawingml/2006/main" xmlns:r="http://schemas.openxmlformats.org/officeDocument/2006/relationships" xmlns:p="http://schemas.openxmlformats.org/presentationml/2006/main">
  <p:tag name="GENSWF_SLIDE_UID" val="{008B0FF5-4659-49B8-A321-80A3842CE187}:297"/>
</p:tagLst>
</file>

<file path=ppt/tags/tag6.xml><?xml version="1.0" encoding="utf-8"?>
<p:tagLst xmlns:a="http://schemas.openxmlformats.org/drawingml/2006/main" xmlns:r="http://schemas.openxmlformats.org/officeDocument/2006/relationships" xmlns:p="http://schemas.openxmlformats.org/presentationml/2006/main">
  <p:tag name="GENSWF_SLIDE_UID" val="{AFEE94FD-5755-4B0F-A642-40ABB3AE76C8}:292"/>
</p:tagLst>
</file>

<file path=ppt/tags/tag7.xml><?xml version="1.0" encoding="utf-8"?>
<p:tagLst xmlns:a="http://schemas.openxmlformats.org/drawingml/2006/main" xmlns:r="http://schemas.openxmlformats.org/officeDocument/2006/relationships" xmlns:p="http://schemas.openxmlformats.org/presentationml/2006/main">
  <p:tag name="GENSWF_SLIDE_UID" val="{78521AA2-0591-4EF2-A9F6-8535C65B4986}:294"/>
</p:tagLst>
</file>

<file path=ppt/tags/tag8.xml><?xml version="1.0" encoding="utf-8"?>
<p:tagLst xmlns:a="http://schemas.openxmlformats.org/drawingml/2006/main" xmlns:r="http://schemas.openxmlformats.org/officeDocument/2006/relationships" xmlns:p="http://schemas.openxmlformats.org/presentationml/2006/main">
  <p:tag name="GENSWF_SLIDE_UID" val="{71E0B794-9AF6-4343-B4F1-BA2F50281168}:298"/>
</p:tagLst>
</file>

<file path=ppt/tags/tag9.xml><?xml version="1.0" encoding="utf-8"?>
<p:tagLst xmlns:a="http://schemas.openxmlformats.org/drawingml/2006/main" xmlns:r="http://schemas.openxmlformats.org/officeDocument/2006/relationships" xmlns:p="http://schemas.openxmlformats.org/presentationml/2006/main">
  <p:tag name="GENSWF_SLIDE_UID" val="{AE234BC2-1364-4F37-AB07-55869A8D6E6E}:27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D3E6B8BB-875F-4C6D-8F6A-FFACE8C07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B1722C-C5F5-455A-B44B-D09F1D0B17A9}">
  <ds:schemaRefs>
    <ds:schemaRef ds:uri="http://schemas.microsoft.com/sharepoint/v3/contenttype/forms"/>
  </ds:schemaRefs>
</ds:datastoreItem>
</file>

<file path=customXml/itemProps3.xml><?xml version="1.0" encoding="utf-8"?>
<ds:datastoreItem xmlns:ds="http://schemas.openxmlformats.org/officeDocument/2006/customXml" ds:itemID="{A8EC25D9-654F-4DF0-8453-135A573455C1}">
  <ds:schemaRefs>
    <ds:schemaRef ds:uri="http://purl.org/dc/elements/1.1/"/>
    <ds:schemaRef ds:uri="http://schemas.microsoft.com/office/2006/metadata/properties"/>
    <ds:schemaRef ds:uri="0592969b-b9e0-4bc7-baa3-fba5b572571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00fb86e-a52e-4f2f-9300-62c8872f870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7104</TotalTime>
  <Words>3254</Words>
  <Application>Microsoft Office PowerPoint</Application>
  <PresentationFormat>Widescreen</PresentationFormat>
  <Paragraphs>251</Paragraphs>
  <Slides>32</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Cambria Math</vt:lpstr>
      <vt:lpstr>Century Schoolbook</vt:lpstr>
      <vt:lpstr>Wingdings</vt:lpstr>
      <vt:lpstr>Wingdings 2</vt:lpstr>
      <vt:lpstr>Oriel</vt:lpstr>
      <vt:lpstr>Equation</vt:lpstr>
      <vt:lpstr>Section 10.1  Estimating with Confidence &amp; Confidence Intervals</vt:lpstr>
      <vt:lpstr>What’s Important in this Chapter?</vt:lpstr>
      <vt:lpstr>What’s Important about Confidence Intervals:</vt:lpstr>
      <vt:lpstr>3 types of Confidence Intervals in this Chapter</vt:lpstr>
      <vt:lpstr>PowerPoint Presentation</vt:lpstr>
      <vt:lpstr>Using Ti83 to Find confidence interval</vt:lpstr>
      <vt:lpstr>PowerPoint Presentation</vt:lpstr>
      <vt:lpstr>What Does 95% Confidence Mean? </vt:lpstr>
      <vt:lpstr>Interpreting your Confidence Interval</vt:lpstr>
      <vt:lpstr>PowerPoint Presentation</vt:lpstr>
      <vt:lpstr>Finding the Critical Z-score (Z*) for the Confidence Interval</vt:lpstr>
      <vt:lpstr>Using Chart to Find   z-value for Confidence Interval</vt:lpstr>
      <vt:lpstr>PowerPoint Presentation</vt:lpstr>
      <vt:lpstr>PowerPoint Presentation</vt:lpstr>
      <vt:lpstr>PowerPoint Presentation</vt:lpstr>
      <vt:lpstr>Things to Know about Confidence Intervals</vt:lpstr>
      <vt:lpstr>PowerPoint Presentation</vt:lpstr>
      <vt:lpstr>PowerPoint Presentation</vt:lpstr>
      <vt:lpstr>PowerPoint Presentation</vt:lpstr>
      <vt:lpstr>Conditions for finding the Confidence Interval of the Mean:</vt:lpstr>
      <vt:lpstr>PowerPoint Presentation</vt:lpstr>
      <vt:lpstr>PowerPoint Presentation</vt:lpstr>
      <vt:lpstr>PowerPoint Presentation</vt:lpstr>
      <vt:lpstr>PowerPoint Presentation</vt:lpstr>
      <vt:lpstr>Q: How to Choosing a Sample Size that is Big Enough</vt:lpstr>
      <vt:lpstr>PowerPoint Presentation</vt:lpstr>
      <vt:lpstr>PowerPoint Presentation</vt:lpstr>
      <vt:lpstr>Confidence vs Probability(NOT THE SAME!!): </vt:lpstr>
      <vt:lpstr>How to Set a C% Confidence Interval</vt:lpstr>
      <vt:lpstr>Estimating with Confidence Interval:</vt:lpstr>
      <vt:lpstr>PowerPoint Presentation</vt:lpstr>
      <vt:lpstr>INFERENCE PROCEDURE FOR level C confidence interval for (with        known)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10.1 Estimating with Confidence Interval 2020</dc:title>
  <dc:creator>danny young</dc:creator>
  <cp:lastModifiedBy>Danny Young</cp:lastModifiedBy>
  <cp:revision>114</cp:revision>
  <dcterms:created xsi:type="dcterms:W3CDTF">2011-01-30T03:13:20Z</dcterms:created>
  <dcterms:modified xsi:type="dcterms:W3CDTF">2025-01-14T20:38:22Z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